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charts/chart19.xml" ContentType="application/vnd.openxmlformats-officedocument.drawingml.chart+xml"/>
  <Override PartName="/ppt/theme/themeOverride12.xml" ContentType="application/vnd.openxmlformats-officedocument.themeOverride+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theme/themeOverride14.xml" ContentType="application/vnd.openxmlformats-officedocument.themeOverride+xml"/>
  <Override PartName="/ppt/notesSlides/notesSlide8.xml" ContentType="application/vnd.openxmlformats-officedocument.presentationml.notesSlide+xml"/>
  <Override PartName="/ppt/charts/chart22.xml" ContentType="application/vnd.openxmlformats-officedocument.drawingml.chart+xml"/>
  <Override PartName="/ppt/theme/themeOverride15.xml" ContentType="application/vnd.openxmlformats-officedocument.themeOverride+xml"/>
  <Override PartName="/ppt/charts/chart23.xml" ContentType="application/vnd.openxmlformats-officedocument.drawingml.chart+xml"/>
  <Override PartName="/ppt/theme/themeOverride16.xml" ContentType="application/vnd.openxmlformats-officedocument.themeOverride+xml"/>
  <Override PartName="/ppt/charts/chart24.xml" ContentType="application/vnd.openxmlformats-officedocument.drawingml.chart+xml"/>
  <Override PartName="/ppt/theme/themeOverride17.xml" ContentType="application/vnd.openxmlformats-officedocument.themeOverride+xml"/>
  <Override PartName="/ppt/charts/chart25.xml" ContentType="application/vnd.openxmlformats-officedocument.drawingml.chart+xml"/>
  <Override PartName="/ppt/theme/themeOverride18.xml" ContentType="application/vnd.openxmlformats-officedocument.themeOverride+xml"/>
  <Override PartName="/ppt/charts/chart26.xml" ContentType="application/vnd.openxmlformats-officedocument.drawingml.chart+xml"/>
  <Override PartName="/ppt/theme/themeOverride19.xml" ContentType="application/vnd.openxmlformats-officedocument.themeOverride+xml"/>
  <Override PartName="/ppt/charts/chart27.xml" ContentType="application/vnd.openxmlformats-officedocument.drawingml.chart+xml"/>
  <Override PartName="/ppt/theme/themeOverride20.xml" ContentType="application/vnd.openxmlformats-officedocument.themeOverride+xml"/>
  <Override PartName="/ppt/charts/chart28.xml" ContentType="application/vnd.openxmlformats-officedocument.drawingml.chart+xml"/>
  <Override PartName="/ppt/theme/themeOverride21.xml" ContentType="application/vnd.openxmlformats-officedocument.themeOverride+xml"/>
  <Override PartName="/ppt/charts/chart29.xml" ContentType="application/vnd.openxmlformats-officedocument.drawingml.chart+xml"/>
  <Override PartName="/ppt/theme/themeOverride22.xml" ContentType="application/vnd.openxmlformats-officedocument.themeOverride+xml"/>
  <Override PartName="/ppt/charts/chart30.xml" ContentType="application/vnd.openxmlformats-officedocument.drawingml.chart+xml"/>
  <Override PartName="/ppt/theme/themeOverride23.xml" ContentType="application/vnd.openxmlformats-officedocument.themeOverride+xml"/>
  <Override PartName="/ppt/charts/chart31.xml" ContentType="application/vnd.openxmlformats-officedocument.drawingml.chart+xml"/>
  <Override PartName="/ppt/theme/themeOverride24.xml" ContentType="application/vnd.openxmlformats-officedocument.themeOverride+xml"/>
  <Override PartName="/ppt/charts/chart32.xml" ContentType="application/vnd.openxmlformats-officedocument.drawingml.chart+xml"/>
  <Override PartName="/ppt/theme/themeOverride25.xml" ContentType="application/vnd.openxmlformats-officedocument.themeOverride+xml"/>
  <Override PartName="/ppt/charts/chart33.xml" ContentType="application/vnd.openxmlformats-officedocument.drawingml.chart+xml"/>
  <Override PartName="/ppt/theme/themeOverride26.xml" ContentType="application/vnd.openxmlformats-officedocument.themeOverride+xml"/>
  <Override PartName="/ppt/notesSlides/notesSlide9.xml" ContentType="application/vnd.openxmlformats-officedocument.presentationml.notesSlide+xml"/>
  <Override PartName="/ppt/charts/chart34.xml" ContentType="application/vnd.openxmlformats-officedocument.drawingml.chart+xml"/>
  <Override PartName="/ppt/theme/themeOverride27.xml" ContentType="application/vnd.openxmlformats-officedocument.themeOverride+xml"/>
  <Override PartName="/ppt/charts/chart35.xml" ContentType="application/vnd.openxmlformats-officedocument.drawingml.chart+xml"/>
  <Override PartName="/ppt/theme/themeOverride28.xml" ContentType="application/vnd.openxmlformats-officedocument.themeOverride+xml"/>
  <Override PartName="/ppt/charts/chart36.xml" ContentType="application/vnd.openxmlformats-officedocument.drawingml.chart+xml"/>
  <Override PartName="/ppt/theme/themeOverride29.xml" ContentType="application/vnd.openxmlformats-officedocument.themeOverride+xml"/>
  <Override PartName="/ppt/charts/chart37.xml" ContentType="application/vnd.openxmlformats-officedocument.drawingml.chart+xml"/>
  <Override PartName="/ppt/theme/themeOverride30.xml" ContentType="application/vnd.openxmlformats-officedocument.themeOverride+xml"/>
  <Override PartName="/ppt/notesSlides/notesSlide10.xml" ContentType="application/vnd.openxmlformats-officedocument.presentationml.notesSlide+xml"/>
  <Override PartName="/ppt/charts/chart38.xml" ContentType="application/vnd.openxmlformats-officedocument.drawingml.chart+xml"/>
  <Override PartName="/ppt/theme/themeOverride31.xml" ContentType="application/vnd.openxmlformats-officedocument.themeOverride+xml"/>
  <Override PartName="/ppt/charts/chart39.xml" ContentType="application/vnd.openxmlformats-officedocument.drawingml.chart+xml"/>
  <Override PartName="/ppt/theme/themeOverride32.xml" ContentType="application/vnd.openxmlformats-officedocument.themeOverride+xml"/>
  <Override PartName="/ppt/charts/chart40.xml" ContentType="application/vnd.openxmlformats-officedocument.drawingml.chart+xml"/>
  <Override PartName="/ppt/theme/themeOverride33.xml" ContentType="application/vnd.openxmlformats-officedocument.themeOverride+xml"/>
  <Override PartName="/ppt/charts/chart41.xml" ContentType="application/vnd.openxmlformats-officedocument.drawingml.chart+xml"/>
  <Override PartName="/ppt/theme/themeOverride34.xml" ContentType="application/vnd.openxmlformats-officedocument.themeOverride+xml"/>
  <Override PartName="/ppt/charts/chart42.xml" ContentType="application/vnd.openxmlformats-officedocument.drawingml.chart+xml"/>
  <Override PartName="/ppt/theme/themeOverride35.xml" ContentType="application/vnd.openxmlformats-officedocument.themeOverride+xml"/>
  <Override PartName="/ppt/charts/chart43.xml" ContentType="application/vnd.openxmlformats-officedocument.drawingml.chart+xml"/>
  <Override PartName="/ppt/theme/themeOverride36.xml" ContentType="application/vnd.openxmlformats-officedocument.themeOverride+xml"/>
  <Override PartName="/ppt/charts/chart44.xml" ContentType="application/vnd.openxmlformats-officedocument.drawingml.chart+xml"/>
  <Override PartName="/ppt/theme/themeOverride37.xml" ContentType="application/vnd.openxmlformats-officedocument.themeOverride+xml"/>
  <Override PartName="/ppt/charts/chart45.xml" ContentType="application/vnd.openxmlformats-officedocument.drawingml.chart+xml"/>
  <Override PartName="/ppt/theme/themeOverride38.xml" ContentType="application/vnd.openxmlformats-officedocument.themeOverride+xml"/>
  <Override PartName="/ppt/charts/chart46.xml" ContentType="application/vnd.openxmlformats-officedocument.drawingml.chart+xml"/>
  <Override PartName="/ppt/theme/themeOverride39.xml" ContentType="application/vnd.openxmlformats-officedocument.themeOverride+xml"/>
  <Override PartName="/ppt/charts/chart47.xml" ContentType="application/vnd.openxmlformats-officedocument.drawingml.chart+xml"/>
  <Override PartName="/ppt/theme/themeOverride40.xml" ContentType="application/vnd.openxmlformats-officedocument.themeOverride+xml"/>
  <Override PartName="/ppt/charts/chart48.xml" ContentType="application/vnd.openxmlformats-officedocument.drawingml.chart+xml"/>
  <Override PartName="/ppt/theme/themeOverride41.xml" ContentType="application/vnd.openxmlformats-officedocument.themeOverride+xml"/>
  <Override PartName="/ppt/charts/chart49.xml" ContentType="application/vnd.openxmlformats-officedocument.drawingml.chart+xml"/>
  <Override PartName="/ppt/theme/themeOverride42.xml" ContentType="application/vnd.openxmlformats-officedocument.themeOverride+xml"/>
  <Override PartName="/ppt/charts/chart50.xml" ContentType="application/vnd.openxmlformats-officedocument.drawingml.chart+xml"/>
  <Override PartName="/ppt/theme/themeOverride43.xml" ContentType="application/vnd.openxmlformats-officedocument.themeOverride+xml"/>
  <Override PartName="/ppt/charts/chart51.xml" ContentType="application/vnd.openxmlformats-officedocument.drawingml.chart+xml"/>
  <Override PartName="/ppt/theme/themeOverride44.xml" ContentType="application/vnd.openxmlformats-officedocument.themeOverride+xml"/>
  <Override PartName="/ppt/notesSlides/notesSlide11.xml" ContentType="application/vnd.openxmlformats-officedocument.presentationml.notesSlide+xml"/>
  <Override PartName="/ppt/charts/chart52.xml" ContentType="application/vnd.openxmlformats-officedocument.drawingml.chart+xml"/>
  <Override PartName="/ppt/theme/themeOverride45.xml" ContentType="application/vnd.openxmlformats-officedocument.themeOverride+xml"/>
  <Override PartName="/ppt/charts/chart53.xml" ContentType="application/vnd.openxmlformats-officedocument.drawingml.chart+xml"/>
  <Override PartName="/ppt/theme/themeOverride46.xml" ContentType="application/vnd.openxmlformats-officedocument.themeOverride+xml"/>
  <Override PartName="/ppt/notesSlides/notesSlide12.xml" ContentType="application/vnd.openxmlformats-officedocument.presentationml.notesSlide+xml"/>
  <Override PartName="/ppt/charts/chart54.xml" ContentType="application/vnd.openxmlformats-officedocument.drawingml.chart+xml"/>
  <Override PartName="/ppt/theme/themeOverride47.xml" ContentType="application/vnd.openxmlformats-officedocument.themeOverride+xml"/>
  <Override PartName="/ppt/charts/chart55.xml" ContentType="application/vnd.openxmlformats-officedocument.drawingml.chart+xml"/>
  <Override PartName="/ppt/theme/themeOverride48.xml" ContentType="application/vnd.openxmlformats-officedocument.themeOverride+xml"/>
  <Override PartName="/ppt/charts/chart56.xml" ContentType="application/vnd.openxmlformats-officedocument.drawingml.chart+xml"/>
  <Override PartName="/ppt/theme/themeOverride49.xml" ContentType="application/vnd.openxmlformats-officedocument.themeOverride+xml"/>
  <Override PartName="/ppt/charts/chart57.xml" ContentType="application/vnd.openxmlformats-officedocument.drawingml.chart+xml"/>
  <Override PartName="/ppt/theme/themeOverride50.xml" ContentType="application/vnd.openxmlformats-officedocument.themeOverride+xml"/>
  <Override PartName="/ppt/charts/chart58.xml" ContentType="application/vnd.openxmlformats-officedocument.drawingml.chart+xml"/>
  <Override PartName="/ppt/theme/themeOverride51.xml" ContentType="application/vnd.openxmlformats-officedocument.themeOverride+xml"/>
  <Override PartName="/ppt/charts/chart59.xml" ContentType="application/vnd.openxmlformats-officedocument.drawingml.chart+xml"/>
  <Override PartName="/ppt/theme/themeOverride52.xml" ContentType="application/vnd.openxmlformats-officedocument.themeOverride+xml"/>
  <Override PartName="/ppt/charts/chart60.xml" ContentType="application/vnd.openxmlformats-officedocument.drawingml.chart+xml"/>
  <Override PartName="/ppt/theme/themeOverride53.xml" ContentType="application/vnd.openxmlformats-officedocument.themeOverride+xml"/>
  <Override PartName="/ppt/charts/chart61.xml" ContentType="application/vnd.openxmlformats-officedocument.drawingml.chart+xml"/>
  <Override PartName="/ppt/theme/themeOverride54.xml" ContentType="application/vnd.openxmlformats-officedocument.themeOverride+xml"/>
  <Override PartName="/ppt/charts/chart62.xml" ContentType="application/vnd.openxmlformats-officedocument.drawingml.chart+xml"/>
  <Override PartName="/ppt/theme/themeOverride55.xml" ContentType="application/vnd.openxmlformats-officedocument.themeOverride+xml"/>
  <Override PartName="/ppt/charts/chart63.xml" ContentType="application/vnd.openxmlformats-officedocument.drawingml.chart+xml"/>
  <Override PartName="/ppt/theme/themeOverride56.xml" ContentType="application/vnd.openxmlformats-officedocument.themeOverride+xml"/>
  <Override PartName="/ppt/notesSlides/notesSlide13.xml" ContentType="application/vnd.openxmlformats-officedocument.presentationml.notesSlide+xml"/>
  <Override PartName="/ppt/charts/chart64.xml" ContentType="application/vnd.openxmlformats-officedocument.drawingml.chart+xml"/>
  <Override PartName="/ppt/theme/themeOverride57.xml" ContentType="application/vnd.openxmlformats-officedocument.themeOverride+xml"/>
  <Override PartName="/ppt/charts/chart65.xml" ContentType="application/vnd.openxmlformats-officedocument.drawingml.chart+xml"/>
  <Override PartName="/ppt/theme/themeOverride58.xml" ContentType="application/vnd.openxmlformats-officedocument.themeOverride+xml"/>
  <Override PartName="/ppt/charts/chart66.xml" ContentType="application/vnd.openxmlformats-officedocument.drawingml.chart+xml"/>
  <Override PartName="/ppt/theme/themeOverride59.xml" ContentType="application/vnd.openxmlformats-officedocument.themeOverride+xml"/>
  <Override PartName="/ppt/charts/chart67.xml" ContentType="application/vnd.openxmlformats-officedocument.drawingml.chart+xml"/>
  <Override PartName="/ppt/theme/themeOverride60.xml" ContentType="application/vnd.openxmlformats-officedocument.themeOverride+xml"/>
  <Override PartName="/ppt/notesSlides/notesSlide14.xml" ContentType="application/vnd.openxmlformats-officedocument.presentationml.notesSlide+xml"/>
  <Override PartName="/ppt/charts/chart68.xml" ContentType="application/vnd.openxmlformats-officedocument.drawingml.chart+xml"/>
  <Override PartName="/ppt/theme/themeOverride61.xml" ContentType="application/vnd.openxmlformats-officedocument.themeOverride+xml"/>
  <Override PartName="/ppt/charts/chart69.xml" ContentType="application/vnd.openxmlformats-officedocument.drawingml.chart+xml"/>
  <Override PartName="/ppt/theme/themeOverride62.xml" ContentType="application/vnd.openxmlformats-officedocument.themeOverride+xml"/>
  <Override PartName="/ppt/notesSlides/notesSlide15.xml" ContentType="application/vnd.openxmlformats-officedocument.presentationml.notesSlide+xml"/>
  <Override PartName="/ppt/charts/chart70.xml" ContentType="application/vnd.openxmlformats-officedocument.drawingml.chart+xml"/>
  <Override PartName="/ppt/theme/themeOverride63.xml" ContentType="application/vnd.openxmlformats-officedocument.themeOverride+xml"/>
  <Override PartName="/ppt/charts/chart71.xml" ContentType="application/vnd.openxmlformats-officedocument.drawingml.chart+xml"/>
  <Override PartName="/ppt/theme/themeOverride64.xml" ContentType="application/vnd.openxmlformats-officedocument.themeOverride+xml"/>
  <Override PartName="/ppt/charts/chart72.xml" ContentType="application/vnd.openxmlformats-officedocument.drawingml.chart+xml"/>
  <Override PartName="/ppt/theme/themeOverride65.xml" ContentType="application/vnd.openxmlformats-officedocument.themeOverride+xml"/>
  <Override PartName="/ppt/charts/chart73.xml" ContentType="application/vnd.openxmlformats-officedocument.drawingml.chart+xml"/>
  <Override PartName="/ppt/theme/themeOverride66.xml" ContentType="application/vnd.openxmlformats-officedocument.themeOverride+xml"/>
  <Override PartName="/ppt/notesSlides/notesSlide16.xml" ContentType="application/vnd.openxmlformats-officedocument.presentationml.notesSlide+xml"/>
  <Override PartName="/ppt/charts/chart74.xml" ContentType="application/vnd.openxmlformats-officedocument.drawingml.chart+xml"/>
  <Override PartName="/ppt/theme/themeOverride67.xml" ContentType="application/vnd.openxmlformats-officedocument.themeOverride+xml"/>
  <Override PartName="/ppt/charts/chart75.xml" ContentType="application/vnd.openxmlformats-officedocument.drawingml.chart+xml"/>
  <Override PartName="/ppt/theme/themeOverride68.xml" ContentType="application/vnd.openxmlformats-officedocument.themeOverride+xml"/>
  <Override PartName="/ppt/charts/chart76.xml" ContentType="application/vnd.openxmlformats-officedocument.drawingml.chart+xml"/>
  <Override PartName="/ppt/theme/themeOverride69.xml" ContentType="application/vnd.openxmlformats-officedocument.themeOverride+xml"/>
  <Override PartName="/ppt/charts/chart77.xml" ContentType="application/vnd.openxmlformats-officedocument.drawingml.chart+xml"/>
  <Override PartName="/ppt/theme/themeOverride70.xml" ContentType="application/vnd.openxmlformats-officedocument.themeOverride+xml"/>
  <Override PartName="/ppt/charts/chart78.xml" ContentType="application/vnd.openxmlformats-officedocument.drawingml.chart+xml"/>
  <Override PartName="/ppt/theme/themeOverride71.xml" ContentType="application/vnd.openxmlformats-officedocument.themeOverride+xml"/>
  <Override PartName="/ppt/charts/chart79.xml" ContentType="application/vnd.openxmlformats-officedocument.drawingml.chart+xml"/>
  <Override PartName="/ppt/theme/themeOverride72.xml" ContentType="application/vnd.openxmlformats-officedocument.themeOverride+xml"/>
  <Override PartName="/ppt/notesSlides/notesSlide17.xml" ContentType="application/vnd.openxmlformats-officedocument.presentationml.notesSlide+xml"/>
  <Override PartName="/ppt/charts/chart80.xml" ContentType="application/vnd.openxmlformats-officedocument.drawingml.chart+xml"/>
  <Override PartName="/ppt/charts/style8.xml" ContentType="application/vnd.ms-office.chartstyle+xml"/>
  <Override PartName="/ppt/charts/colors8.xml" ContentType="application/vnd.ms-office.chartcolorstyle+xml"/>
  <Override PartName="/ppt/charts/chart81.xml" ContentType="application/vnd.openxmlformats-officedocument.drawingml.chart+xml"/>
  <Override PartName="/ppt/charts/style9.xml" ContentType="application/vnd.ms-office.chartstyle+xml"/>
  <Override PartName="/ppt/charts/colors9.xml" ContentType="application/vnd.ms-office.chartcolorstyle+xml"/>
  <Override PartName="/ppt/charts/chart8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8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8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86.xml" ContentType="application/vnd.openxmlformats-officedocument.drawingml.chart+xml"/>
  <Override PartName="/ppt/theme/themeOverride73.xml" ContentType="application/vnd.openxmlformats-officedocument.themeOverride+xml"/>
  <Override PartName="/ppt/notesSlides/notesSlide20.xml" ContentType="application/vnd.openxmlformats-officedocument.presentationml.notesSlide+xml"/>
  <Override PartName="/ppt/charts/chart87.xml" ContentType="application/vnd.openxmlformats-officedocument.drawingml.chart+xml"/>
  <Override PartName="/ppt/theme/themeOverride74.xml" ContentType="application/vnd.openxmlformats-officedocument.themeOverride+xml"/>
  <Override PartName="/ppt/charts/chart88.xml" ContentType="application/vnd.openxmlformats-officedocument.drawingml.chart+xml"/>
  <Override PartName="/ppt/theme/themeOverride75.xml" ContentType="application/vnd.openxmlformats-officedocument.themeOverride+xml"/>
  <Override PartName="/ppt/charts/chart89.xml" ContentType="application/vnd.openxmlformats-officedocument.drawingml.chart+xml"/>
  <Override PartName="/ppt/theme/themeOverride76.xml" ContentType="application/vnd.openxmlformats-officedocument.themeOverride+xml"/>
  <Override PartName="/ppt/charts/chart90.xml" ContentType="application/vnd.openxmlformats-officedocument.drawingml.chart+xml"/>
  <Override PartName="/ppt/theme/themeOverride77.xml" ContentType="application/vnd.openxmlformats-officedocument.themeOverride+xml"/>
  <Override PartName="/ppt/notesSlides/notesSlide21.xml" ContentType="application/vnd.openxmlformats-officedocument.presentationml.notesSlide+xml"/>
  <Override PartName="/ppt/charts/chart91.xml" ContentType="application/vnd.openxmlformats-officedocument.drawingml.chart+xml"/>
  <Override PartName="/ppt/theme/themeOverride78.xml" ContentType="application/vnd.openxmlformats-officedocument.themeOverride+xml"/>
  <Override PartName="/ppt/charts/chart92.xml" ContentType="application/vnd.openxmlformats-officedocument.drawingml.chart+xml"/>
  <Override PartName="/ppt/theme/themeOverride79.xml" ContentType="application/vnd.openxmlformats-officedocument.themeOverride+xml"/>
  <Override PartName="/ppt/charts/chart93.xml" ContentType="application/vnd.openxmlformats-officedocument.drawingml.chart+xml"/>
  <Override PartName="/ppt/theme/themeOverride80.xml" ContentType="application/vnd.openxmlformats-officedocument.themeOverride+xml"/>
  <Override PartName="/ppt/charts/chart94.xml" ContentType="application/vnd.openxmlformats-officedocument.drawingml.chart+xml"/>
  <Override PartName="/ppt/theme/themeOverride81.xml" ContentType="application/vnd.openxmlformats-officedocument.themeOverride+xml"/>
  <Override PartName="/ppt/charts/chart95.xml" ContentType="application/vnd.openxmlformats-officedocument.drawingml.chart+xml"/>
  <Override PartName="/ppt/theme/themeOverride82.xml" ContentType="application/vnd.openxmlformats-officedocument.themeOverride+xml"/>
  <Override PartName="/ppt/charts/chart96.xml" ContentType="application/vnd.openxmlformats-officedocument.drawingml.chart+xml"/>
  <Override PartName="/ppt/theme/themeOverride83.xml" ContentType="application/vnd.openxmlformats-officedocument.themeOverride+xml"/>
  <Override PartName="/ppt/charts/chart97.xml" ContentType="application/vnd.openxmlformats-officedocument.drawingml.chart+xml"/>
  <Override PartName="/ppt/theme/themeOverride84.xml" ContentType="application/vnd.openxmlformats-officedocument.themeOverride+xml"/>
  <Override PartName="/ppt/charts/chart98.xml" ContentType="application/vnd.openxmlformats-officedocument.drawingml.chart+xml"/>
  <Override PartName="/ppt/theme/themeOverride85.xml" ContentType="application/vnd.openxmlformats-officedocument.themeOverride+xml"/>
  <Override PartName="/ppt/charts/chart99.xml" ContentType="application/vnd.openxmlformats-officedocument.drawingml.chart+xml"/>
  <Override PartName="/ppt/theme/themeOverride86.xml" ContentType="application/vnd.openxmlformats-officedocument.themeOverride+xml"/>
  <Override PartName="/ppt/charts/chart100.xml" ContentType="application/vnd.openxmlformats-officedocument.drawingml.chart+xml"/>
  <Override PartName="/ppt/theme/themeOverride87.xml" ContentType="application/vnd.openxmlformats-officedocument.themeOverride+xml"/>
  <Override PartName="/ppt/charts/chart101.xml" ContentType="application/vnd.openxmlformats-officedocument.drawingml.chart+xml"/>
  <Override PartName="/ppt/theme/themeOverride88.xml" ContentType="application/vnd.openxmlformats-officedocument.themeOverride+xml"/>
  <Override PartName="/ppt/charts/chart102.xml" ContentType="application/vnd.openxmlformats-officedocument.drawingml.chart+xml"/>
  <Override PartName="/ppt/theme/themeOverride89.xml" ContentType="application/vnd.openxmlformats-officedocument.themeOverride+xml"/>
  <Override PartName="/ppt/charts/chart103.xml" ContentType="application/vnd.openxmlformats-officedocument.drawingml.chart+xml"/>
  <Override PartName="/ppt/theme/themeOverride90.xml" ContentType="application/vnd.openxmlformats-officedocument.themeOverride+xml"/>
  <Override PartName="/ppt/charts/chart104.xml" ContentType="application/vnd.openxmlformats-officedocument.drawingml.chart+xml"/>
  <Override PartName="/ppt/theme/themeOverride91.xml" ContentType="application/vnd.openxmlformats-officedocument.themeOverride+xml"/>
  <Override PartName="/ppt/charts/chart105.xml" ContentType="application/vnd.openxmlformats-officedocument.drawingml.chart+xml"/>
  <Override PartName="/ppt/theme/themeOverride92.xml" ContentType="application/vnd.openxmlformats-officedocument.themeOverride+xml"/>
  <Override PartName="/ppt/notesSlides/notesSlide22.xml" ContentType="application/vnd.openxmlformats-officedocument.presentationml.notesSlide+xml"/>
  <Override PartName="/ppt/charts/chart106.xml" ContentType="application/vnd.openxmlformats-officedocument.drawingml.chart+xml"/>
  <Override PartName="/ppt/theme/themeOverride93.xml" ContentType="application/vnd.openxmlformats-officedocument.themeOverride+xml"/>
  <Override PartName="/ppt/charts/chart107.xml" ContentType="application/vnd.openxmlformats-officedocument.drawingml.chart+xml"/>
  <Override PartName="/ppt/theme/themeOverride94.xml" ContentType="application/vnd.openxmlformats-officedocument.themeOverride+xml"/>
  <Override PartName="/ppt/charts/chart108.xml" ContentType="application/vnd.openxmlformats-officedocument.drawingml.chart+xml"/>
  <Override PartName="/ppt/theme/themeOverride95.xml" ContentType="application/vnd.openxmlformats-officedocument.themeOverride+xml"/>
  <Override PartName="/ppt/charts/chart109.xml" ContentType="application/vnd.openxmlformats-officedocument.drawingml.chart+xml"/>
  <Override PartName="/ppt/theme/themeOverride96.xml" ContentType="application/vnd.openxmlformats-officedocument.themeOverride+xml"/>
  <Override PartName="/ppt/charts/chart110.xml" ContentType="application/vnd.openxmlformats-officedocument.drawingml.chart+xml"/>
  <Override PartName="/ppt/theme/themeOverride97.xml" ContentType="application/vnd.openxmlformats-officedocument.themeOverride+xml"/>
  <Override PartName="/ppt/charts/chart111.xml" ContentType="application/vnd.openxmlformats-officedocument.drawingml.chart+xml"/>
  <Override PartName="/ppt/theme/themeOverride98.xml" ContentType="application/vnd.openxmlformats-officedocument.themeOverride+xml"/>
  <Override PartName="/ppt/charts/chart112.xml" ContentType="application/vnd.openxmlformats-officedocument.drawingml.chart+xml"/>
  <Override PartName="/ppt/theme/themeOverride99.xml" ContentType="application/vnd.openxmlformats-officedocument.themeOverride+xml"/>
  <Override PartName="/ppt/charts/chart113.xml" ContentType="application/vnd.openxmlformats-officedocument.drawingml.chart+xml"/>
  <Override PartName="/ppt/theme/themeOverride100.xml" ContentType="application/vnd.openxmlformats-officedocument.themeOverride+xml"/>
  <Override PartName="/ppt/charts/chart114.xml" ContentType="application/vnd.openxmlformats-officedocument.drawingml.chart+xml"/>
  <Override PartName="/ppt/theme/themeOverride101.xml" ContentType="application/vnd.openxmlformats-officedocument.themeOverride+xml"/>
  <Override PartName="/ppt/charts/chart115.xml" ContentType="application/vnd.openxmlformats-officedocument.drawingml.chart+xml"/>
  <Override PartName="/ppt/theme/themeOverride102.xml" ContentType="application/vnd.openxmlformats-officedocument.themeOverride+xml"/>
  <Override PartName="/ppt/charts/chart116.xml" ContentType="application/vnd.openxmlformats-officedocument.drawingml.chart+xml"/>
  <Override PartName="/ppt/theme/themeOverride103.xml" ContentType="application/vnd.openxmlformats-officedocument.themeOverride+xml"/>
  <Override PartName="/ppt/charts/chart117.xml" ContentType="application/vnd.openxmlformats-officedocument.drawingml.chart+xml"/>
  <Override PartName="/ppt/theme/themeOverride104.xml" ContentType="application/vnd.openxmlformats-officedocument.themeOverride+xml"/>
  <Override PartName="/ppt/charts/chart118.xml" ContentType="application/vnd.openxmlformats-officedocument.drawingml.chart+xml"/>
  <Override PartName="/ppt/theme/themeOverride105.xml" ContentType="application/vnd.openxmlformats-officedocument.themeOverride+xml"/>
  <Override PartName="/ppt/charts/chart119.xml" ContentType="application/vnd.openxmlformats-officedocument.drawingml.chart+xml"/>
  <Override PartName="/ppt/theme/themeOverride106.xml" ContentType="application/vnd.openxmlformats-officedocument.themeOverride+xml"/>
  <Override PartName="/ppt/charts/chart120.xml" ContentType="application/vnd.openxmlformats-officedocument.drawingml.chart+xml"/>
  <Override PartName="/ppt/theme/themeOverride107.xml" ContentType="application/vnd.openxmlformats-officedocument.themeOverride+xml"/>
  <Override PartName="/ppt/charts/chart121.xml" ContentType="application/vnd.openxmlformats-officedocument.drawingml.chart+xml"/>
  <Override PartName="/ppt/theme/themeOverride108.xml" ContentType="application/vnd.openxmlformats-officedocument.themeOverride+xml"/>
  <Override PartName="/ppt/notesSlides/notesSlide23.xml" ContentType="application/vnd.openxmlformats-officedocument.presentationml.notesSlide+xml"/>
  <Override PartName="/ppt/charts/chart122.xml" ContentType="application/vnd.openxmlformats-officedocument.drawingml.chart+xml"/>
  <Override PartName="/ppt/theme/themeOverride109.xml" ContentType="application/vnd.openxmlformats-officedocument.themeOverride+xml"/>
  <Override PartName="/ppt/charts/chart123.xml" ContentType="application/vnd.openxmlformats-officedocument.drawingml.chart+xml"/>
  <Override PartName="/ppt/theme/themeOverride110.xml" ContentType="application/vnd.openxmlformats-officedocument.themeOverr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88"/>
  </p:notesMasterIdLst>
  <p:sldIdLst>
    <p:sldId id="1543" r:id="rId6"/>
    <p:sldId id="2144446418" r:id="rId7"/>
    <p:sldId id="2144446310" r:id="rId8"/>
    <p:sldId id="2144446327" r:id="rId9"/>
    <p:sldId id="2144446328" r:id="rId10"/>
    <p:sldId id="2144446315" r:id="rId11"/>
    <p:sldId id="2144446407" r:id="rId12"/>
    <p:sldId id="2144446531" r:id="rId13"/>
    <p:sldId id="2144446499" r:id="rId14"/>
    <p:sldId id="2144446352" r:id="rId15"/>
    <p:sldId id="2144446409" r:id="rId16"/>
    <p:sldId id="2144446410" r:id="rId17"/>
    <p:sldId id="2144446422" r:id="rId18"/>
    <p:sldId id="2144446500" r:id="rId19"/>
    <p:sldId id="2144446501" r:id="rId20"/>
    <p:sldId id="2144446423" r:id="rId21"/>
    <p:sldId id="2144446425" r:id="rId22"/>
    <p:sldId id="2144446426" r:id="rId23"/>
    <p:sldId id="2144446414" r:id="rId24"/>
    <p:sldId id="2144446427" r:id="rId25"/>
    <p:sldId id="2144446406" r:id="rId26"/>
    <p:sldId id="2144446429" r:id="rId27"/>
    <p:sldId id="2144446430" r:id="rId28"/>
    <p:sldId id="2144446431" r:id="rId29"/>
    <p:sldId id="2144446432" r:id="rId30"/>
    <p:sldId id="2144446433" r:id="rId31"/>
    <p:sldId id="2144446434" r:id="rId32"/>
    <p:sldId id="2144446435" r:id="rId33"/>
    <p:sldId id="2144446436" r:id="rId34"/>
    <p:sldId id="2144446437" r:id="rId35"/>
    <p:sldId id="2144446438" r:id="rId36"/>
    <p:sldId id="2144446439" r:id="rId37"/>
    <p:sldId id="2144446440" r:id="rId38"/>
    <p:sldId id="2144446442" r:id="rId39"/>
    <p:sldId id="2144446441" r:id="rId40"/>
    <p:sldId id="2144446443" r:id="rId41"/>
    <p:sldId id="2144446444" r:id="rId42"/>
    <p:sldId id="2144446494" r:id="rId43"/>
    <p:sldId id="2144446446" r:id="rId44"/>
    <p:sldId id="2144446447" r:id="rId45"/>
    <p:sldId id="2144446448" r:id="rId46"/>
    <p:sldId id="2144446449" r:id="rId47"/>
    <p:sldId id="2144446450" r:id="rId48"/>
    <p:sldId id="2144446451" r:id="rId49"/>
    <p:sldId id="2144446452" r:id="rId50"/>
    <p:sldId id="2144446453" r:id="rId51"/>
    <p:sldId id="2144446454" r:id="rId52"/>
    <p:sldId id="2144446495" r:id="rId53"/>
    <p:sldId id="2144446503" r:id="rId54"/>
    <p:sldId id="2144446458" r:id="rId55"/>
    <p:sldId id="2144446459" r:id="rId56"/>
    <p:sldId id="2144446496" r:id="rId57"/>
    <p:sldId id="2144446461" r:id="rId58"/>
    <p:sldId id="2144446462" r:id="rId59"/>
    <p:sldId id="2144446463" r:id="rId60"/>
    <p:sldId id="2144446464" r:id="rId61"/>
    <p:sldId id="2144446520" r:id="rId62"/>
    <p:sldId id="2144446521" r:id="rId63"/>
    <p:sldId id="2144446527" r:id="rId64"/>
    <p:sldId id="2144446528" r:id="rId65"/>
    <p:sldId id="2144446466" r:id="rId66"/>
    <p:sldId id="2144446529" r:id="rId67"/>
    <p:sldId id="2144446530" r:id="rId68"/>
    <p:sldId id="2144446519" r:id="rId69"/>
    <p:sldId id="2144446470" r:id="rId70"/>
    <p:sldId id="2144446471" r:id="rId71"/>
    <p:sldId id="2144446472" r:id="rId72"/>
    <p:sldId id="2144446473" r:id="rId73"/>
    <p:sldId id="2144446474" r:id="rId74"/>
    <p:sldId id="2144446475" r:id="rId75"/>
    <p:sldId id="2144446476" r:id="rId76"/>
    <p:sldId id="2144446479" r:id="rId77"/>
    <p:sldId id="2144446480" r:id="rId78"/>
    <p:sldId id="2144446481" r:id="rId79"/>
    <p:sldId id="2144446497" r:id="rId80"/>
    <p:sldId id="2144446483" r:id="rId81"/>
    <p:sldId id="2144446484" r:id="rId82"/>
    <p:sldId id="2144446504" r:id="rId83"/>
    <p:sldId id="2144446486" r:id="rId84"/>
    <p:sldId id="2144446487" r:id="rId85"/>
    <p:sldId id="2144446415" r:id="rId86"/>
    <p:sldId id="1713"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8978F862-DBF5-8A88-EEC2-EBD09CB9793F}" name="ATHERTON, Hannah (NHS ENGLAND - X24)" initials="HA" userId="S::hannah.atherton@nhs.net::76d628d7-c9f4-4dd3-8e78-acda160d5dd6" providerId="AD"/>
  <p188:author id="{A129AE63-8E4D-B705-0CDF-1F5C25646A0A}" name="WEAVER, Tess (NHS LEADERSHIP ACADEMY)" initials="WA" userId="S::tess.weaver@nhs.net::f8b38440-7540-473b-93e8-ad345700de55"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C8D54FC4-FA10-C209-7BB7-A745C5843312}" name="Hannah Atherton" initials="HA" userId="S::hannah.atherton@england.nhs.uk::ad368528-fa9c-48f8-8899-86f1b53e8d4c" providerId="AD"/>
  <p188:author id="{40737EC6-EA51-699C-4483-8853FB4F3443}" name="Mariam Irfan" initials="MI" userId="S::Mariam.Irfan@ipsos.com::ee2600d7-d81e-484e-9f12-54ca977ae21d" providerId="AD"/>
  <p188:author id="{616E2BF6-C723-7FFA-3B31-502A6DF84047}" name="MAKOJNIK, Nina (NHS ENGLAND - X24)" initials="NM" userId="S::nina.makojnik@nhs.net::cb111d03-51ba-4bab-a25b-911c3a4d6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3087"/>
    <a:srgbClr val="FBEECF"/>
    <a:srgbClr val="DAE8F4"/>
    <a:srgbClr val="005EB8"/>
    <a:srgbClr val="000000"/>
    <a:srgbClr val="FBE201"/>
    <a:srgbClr val="F08C00"/>
    <a:srgbClr val="A6A6A6"/>
    <a:srgbClr val="FB7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3593" autoAdjust="0"/>
  </p:normalViewPr>
  <p:slideViewPr>
    <p:cSldViewPr snapToGrid="0">
      <p:cViewPr varScale="1">
        <p:scale>
          <a:sx n="103" d="100"/>
          <a:sy n="103" d="100"/>
        </p:scale>
        <p:origin x="95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87.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88.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89.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90.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91.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9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themeOverride" Target="../theme/themeOverride93.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94.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themeOverride" Target="../theme/themeOverride95.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9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97.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98.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99.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themeOverride" Target="../theme/themeOverride100.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101.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102.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103.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104.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Excel_Worksheet117.xlsx"/><Relationship Id="rId1" Type="http://schemas.openxmlformats.org/officeDocument/2006/relationships/themeOverride" Target="../theme/themeOverride105.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themeOverride" Target="../theme/themeOverride10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19.xlsx"/><Relationship Id="rId1" Type="http://schemas.openxmlformats.org/officeDocument/2006/relationships/themeOverride" Target="../theme/themeOverride107.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themeOverride" Target="../theme/themeOverride108.xml"/></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21.xlsx"/><Relationship Id="rId1" Type="http://schemas.openxmlformats.org/officeDocument/2006/relationships/themeOverride" Target="../theme/themeOverride109.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1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3.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5.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8.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9.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1.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4.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7.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9.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1.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3.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4.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6.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7.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8.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9.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0.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1.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3.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4.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5.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56.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57.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5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5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0.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1.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63.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64.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65.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66.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6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68.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69.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1.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xml"/><Relationship Id="rId1" Type="http://schemas.microsoft.com/office/2011/relationships/chartStyle" Target="style8.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9.xml"/><Relationship Id="rId1" Type="http://schemas.microsoft.com/office/2011/relationships/chartStyle" Target="style9.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10.xml"/><Relationship Id="rId1" Type="http://schemas.microsoft.com/office/2011/relationships/chartStyle" Target="style10.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11.xml"/><Relationship Id="rId1" Type="http://schemas.microsoft.com/office/2011/relationships/chartStyle" Target="style1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12.xml"/><Relationship Id="rId1" Type="http://schemas.microsoft.com/office/2011/relationships/chartStyle" Target="style12.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13.xml"/><Relationship Id="rId1" Type="http://schemas.microsoft.com/office/2011/relationships/chartStyle" Target="style13.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73.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74.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75.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7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7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78.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79.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8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81.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82.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8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84.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85.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8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52351610607789278"/>
          <c:h val="1"/>
        </c:manualLayout>
      </c:layout>
      <c:barChart>
        <c:barDir val="bar"/>
        <c:grouping val="clustered"/>
        <c:varyColors val="0"/>
        <c:ser>
          <c:idx val="0"/>
          <c:order val="0"/>
          <c:tx>
            <c:strRef>
              <c:f>Sheet1!$B$1</c:f>
              <c:strCache>
                <c:ptCount val="1"/>
                <c:pt idx="0">
                  <c:v>Type 2</c:v>
                </c:pt>
              </c:strCache>
            </c:strRef>
          </c:tx>
          <c:spPr>
            <a:solidFill>
              <a:srgbClr val="FFB81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Other ethnic group</c:v>
                </c:pt>
                <c:pt idx="1">
                  <c:v>Black, Black British,
Carribean, African</c:v>
                </c:pt>
                <c:pt idx="2">
                  <c:v>Asian or Asian British </c:v>
                </c:pt>
                <c:pt idx="3">
                  <c:v>Mixed or Multiple ethnic groups</c:v>
                </c:pt>
                <c:pt idx="4">
                  <c:v>White </c:v>
                </c:pt>
              </c:strCache>
            </c:strRef>
          </c:cat>
          <c:val>
            <c:numRef>
              <c:f>Sheet1!$B$2:$B$6</c:f>
              <c:numCache>
                <c:formatCode>0%</c:formatCode>
                <c:ptCount val="5"/>
                <c:pt idx="0">
                  <c:v>0.01</c:v>
                </c:pt>
                <c:pt idx="1">
                  <c:v>0.06</c:v>
                </c:pt>
                <c:pt idx="2">
                  <c:v>0.16</c:v>
                </c:pt>
                <c:pt idx="3">
                  <c:v>0.01</c:v>
                </c:pt>
                <c:pt idx="4">
                  <c:v>0.75</c:v>
                </c:pt>
              </c:numCache>
            </c:numRef>
          </c:val>
          <c:extLst>
            <c:ext xmlns:c16="http://schemas.microsoft.com/office/drawing/2014/chart" uri="{C3380CC4-5D6E-409C-BE32-E72D297353CC}">
              <c16:uniqueId val="{00000000-CD6D-40FA-A275-3B13B89C9E35}"/>
            </c:ext>
          </c:extLst>
        </c:ser>
        <c:ser>
          <c:idx val="1"/>
          <c:order val="1"/>
          <c:tx>
            <c:strRef>
              <c:f>Sheet1!$C$1</c:f>
              <c:strCache>
                <c:ptCount val="1"/>
                <c:pt idx="0">
                  <c:v>Type 1</c:v>
                </c:pt>
              </c:strCache>
            </c:strRef>
          </c:tx>
          <c:spPr>
            <a:solidFill>
              <a:srgbClr val="003087"/>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ethnic group</c:v>
                </c:pt>
                <c:pt idx="1">
                  <c:v>Black, Black British,
Carribean, African</c:v>
                </c:pt>
                <c:pt idx="2">
                  <c:v>Asian or Asian British </c:v>
                </c:pt>
                <c:pt idx="3">
                  <c:v>Mixed or Multiple ethnic groups</c:v>
                </c:pt>
                <c:pt idx="4">
                  <c:v>White </c:v>
                </c:pt>
              </c:strCache>
            </c:strRef>
          </c:cat>
          <c:val>
            <c:numRef>
              <c:f>Sheet1!$C$2:$C$6</c:f>
              <c:numCache>
                <c:formatCode>0%</c:formatCode>
                <c:ptCount val="5"/>
                <c:pt idx="0">
                  <c:v>0.01</c:v>
                </c:pt>
                <c:pt idx="1">
                  <c:v>0.03</c:v>
                </c:pt>
                <c:pt idx="2">
                  <c:v>0.05</c:v>
                </c:pt>
                <c:pt idx="3">
                  <c:v>0.02</c:v>
                </c:pt>
                <c:pt idx="4">
                  <c:v>0.89</c:v>
                </c:pt>
              </c:numCache>
            </c:numRef>
          </c:val>
          <c:extLs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Time since diagnosis</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dLbl>
              <c:idx val="0"/>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E9-4C42-8101-B1B7D86877FE}"/>
                </c:ext>
              </c:extLst>
            </c:dLbl>
            <c:numFmt formatCode="[&lt;0]&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Sheet1!$A$2:$A$5</c:f>
              <c:strCache>
                <c:ptCount val="4"/>
                <c:pt idx="0">
                  <c:v>In the last 12 months </c:v>
                </c:pt>
                <c:pt idx="1">
                  <c:v>1 to 5 
years ago </c:v>
                </c:pt>
                <c:pt idx="2">
                  <c:v>6 to 10
years ago </c:v>
                </c:pt>
                <c:pt idx="3">
                  <c:v>More than 10 years ago </c:v>
                </c:pt>
              </c:strCache>
            </c:strRef>
          </c:cat>
          <c:val>
            <c:numRef>
              <c:f>Sheet1!$B$2:$B$5</c:f>
              <c:numCache>
                <c:formatCode>General</c:formatCode>
                <c:ptCount val="4"/>
                <c:pt idx="0">
                  <c:v>0</c:v>
                </c:pt>
                <c:pt idx="1">
                  <c:v>11</c:v>
                </c:pt>
                <c:pt idx="2">
                  <c:v>11</c:v>
                </c:pt>
                <c:pt idx="3">
                  <c:v>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Eating well</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37</c:v>
                </c:pt>
                <c:pt idx="1">
                  <c:v>63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Eating well</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51</c:v>
                </c:pt>
                <c:pt idx="1">
                  <c:v>49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Emotional support</c:v>
                </c:pt>
              </c:strCache>
            </c:strRef>
          </c:tx>
          <c:spPr>
            <a:solidFill>
              <a:srgbClr val="003087"/>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24</c:v>
                </c:pt>
                <c:pt idx="1">
                  <c:v>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Emotinal support</c:v>
                </c:pt>
              </c:strCache>
            </c:strRef>
          </c:tx>
          <c:spPr>
            <a:solidFill>
              <a:srgbClr val="FFB81C"/>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27</c:v>
                </c:pt>
                <c:pt idx="1">
                  <c:v>73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38780427283964"/>
          <c:y val="0"/>
          <c:w val="0.66502121811185311"/>
          <c:h val="0.99259083632446887"/>
        </c:manualLayout>
      </c:layout>
      <c:barChart>
        <c:barDir val="bar"/>
        <c:grouping val="clustered"/>
        <c:varyColors val="0"/>
        <c:ser>
          <c:idx val="0"/>
          <c:order val="0"/>
          <c:tx>
            <c:strRef>
              <c:f>Sheet1!$B$1</c:f>
              <c:strCache>
                <c:ptCount val="1"/>
                <c:pt idx="0">
                  <c:v>information about medicine</c:v>
                </c:pt>
              </c:strCache>
            </c:strRef>
          </c:tx>
          <c:spPr>
            <a:solidFill>
              <a:srgbClr val="003087"/>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I haven’t been given any of this information </c:v>
                </c:pt>
                <c:pt idx="1">
                  <c:v>Side effects or long-term effects of taking it</c:v>
                </c:pt>
                <c:pt idx="2">
                  <c:v>How to take it</c:v>
                </c:pt>
                <c:pt idx="3">
                  <c:v>What the medicine is for</c:v>
                </c:pt>
                <c:pt idx="4">
                  <c:v>Advice on adjusting it when you are not well</c:v>
                </c:pt>
              </c:strCache>
            </c:strRef>
          </c:cat>
          <c:val>
            <c:numRef>
              <c:f>Sheet1!$B$2:$B$6</c:f>
              <c:numCache>
                <c:formatCode>General</c:formatCode>
                <c:ptCount val="5"/>
                <c:pt idx="0">
                  <c:v>17</c:v>
                </c:pt>
                <c:pt idx="1">
                  <c:v>26</c:v>
                </c:pt>
                <c:pt idx="2">
                  <c:v>56</c:v>
                </c:pt>
                <c:pt idx="3">
                  <c:v>58</c:v>
                </c:pt>
                <c:pt idx="4">
                  <c:v>64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4E5-4F2A-B362-32627B563C9C}"/>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ln>
                  <a:noFill/>
                </a:ln>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38780427283964"/>
          <c:y val="0"/>
          <c:w val="0.66502121811185311"/>
          <c:h val="0.99259083632446887"/>
        </c:manualLayout>
      </c:layout>
      <c:barChart>
        <c:barDir val="bar"/>
        <c:grouping val="clustered"/>
        <c:varyColors val="0"/>
        <c:ser>
          <c:idx val="0"/>
          <c:order val="0"/>
          <c:tx>
            <c:strRef>
              <c:f>Sheet1!$B$1</c:f>
              <c:strCache>
                <c:ptCount val="1"/>
                <c:pt idx="0">
                  <c:v>Information about medicine</c:v>
                </c:pt>
              </c:strCache>
            </c:strRef>
          </c:tx>
          <c:spPr>
            <a:solidFill>
              <a:srgbClr val="FFB81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I haven’t been given any of this information </c:v>
                </c:pt>
                <c:pt idx="1">
                  <c:v>Advice on adjusting it when you are not well</c:v>
                </c:pt>
                <c:pt idx="2">
                  <c:v>Side effects or long-term effects of taking it</c:v>
                </c:pt>
                <c:pt idx="3">
                  <c:v>How to take it</c:v>
                </c:pt>
                <c:pt idx="4">
                  <c:v>What the medicine is for</c:v>
                </c:pt>
              </c:strCache>
            </c:strRef>
          </c:cat>
          <c:val>
            <c:numRef>
              <c:f>Sheet1!$B$2:$B$6</c:f>
              <c:numCache>
                <c:formatCode>General</c:formatCode>
                <c:ptCount val="5"/>
                <c:pt idx="0">
                  <c:v>20</c:v>
                </c:pt>
                <c:pt idx="1">
                  <c:v>22</c:v>
                </c:pt>
                <c:pt idx="2">
                  <c:v>35</c:v>
                </c:pt>
                <c:pt idx="3">
                  <c:v>55</c:v>
                </c:pt>
                <c:pt idx="4">
                  <c:v>67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4E5-4F2A-B362-32627B563C9C}"/>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65616617610279659"/>
          <c:h val="0.84575722600503556"/>
        </c:manualLayout>
      </c:layout>
      <c:doughnutChart>
        <c:varyColors val="1"/>
        <c:ser>
          <c:idx val="0"/>
          <c:order val="0"/>
          <c:tx>
            <c:strRef>
              <c:f>Sheet1!$B$1</c:f>
              <c:strCache>
                <c:ptCount val="1"/>
                <c:pt idx="0">
                  <c:v>Complications</c:v>
                </c:pt>
              </c:strCache>
            </c:strRef>
          </c:tx>
          <c:spPr>
            <a:ln w="12700">
              <a:solidFill>
                <a:sysClr val="window" lastClr="FFFFFF"/>
              </a:solidFill>
            </a:ln>
          </c:spPr>
          <c:dPt>
            <c:idx val="0"/>
            <c:bubble3D val="0"/>
            <c:spPr>
              <a:solidFill>
                <a:srgbClr val="003087"/>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79-4439-ABE9-1900B8C2E1B9}"/>
              </c:ext>
            </c:extLst>
          </c:dPt>
          <c:dPt>
            <c:idx val="1"/>
            <c:bubble3D val="0"/>
            <c:spPr>
              <a:solidFill>
                <a:srgbClr val="0072CE"/>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A79-4439-ABE9-1900B8C2E1B9}"/>
              </c:ext>
            </c:extLst>
          </c:dPt>
          <c:dPt>
            <c:idx val="2"/>
            <c:bubble3D val="0"/>
            <c:spPr>
              <a:solidFill>
                <a:srgbClr val="A6A6A6"/>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A79-4439-ABE9-1900B8C2E1B9}"/>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A79-4439-ABE9-1900B8C2E1B9}"/>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 </c:v>
                </c:pt>
                <c:pt idx="2">
                  <c:v>No </c:v>
                </c:pt>
              </c:strCache>
            </c:strRef>
          </c:cat>
          <c:val>
            <c:numRef>
              <c:f>Sheet1!$B$2:$B$4</c:f>
              <c:numCache>
                <c:formatCode>General</c:formatCode>
                <c:ptCount val="3"/>
                <c:pt idx="0">
                  <c:v>41</c:v>
                </c:pt>
                <c:pt idx="1">
                  <c:v>49</c:v>
                </c:pt>
                <c:pt idx="2">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1A79-4439-ABE9-1900B8C2E1B9}"/>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801884415368229"/>
          <c:y val="2.2460573411487317E-2"/>
          <c:w val="0.30353477972552445"/>
          <c:h val="0.52780407857235545"/>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65616617610279659"/>
          <c:h val="0.84575722600503556"/>
        </c:manualLayout>
      </c:layout>
      <c:doughnutChart>
        <c:varyColors val="1"/>
        <c:ser>
          <c:idx val="0"/>
          <c:order val="0"/>
          <c:tx>
            <c:strRef>
              <c:f>Sheet1!$B$1</c:f>
              <c:strCache>
                <c:ptCount val="1"/>
                <c:pt idx="0">
                  <c:v>Complications</c:v>
                </c:pt>
              </c:strCache>
            </c:strRef>
          </c:tx>
          <c:spPr>
            <a:ln w="12700">
              <a:solidFill>
                <a:sysClr val="window" lastClr="FFFFFF">
                  <a:lumMod val="75000"/>
                </a:sysClr>
              </a:solidFill>
            </a:ln>
          </c:spPr>
          <c:dPt>
            <c:idx val="0"/>
            <c:bubble3D val="0"/>
            <c:spPr>
              <a:solidFill>
                <a:srgbClr val="F08C00"/>
              </a:solidFill>
              <a:ln w="12700">
                <a:solidFill>
                  <a:sysClr val="window" lastClr="FFFFFF">
                    <a:lumMod val="75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F92-4482-A1B1-BAF024CC8435}"/>
              </c:ext>
            </c:extLst>
          </c:dPt>
          <c:dPt>
            <c:idx val="1"/>
            <c:bubble3D val="0"/>
            <c:spPr>
              <a:solidFill>
                <a:srgbClr val="FFB81C"/>
              </a:solidFill>
              <a:ln w="12700">
                <a:solidFill>
                  <a:sysClr val="window" lastClr="FFFFFF">
                    <a:lumMod val="75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F92-4482-A1B1-BAF024CC8435}"/>
              </c:ext>
            </c:extLst>
          </c:dPt>
          <c:dPt>
            <c:idx val="2"/>
            <c:bubble3D val="0"/>
            <c:spPr>
              <a:solidFill>
                <a:srgbClr val="A6A6A6"/>
              </a:solidFill>
              <a:ln w="12700">
                <a:solidFill>
                  <a:sysClr val="window" lastClr="FFFFFF">
                    <a:lumMod val="75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F92-4482-A1B1-BAF024CC8435}"/>
              </c:ext>
            </c:extLst>
          </c:dPt>
          <c:dPt>
            <c:idx val="5"/>
            <c:bubble3D val="0"/>
            <c:spPr>
              <a:solidFill>
                <a:schemeClr val="accent4">
                  <a:lumMod val="50000"/>
                </a:schemeClr>
              </a:solidFill>
              <a:ln w="12700">
                <a:solidFill>
                  <a:sysClr val="window" lastClr="FFFFFF">
                    <a:lumMod val="75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F92-4482-A1B1-BAF024CC8435}"/>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 </c:v>
                </c:pt>
                <c:pt idx="2">
                  <c:v>No </c:v>
                </c:pt>
              </c:strCache>
            </c:strRef>
          </c:cat>
          <c:val>
            <c:numRef>
              <c:f>Sheet1!$B$2:$B$4</c:f>
              <c:numCache>
                <c:formatCode>General</c:formatCode>
                <c:ptCount val="3"/>
                <c:pt idx="0">
                  <c:v>48</c:v>
                </c:pt>
                <c:pt idx="1">
                  <c:v>32</c:v>
                </c:pt>
                <c:pt idx="2">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BF92-4482-A1B1-BAF024CC8435}"/>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8975878218615272"/>
          <c:y val="3.1180459764590534E-2"/>
          <c:w val="0.31024121781384734"/>
          <c:h val="0.5408839081020102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Time since diagnosis</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Sheet1!$A$2:$A$5</c:f>
              <c:strCache>
                <c:ptCount val="4"/>
                <c:pt idx="0">
                  <c:v>In the last 12 months </c:v>
                </c:pt>
                <c:pt idx="1">
                  <c:v>1 to 5 
years ago </c:v>
                </c:pt>
                <c:pt idx="2">
                  <c:v>6 to 10
years ago </c:v>
                </c:pt>
                <c:pt idx="3">
                  <c:v>More than 10 years ago </c:v>
                </c:pt>
              </c:strCache>
            </c:strRef>
          </c:cat>
          <c:val>
            <c:numRef>
              <c:f>Sheet1!$B$2:$B$5</c:f>
              <c:numCache>
                <c:formatCode>General</c:formatCode>
                <c:ptCount val="4"/>
                <c:pt idx="0">
                  <c:v>4</c:v>
                </c:pt>
                <c:pt idx="1">
                  <c:v>31</c:v>
                </c:pt>
                <c:pt idx="2">
                  <c:v>24</c:v>
                </c:pt>
                <c:pt idx="3">
                  <c:v>41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99599948100579"/>
          <c:y val="0"/>
          <c:w val="0.49700549170840613"/>
          <c:h val="0.94954169944463662"/>
        </c:manualLayout>
      </c:layout>
      <c:barChart>
        <c:barDir val="bar"/>
        <c:grouping val="clustered"/>
        <c:varyColors val="0"/>
        <c:ser>
          <c:idx val="0"/>
          <c:order val="0"/>
          <c:tx>
            <c:strRef>
              <c:f>Sheet1!$B$1</c:f>
              <c:strCache>
                <c:ptCount val="1"/>
                <c:pt idx="0">
                  <c:v>Made it difficult</c:v>
                </c:pt>
              </c:strCache>
            </c:strRef>
          </c:tx>
          <c:spPr>
            <a:solidFill>
              <a:srgbClr val="003087"/>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Sheet1!$A$2:$A$8</c:f>
              <c:strCache>
                <c:ptCount val="7"/>
                <c:pt idx="0">
                  <c:v>Other </c:v>
                </c:pt>
                <c:pt idx="1">
                  <c:v>I don’t know enough about diabetes</c:v>
                </c:pt>
                <c:pt idx="2">
                  <c:v> I don’t have enough support from healthcare professionals</c:v>
                </c:pt>
                <c:pt idx="3">
                  <c:v>I’m too busy</c:v>
                </c:pt>
                <c:pt idx="4">
                  <c:v>I’m managing other long-term conditions</c:v>
                </c:pt>
                <c:pt idx="5">
                  <c:v>My routine/how I manage my diabetes changes from day-to-day</c:v>
                </c:pt>
                <c:pt idx="6">
                  <c:v>I’ve felt stressed or worn out from managing diabetes </c:v>
                </c:pt>
              </c:strCache>
            </c:strRef>
          </c:cat>
          <c:val>
            <c:numRef>
              <c:f>Sheet1!$B$2:$B$8</c:f>
              <c:numCache>
                <c:formatCode>General</c:formatCode>
                <c:ptCount val="7"/>
                <c:pt idx="0">
                  <c:v>7</c:v>
                </c:pt>
                <c:pt idx="1">
                  <c:v>6</c:v>
                </c:pt>
                <c:pt idx="2">
                  <c:v>17</c:v>
                </c:pt>
                <c:pt idx="3">
                  <c:v>18</c:v>
                </c:pt>
                <c:pt idx="4">
                  <c:v>32</c:v>
                </c:pt>
                <c:pt idx="5">
                  <c:v>63</c:v>
                </c:pt>
                <c:pt idx="6">
                  <c:v>64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65-43BA-AB6C-CB81A35F0E52}"/>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52849487640259"/>
          <c:y val="0"/>
          <c:w val="0.56727480632364291"/>
          <c:h val="0.94954169944463662"/>
        </c:manualLayout>
      </c:layout>
      <c:barChart>
        <c:barDir val="bar"/>
        <c:grouping val="clustered"/>
        <c:varyColors val="0"/>
        <c:ser>
          <c:idx val="0"/>
          <c:order val="0"/>
          <c:tx>
            <c:strRef>
              <c:f>Sheet1!$B$1</c:f>
              <c:strCache>
                <c:ptCount val="1"/>
                <c:pt idx="0">
                  <c:v>Managing diabetes</c:v>
                </c:pt>
              </c:strCache>
            </c:strRef>
          </c:tx>
          <c:spPr>
            <a:solidFill>
              <a:srgbClr val="FFB81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Sheet1!$A$2:$A$8</c:f>
              <c:strCache>
                <c:ptCount val="7"/>
                <c:pt idx="0">
                  <c:v>Other </c:v>
                </c:pt>
                <c:pt idx="1">
                  <c:v>I’m too busy</c:v>
                </c:pt>
                <c:pt idx="2">
                  <c:v> I don’t have enough support from healthcare professionals</c:v>
                </c:pt>
                <c:pt idx="3">
                  <c:v>I don’t know enough about diabetes</c:v>
                </c:pt>
                <c:pt idx="4">
                  <c:v>I’ve felt stressed or worn out from managing diabetes </c:v>
                </c:pt>
                <c:pt idx="5">
                  <c:v>My routine/how I manage my diabetes changes from day-to-day</c:v>
                </c:pt>
                <c:pt idx="6">
                  <c:v>I’m managing other long-term conditions</c:v>
                </c:pt>
              </c:strCache>
            </c:strRef>
          </c:cat>
          <c:val>
            <c:numRef>
              <c:f>Sheet1!$B$2:$B$8</c:f>
              <c:numCache>
                <c:formatCode>General</c:formatCode>
                <c:ptCount val="7"/>
                <c:pt idx="0">
                  <c:v>10</c:v>
                </c:pt>
                <c:pt idx="1">
                  <c:v>8</c:v>
                </c:pt>
                <c:pt idx="2">
                  <c:v>15</c:v>
                </c:pt>
                <c:pt idx="3">
                  <c:v>17</c:v>
                </c:pt>
                <c:pt idx="4">
                  <c:v>30</c:v>
                </c:pt>
                <c:pt idx="5">
                  <c:v>35</c:v>
                </c:pt>
                <c:pt idx="6">
                  <c:v>42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65-43BA-AB6C-CB81A35F0E52}"/>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27058415615764"/>
          <c:y val="0"/>
          <c:w val="0.58872941584384242"/>
          <c:h val="0.99259083632446887"/>
        </c:manualLayout>
      </c:layout>
      <c:barChart>
        <c:barDir val="bar"/>
        <c:grouping val="clustered"/>
        <c:varyColors val="0"/>
        <c:ser>
          <c:idx val="0"/>
          <c:order val="0"/>
          <c:tx>
            <c:strRef>
              <c:f>Sheet1!$B$1</c:f>
              <c:strCache>
                <c:ptCount val="1"/>
                <c:pt idx="0">
                  <c:v>Devices help</c:v>
                </c:pt>
              </c:strCache>
            </c:strRef>
          </c:tx>
          <c:spPr>
            <a:solidFill>
              <a:srgbClr val="003087"/>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Sheet1!$A$2:$A$8</c:f>
              <c:strCache>
                <c:ptCount val="7"/>
                <c:pt idx="0">
                  <c:v>I don't use any devices</c:v>
                </c:pt>
                <c:pt idx="1">
                  <c:v>Hybrid closed loops (check sugar levels and regularly release insulin)</c:v>
                </c:pt>
                <c:pt idx="2">
                  <c:v>I use other devices</c:v>
                </c:pt>
                <c:pt idx="3">
                  <c:v>Insulin pumps (regularly release insulin)</c:v>
                </c:pt>
                <c:pt idx="4">
                  <c:v>Smart insulin pens</c:v>
                </c:pt>
                <c:pt idx="5">
                  <c:v>Blood sugar monitor and test strips</c:v>
                </c:pt>
                <c:pt idx="6">
                  <c:v>Flash glucose monitor or continuous glucose monitor (check sugar levels)</c:v>
                </c:pt>
              </c:strCache>
            </c:strRef>
          </c:cat>
          <c:val>
            <c:numRef>
              <c:f>Sheet1!$B$2:$B$8</c:f>
              <c:numCache>
                <c:formatCode>General</c:formatCode>
                <c:ptCount val="7"/>
                <c:pt idx="0">
                  <c:v>4</c:v>
                </c:pt>
                <c:pt idx="1">
                  <c:v>9</c:v>
                </c:pt>
                <c:pt idx="2">
                  <c:v>12</c:v>
                </c:pt>
                <c:pt idx="3">
                  <c:v>18</c:v>
                </c:pt>
                <c:pt idx="4">
                  <c:v>39</c:v>
                </c:pt>
                <c:pt idx="5">
                  <c:v>51</c:v>
                </c:pt>
                <c:pt idx="6">
                  <c:v>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B9DB-4CD4-AA24-9D85B727E84F}"/>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0839965640526"/>
          <c:y val="7.4091050184067232E-3"/>
          <c:w val="0.57465301452191331"/>
          <c:h val="0.99259083632446887"/>
        </c:manualLayout>
      </c:layout>
      <c:barChart>
        <c:barDir val="bar"/>
        <c:grouping val="clustered"/>
        <c:varyColors val="0"/>
        <c:ser>
          <c:idx val="0"/>
          <c:order val="0"/>
          <c:tx>
            <c:strRef>
              <c:f>Sheet1!$B$1</c:f>
              <c:strCache>
                <c:ptCount val="1"/>
                <c:pt idx="0">
                  <c:v>Using devices</c:v>
                </c:pt>
              </c:strCache>
            </c:strRef>
          </c:tx>
          <c:spPr>
            <a:solidFill>
              <a:srgbClr val="FFB81C"/>
            </a:solidFill>
            <a:ln>
              <a:noFill/>
            </a:ln>
          </c:spPr>
          <c:invertIfNegative val="0"/>
          <c:dLbls>
            <c:dLbl>
              <c:idx val="1"/>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E4-495E-8A43-DEBE1FD365B0}"/>
                </c:ext>
              </c:extLst>
            </c:dLbl>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Sheet1!$A$2:$A$8</c:f>
              <c:strCache>
                <c:ptCount val="7"/>
                <c:pt idx="0">
                  <c:v>I don't use any devices</c:v>
                </c:pt>
                <c:pt idx="1">
                  <c:v>Hybrid closed loops (check sugar levels and regularly release insulin)</c:v>
                </c:pt>
                <c:pt idx="2">
                  <c:v>Insulin pumps (regularly release insulin)</c:v>
                </c:pt>
                <c:pt idx="3">
                  <c:v>I use other devices</c:v>
                </c:pt>
                <c:pt idx="4">
                  <c:v>Flash glucose monitor or continuous glucose monitor (check sugar levels)</c:v>
                </c:pt>
                <c:pt idx="5">
                  <c:v>Smart insulin pens</c:v>
                </c:pt>
                <c:pt idx="6">
                  <c:v>Blood sugar monitor and test strips</c:v>
                </c:pt>
              </c:strCache>
            </c:strRef>
          </c:cat>
          <c:val>
            <c:numRef>
              <c:f>Sheet1!$B$2:$B$8</c:f>
              <c:numCache>
                <c:formatCode>General</c:formatCode>
                <c:ptCount val="7"/>
                <c:pt idx="0">
                  <c:v>54</c:v>
                </c:pt>
                <c:pt idx="1">
                  <c:v>0</c:v>
                </c:pt>
                <c:pt idx="2">
                  <c:v>1</c:v>
                </c:pt>
                <c:pt idx="3">
                  <c:v>3</c:v>
                </c:pt>
                <c:pt idx="4">
                  <c:v>4</c:v>
                </c:pt>
                <c:pt idx="5">
                  <c:v>12</c:v>
                </c:pt>
                <c:pt idx="6">
                  <c:v>40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9DB-4CD4-AA24-9D85B727E84F}"/>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65616617610279659"/>
          <c:h val="0.84575722600503556"/>
        </c:manualLayout>
      </c:layout>
      <c:doughnutChart>
        <c:varyColors val="1"/>
        <c:ser>
          <c:idx val="0"/>
          <c:order val="0"/>
          <c:tx>
            <c:strRef>
              <c:f>Sheet1!$B$1</c:f>
              <c:strCache>
                <c:ptCount val="1"/>
                <c:pt idx="0">
                  <c:v>Confidence</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7D9-4FC0-807B-F0E66A80856D}"/>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7D9-4FC0-807B-F0E66A80856D}"/>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7D9-4FC0-807B-F0E66A80856D}"/>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17D9-4FC0-807B-F0E66A80856D}"/>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7D9-4FC0-807B-F0E66A80856D}"/>
              </c:ext>
            </c:extLst>
          </c:dPt>
          <c:dLbls>
            <c:dLbl>
              <c:idx val="2"/>
              <c:layout>
                <c:manualLayout>
                  <c:x val="0"/>
                  <c:y val="-2.1948660872450627E-2"/>
                </c:manualLayout>
              </c:layout>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D9-4FC0-807B-F0E66A80856D}"/>
                </c:ext>
              </c:extLst>
            </c:dLbl>
            <c:numFmt formatCode="[&lt;3]&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37</c:v>
                </c:pt>
                <c:pt idx="2">
                  <c:v>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17D9-4FC0-807B-F0E66A80856D}"/>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5214520737965209"/>
          <c:y val="5.9991566183853727E-3"/>
          <c:w val="0.32596937370645102"/>
          <c:h val="0.6725756667121770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65616617610279659"/>
          <c:h val="0.84575722600503556"/>
        </c:manualLayout>
      </c:layout>
      <c:doughnutChart>
        <c:varyColors val="1"/>
        <c:ser>
          <c:idx val="0"/>
          <c:order val="0"/>
          <c:tx>
            <c:strRef>
              <c:f>Sheet1!$B$1</c:f>
              <c:strCache>
                <c:ptCount val="1"/>
                <c:pt idx="0">
                  <c:v>Confident with devices</c:v>
                </c:pt>
              </c:strCache>
            </c:strRef>
          </c:tx>
          <c:spPr>
            <a:ln w="12700">
              <a:solidFill>
                <a:sysClr val="window" lastClr="FFFFFF">
                  <a:lumMod val="75000"/>
                </a:sysClr>
              </a:solidFill>
            </a:ln>
          </c:spPr>
          <c:dPt>
            <c:idx val="0"/>
            <c:bubble3D val="0"/>
            <c:spPr>
              <a:solidFill>
                <a:srgbClr val="F08C00"/>
              </a:solidFill>
              <a:ln w="12700">
                <a:solidFill>
                  <a:sysClr val="window" lastClr="FFFFFF">
                    <a:lumMod val="75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99C-478E-ACD6-C9A4EC200CD0}"/>
              </c:ext>
            </c:extLst>
          </c:dPt>
          <c:dPt>
            <c:idx val="1"/>
            <c:bubble3D val="0"/>
            <c:spPr>
              <a:solidFill>
                <a:srgbClr val="FFB81C"/>
              </a:solidFill>
              <a:ln w="12700">
                <a:solidFill>
                  <a:sysClr val="window" lastClr="FFFFFF">
                    <a:lumMod val="75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99C-478E-ACD6-C9A4EC200CD0}"/>
              </c:ext>
            </c:extLst>
          </c:dPt>
          <c:dPt>
            <c:idx val="2"/>
            <c:bubble3D val="0"/>
            <c:spPr>
              <a:solidFill>
                <a:srgbClr val="FBE201"/>
              </a:solidFill>
              <a:ln w="12700">
                <a:solidFill>
                  <a:sysClr val="window" lastClr="FFFFFF">
                    <a:lumMod val="75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99C-478E-ACD6-C9A4EC200CD0}"/>
              </c:ext>
            </c:extLst>
          </c:dPt>
          <c:dPt>
            <c:idx val="3"/>
            <c:bubble3D val="0"/>
            <c:spPr>
              <a:solidFill>
                <a:srgbClr val="A6A6A6"/>
              </a:solidFill>
              <a:ln w="12700">
                <a:solidFill>
                  <a:sysClr val="window" lastClr="FFFFFF">
                    <a:lumMod val="75000"/>
                  </a:sysClr>
                </a:solidFill>
              </a:ln>
            </c:spPr>
            <c:extLst>
              <c:ext xmlns:c16="http://schemas.microsoft.com/office/drawing/2014/chart" uri="{C3380CC4-5D6E-409C-BE32-E72D297353CC}">
                <c16:uniqueId val="{00000007-899C-478E-ACD6-C9A4EC200CD0}"/>
              </c:ext>
            </c:extLst>
          </c:dPt>
          <c:dPt>
            <c:idx val="5"/>
            <c:bubble3D val="0"/>
            <c:spPr>
              <a:solidFill>
                <a:schemeClr val="accent4">
                  <a:lumMod val="50000"/>
                </a:schemeClr>
              </a:solidFill>
              <a:ln w="12700">
                <a:solidFill>
                  <a:sysClr val="window" lastClr="FFFFFF">
                    <a:lumMod val="75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899C-478E-ACD6-C9A4EC200CD0}"/>
              </c:ext>
            </c:extLst>
          </c:dPt>
          <c:dLbls>
            <c:numFmt formatCode="[&lt;3]&quot;&quot;;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c:v>
                </c:pt>
              </c:strCache>
            </c:strRef>
          </c:cat>
          <c:val>
            <c:numRef>
              <c:f>Sheet1!$B$2:$B$5</c:f>
              <c:numCache>
                <c:formatCode>General</c:formatCode>
                <c:ptCount val="4"/>
                <c:pt idx="0">
                  <c:v>53</c:v>
                </c:pt>
                <c:pt idx="1">
                  <c:v>38</c:v>
                </c:pt>
                <c:pt idx="2">
                  <c:v>7</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899C-478E-ACD6-C9A4EC200CD0}"/>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241168811465112"/>
          <c:y val="1.4371095748655579E-2"/>
          <c:w val="0.31024121781384734"/>
          <c:h val="0.6355412922440900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Which service</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0]&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Sheet1!$A$2:$A$5</c:f>
              <c:strCache>
                <c:ptCount val="4"/>
                <c:pt idx="0">
                  <c:v>GP practice</c:v>
                </c:pt>
                <c:pt idx="1">
                  <c:v>Hospital </c:v>
                </c:pt>
                <c:pt idx="2">
                  <c:v>Another NHS service </c:v>
                </c:pt>
                <c:pt idx="3">
                  <c:v>None of the above </c:v>
                </c:pt>
              </c:strCache>
            </c:strRef>
          </c:cat>
          <c:val>
            <c:numRef>
              <c:f>Sheet1!$B$2:$B$5</c:f>
              <c:numCache>
                <c:formatCode>General</c:formatCode>
                <c:ptCount val="4"/>
                <c:pt idx="0">
                  <c:v>49</c:v>
                </c:pt>
                <c:pt idx="1">
                  <c:v>43</c:v>
                </c:pt>
                <c:pt idx="2">
                  <c:v>1</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38780427283964"/>
          <c:y val="0"/>
          <c:w val="0.66502121811185311"/>
          <c:h val="0.99259083632446887"/>
        </c:manualLayout>
      </c:layout>
      <c:barChart>
        <c:barDir val="bar"/>
        <c:grouping val="clustered"/>
        <c:varyColors val="0"/>
        <c:ser>
          <c:idx val="0"/>
          <c:order val="0"/>
          <c:tx>
            <c:strRef>
              <c:f>Sheet1!$B$1</c:f>
              <c:strCache>
                <c:ptCount val="1"/>
                <c:pt idx="0">
                  <c:v>Why mo devices</c:v>
                </c:pt>
              </c:strCache>
            </c:strRef>
          </c:tx>
          <c:spPr>
            <a:solidFill>
              <a:srgbClr val="003087"/>
            </a:solidFill>
            <a:ln>
              <a:noFill/>
            </a:ln>
          </c:spPr>
          <c:invertIfNegative val="0"/>
          <c:dLbls>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Sheet1!$A$2:$A$9</c:f>
              <c:strCache>
                <c:ptCount val="8"/>
                <c:pt idx="0">
                  <c:v>Other </c:v>
                </c:pt>
                <c:pt idx="1">
                  <c:v>I don't trust the technology </c:v>
                </c:pt>
                <c:pt idx="2">
                  <c:v>I don’t think devices
would benefit me</c:v>
                </c:pt>
                <c:pt idx="3">
                  <c:v>I wouldn't feel confident
using devices</c:v>
                </c:pt>
                <c:pt idx="4">
                  <c:v>The devices I need aren't
available for me on the NHS</c:v>
                </c:pt>
                <c:pt idx="5">
                  <c:v>I don't know whether
I am eligible</c:v>
                </c:pt>
                <c:pt idx="6">
                  <c:v>A healthcare professional hasn't
offered me any devices</c:v>
                </c:pt>
                <c:pt idx="7">
                  <c:v>I don't need to use devices </c:v>
                </c:pt>
              </c:strCache>
            </c:strRef>
          </c:cat>
          <c:val>
            <c:numRef>
              <c:f>Sheet1!$B$2:$B$9</c:f>
              <c:numCache>
                <c:formatCode>General</c:formatCode>
                <c:ptCount val="8"/>
                <c:pt idx="0">
                  <c:v>16</c:v>
                </c:pt>
                <c:pt idx="1">
                  <c:v>1</c:v>
                </c:pt>
                <c:pt idx="2">
                  <c:v>3</c:v>
                </c:pt>
                <c:pt idx="3">
                  <c:v>5</c:v>
                </c:pt>
                <c:pt idx="4">
                  <c:v>5</c:v>
                </c:pt>
                <c:pt idx="5">
                  <c:v>17</c:v>
                </c:pt>
                <c:pt idx="6">
                  <c:v>35</c:v>
                </c:pt>
                <c:pt idx="7">
                  <c:v>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8C8-4CB0-9FF5-61B24F383089}"/>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lgn="r">
        <a:defRPr sz="1800"/>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dLbls>
          <c:showLegendKey val="0"/>
          <c:showVal val="0"/>
          <c:showCatName val="0"/>
          <c:showSerName val="0"/>
          <c:showPercent val="0"/>
          <c:showBubbleSize val="0"/>
        </c:dLbls>
        <c:gapWidth val="33"/>
        <c:axId val="1043083279"/>
        <c:axId val="1043081359"/>
      </c:barChart>
      <c:catAx>
        <c:axId val="1043083279"/>
        <c:scaling>
          <c:orientation val="minMax"/>
        </c:scaling>
        <c:delete val="1"/>
        <c:axPos val="l"/>
        <c:numFmt formatCode="General" sourceLinked="1"/>
        <c:majorTickMark val="out"/>
        <c:minorTickMark val="none"/>
        <c:tickLblPos val="nextTo"/>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2461199263197"/>
          <c:y val="0"/>
          <c:w val="0.59575388007368035"/>
          <c:h val="0.99259083632446887"/>
        </c:manualLayout>
      </c:layout>
      <c:barChart>
        <c:barDir val="bar"/>
        <c:grouping val="clustered"/>
        <c:varyColors val="0"/>
        <c:ser>
          <c:idx val="0"/>
          <c:order val="0"/>
          <c:tx>
            <c:strRef>
              <c:f>Sheet1!$B$1</c:f>
              <c:strCache>
                <c:ptCount val="1"/>
                <c:pt idx="0">
                  <c:v>Why not devices</c:v>
                </c:pt>
              </c:strCache>
            </c:strRef>
          </c:tx>
          <c:spPr>
            <a:solidFill>
              <a:srgbClr val="FFB81C"/>
            </a:solidFill>
            <a:ln>
              <a:noFill/>
            </a:ln>
          </c:spPr>
          <c:invertIfNegative val="0"/>
          <c:dLbls>
            <c:dLbl>
              <c:idx val="1"/>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EC-4EDF-83A1-91CEA938EF0C}"/>
                </c:ext>
              </c:extLst>
            </c:dLbl>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Sheet1!$A$2:$A$9</c:f>
              <c:strCache>
                <c:ptCount val="8"/>
                <c:pt idx="0">
                  <c:v>Other </c:v>
                </c:pt>
                <c:pt idx="1">
                  <c:v>I don't trust the technology </c:v>
                </c:pt>
                <c:pt idx="2">
                  <c:v>The devices I need aren't
available for me on the NHS</c:v>
                </c:pt>
                <c:pt idx="3">
                  <c:v>I wouldn't feel confident
using devices</c:v>
                </c:pt>
                <c:pt idx="4">
                  <c:v>I don’t think devices
would benefit me</c:v>
                </c:pt>
                <c:pt idx="5">
                  <c:v>I don't know whether
I am eligible</c:v>
                </c:pt>
                <c:pt idx="6">
                  <c:v>A healthcare professional hasn't
offered me any devices</c:v>
                </c:pt>
                <c:pt idx="7">
                  <c:v>I don't need to use devices </c:v>
                </c:pt>
              </c:strCache>
            </c:strRef>
          </c:cat>
          <c:val>
            <c:numRef>
              <c:f>Sheet1!$B$2:$B$9</c:f>
              <c:numCache>
                <c:formatCode>General</c:formatCode>
                <c:ptCount val="8"/>
                <c:pt idx="0">
                  <c:v>8</c:v>
                </c:pt>
                <c:pt idx="1">
                  <c:v>0</c:v>
                </c:pt>
                <c:pt idx="2">
                  <c:v>3</c:v>
                </c:pt>
                <c:pt idx="3">
                  <c:v>3</c:v>
                </c:pt>
                <c:pt idx="4">
                  <c:v>4</c:v>
                </c:pt>
                <c:pt idx="5">
                  <c:v>19</c:v>
                </c:pt>
                <c:pt idx="6">
                  <c:v>32</c:v>
                </c:pt>
                <c:pt idx="7">
                  <c:v>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8C8-4CB0-9FF5-61B24F383089}"/>
            </c:ext>
          </c:extLst>
        </c:ser>
        <c:dLbls>
          <c:showLegendKey val="0"/>
          <c:showVal val="0"/>
          <c:showCatName val="0"/>
          <c:showSerName val="0"/>
          <c:showPercent val="0"/>
          <c:showBubbleSize val="0"/>
        </c:dLbls>
        <c:gapWidth val="70"/>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lgn="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Which service</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0]&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Sheet1!$A$2:$A$5</c:f>
              <c:strCache>
                <c:ptCount val="4"/>
                <c:pt idx="0">
                  <c:v>GP practice</c:v>
                </c:pt>
                <c:pt idx="1">
                  <c:v>Hospital </c:v>
                </c:pt>
                <c:pt idx="2">
                  <c:v>Another NHS service </c:v>
                </c:pt>
                <c:pt idx="3">
                  <c:v>None of the above </c:v>
                </c:pt>
              </c:strCache>
            </c:strRef>
          </c:cat>
          <c:val>
            <c:numRef>
              <c:f>Sheet1!$B$2:$B$5</c:f>
              <c:numCache>
                <c:formatCode>General</c:formatCode>
                <c:ptCount val="4"/>
                <c:pt idx="0">
                  <c:v>86</c:v>
                </c:pt>
                <c:pt idx="1">
                  <c:v>9</c:v>
                </c:pt>
                <c:pt idx="2">
                  <c:v>1</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2994976757791967"/>
          <c:h val="0.99259083632446887"/>
        </c:manualLayout>
      </c:layout>
      <c:barChart>
        <c:barDir val="bar"/>
        <c:grouping val="clustered"/>
        <c:varyColors val="0"/>
        <c:ser>
          <c:idx val="0"/>
          <c:order val="0"/>
          <c:tx>
            <c:strRef>
              <c:f>Sheet1!$B$1</c:f>
              <c:strCache>
                <c:ptCount val="1"/>
                <c:pt idx="0">
                  <c:v>How diagnosed</c:v>
                </c:pt>
              </c:strCache>
            </c:strRef>
          </c:tx>
          <c:spPr>
            <a:solidFill>
              <a:srgbClr val="2F469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Other</c:v>
                </c:pt>
                <c:pt idx="1">
                  <c:v>I had a test to check my prediabetes</c:v>
                </c:pt>
                <c:pt idx="2">
                  <c:v>I was seeing a healthcare professional about something else </c:v>
                </c:pt>
                <c:pt idx="3">
                  <c:v>I suddenly became unwell</c:v>
                </c:pt>
                <c:pt idx="4">
                  <c:v>I was unwell over a period of time</c:v>
                </c:pt>
              </c:strCache>
            </c:strRef>
          </c:cat>
          <c:val>
            <c:numRef>
              <c:f>Sheet1!$B$2:$B$6</c:f>
              <c:numCache>
                <c:formatCode>General</c:formatCode>
                <c:ptCount val="5"/>
                <c:pt idx="0">
                  <c:v>14</c:v>
                </c:pt>
                <c:pt idx="1">
                  <c:v>5</c:v>
                </c:pt>
                <c:pt idx="2">
                  <c:v>12</c:v>
                </c:pt>
                <c:pt idx="3">
                  <c:v>27</c:v>
                </c:pt>
                <c:pt idx="4">
                  <c:v>52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2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ser>
          <c:idx val="0"/>
          <c:order val="0"/>
          <c:tx>
            <c:strRef>
              <c:f>Sheet1!$B$1</c:f>
              <c:strCache>
                <c:ptCount val="1"/>
                <c:pt idx="0">
                  <c:v>National </c:v>
                </c:pt>
              </c:strCache>
            </c:strRef>
          </c:tx>
          <c:spPr>
            <a:solidFill>
              <a:srgbClr val="FFB81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Other</c:v>
                </c:pt>
                <c:pt idx="1">
                  <c:v>I suddenly became unwell</c:v>
                </c:pt>
                <c:pt idx="2">
                  <c:v>I was unwell over a period of time</c:v>
                </c:pt>
                <c:pt idx="3">
                  <c:v>I had a test to check my prediabetes</c:v>
                </c:pt>
                <c:pt idx="4">
                  <c:v>I was seeing a healthcare professional about something else </c:v>
                </c:pt>
              </c:strCache>
            </c:strRef>
          </c:cat>
          <c:val>
            <c:numRef>
              <c:f>Sheet1!$B$2:$B$6</c:f>
              <c:numCache>
                <c:formatCode>General</c:formatCode>
                <c:ptCount val="5"/>
                <c:pt idx="0">
                  <c:v>13</c:v>
                </c:pt>
                <c:pt idx="1">
                  <c:v>7</c:v>
                </c:pt>
                <c:pt idx="2">
                  <c:v>15</c:v>
                </c:pt>
                <c:pt idx="3">
                  <c:v>34</c:v>
                </c:pt>
                <c:pt idx="4">
                  <c:v>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400-4F5B-B3FD-4F9368A8273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4030695317959465"/>
          <c:h val="0.99259083632446887"/>
        </c:manualLayout>
      </c:layout>
      <c:barChart>
        <c:barDir val="bar"/>
        <c:grouping val="clustered"/>
        <c:varyColors val="0"/>
        <c:ser>
          <c:idx val="0"/>
          <c:order val="0"/>
          <c:tx>
            <c:strRef>
              <c:f>Sheet1!$B$1</c:f>
              <c:strCache>
                <c:ptCount val="1"/>
                <c:pt idx="0">
                  <c:v>Delay</c:v>
                </c:pt>
              </c:strCache>
            </c:strRef>
          </c:tx>
          <c:spPr>
            <a:solidFill>
              <a:srgbClr val="2F469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Sheet1!$A$2:$A$8</c:f>
              <c:strCache>
                <c:ptCount val="7"/>
                <c:pt idx="0">
                  <c:v>I didn’t experience any delays</c:v>
                </c:pt>
                <c:pt idx="1">
                  <c:v>I experienced other delays </c:v>
                </c:pt>
                <c:pt idx="2">
                  <c:v>I avoided making an appointment</c:v>
                </c:pt>
                <c:pt idx="3">
                  <c:v>I couldn’t get an appointment </c:v>
                </c:pt>
                <c:pt idx="4">
                  <c:v>I needed several appointments</c:v>
                </c:pt>
                <c:pt idx="5">
                  <c:v>I was misdiagnosed</c:v>
                </c:pt>
                <c:pt idx="6">
                  <c:v> I didn’t recognise the symptoms of diabetes</c:v>
                </c:pt>
              </c:strCache>
            </c:strRef>
          </c:cat>
          <c:val>
            <c:numRef>
              <c:f>Sheet1!$B$2:$B$8</c:f>
              <c:numCache>
                <c:formatCode>General</c:formatCode>
                <c:ptCount val="7"/>
                <c:pt idx="0">
                  <c:v>32</c:v>
                </c:pt>
                <c:pt idx="1">
                  <c:v>5</c:v>
                </c:pt>
                <c:pt idx="2">
                  <c:v>3</c:v>
                </c:pt>
                <c:pt idx="3">
                  <c:v>3</c:v>
                </c:pt>
                <c:pt idx="4">
                  <c:v>8</c:v>
                </c:pt>
                <c:pt idx="5">
                  <c:v>14</c:v>
                </c:pt>
                <c:pt idx="6">
                  <c:v>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3144566736547871"/>
          <c:h val="0.99259083632446887"/>
        </c:manualLayout>
      </c:layout>
      <c:barChart>
        <c:barDir val="bar"/>
        <c:grouping val="clustered"/>
        <c:varyColors val="0"/>
        <c:ser>
          <c:idx val="0"/>
          <c:order val="0"/>
          <c:tx>
            <c:strRef>
              <c:f>Sheet1!$B$1</c:f>
              <c:strCache>
                <c:ptCount val="1"/>
                <c:pt idx="0">
                  <c:v>Delay</c:v>
                </c:pt>
              </c:strCache>
            </c:strRef>
          </c:tx>
          <c:spPr>
            <a:solidFill>
              <a:srgbClr val="FFB81C"/>
            </a:solidFill>
            <a:ln>
              <a:noFill/>
            </a:ln>
          </c:spPr>
          <c:invertIfNegative val="0"/>
          <c:dLbls>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Sheet1!$A$2:$A$8</c:f>
              <c:strCache>
                <c:ptCount val="7"/>
                <c:pt idx="0">
                  <c:v>I didn’t experience any delays</c:v>
                </c:pt>
                <c:pt idx="1">
                  <c:v>I experienced other delays </c:v>
                </c:pt>
                <c:pt idx="2">
                  <c:v>I was misdiagnosed</c:v>
                </c:pt>
                <c:pt idx="3">
                  <c:v>I avoided making an appointment</c:v>
                </c:pt>
                <c:pt idx="4">
                  <c:v>I couldn’t get an appointment </c:v>
                </c:pt>
                <c:pt idx="5">
                  <c:v>I needed several appointments</c:v>
                </c:pt>
                <c:pt idx="6">
                  <c:v> I didn’t recognise the symptoms of diabetes</c:v>
                </c:pt>
              </c:strCache>
            </c:strRef>
          </c:cat>
          <c:val>
            <c:numRef>
              <c:f>Sheet1!$B$2:$B$8</c:f>
              <c:numCache>
                <c:formatCode>General</c:formatCode>
                <c:ptCount val="7"/>
                <c:pt idx="0">
                  <c:v>38</c:v>
                </c:pt>
                <c:pt idx="1">
                  <c:v>3</c:v>
                </c:pt>
                <c:pt idx="2">
                  <c:v>2</c:v>
                </c:pt>
                <c:pt idx="3">
                  <c:v>2</c:v>
                </c:pt>
                <c:pt idx="4">
                  <c:v>3</c:v>
                </c:pt>
                <c:pt idx="5">
                  <c:v>6</c:v>
                </c:pt>
                <c:pt idx="6">
                  <c:v>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6858983133139982E-2"/>
          <c:w val="0.97795936263170491"/>
          <c:h val="0.78488361582504551"/>
        </c:manualLayout>
      </c:layout>
      <c:barChart>
        <c:barDir val="col"/>
        <c:grouping val="clustered"/>
        <c:varyColors val="0"/>
        <c:ser>
          <c:idx val="0"/>
          <c:order val="0"/>
          <c:tx>
            <c:strRef>
              <c:f>Sheet1!$B$1</c:f>
              <c:strCache>
                <c:ptCount val="1"/>
                <c:pt idx="0">
                  <c:v>Share info</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90</c:v>
                </c:pt>
                <c:pt idx="1">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3235616940721939E-2"/>
          <c:w val="0.97795936263170491"/>
          <c:h val="0.79144338070654352"/>
        </c:manualLayout>
      </c:layout>
      <c:barChart>
        <c:barDir val="col"/>
        <c:grouping val="clustered"/>
        <c:varyColors val="0"/>
        <c:ser>
          <c:idx val="0"/>
          <c:order val="0"/>
          <c:tx>
            <c:strRef>
              <c:f>Sheet1!$B$1</c:f>
              <c:strCache>
                <c:ptCount val="1"/>
                <c:pt idx="0">
                  <c:v>Share information</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89</c:v>
                </c:pt>
                <c:pt idx="1">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74572906822702922"/>
          <c:h val="1"/>
        </c:manualLayout>
      </c:layout>
      <c:barChart>
        <c:barDir val="bar"/>
        <c:grouping val="clustered"/>
        <c:varyColors val="0"/>
        <c:ser>
          <c:idx val="0"/>
          <c:order val="0"/>
          <c:tx>
            <c:strRef>
              <c:f>Sheet1!$B$1</c:f>
              <c:strCache>
                <c:ptCount val="1"/>
                <c:pt idx="0">
                  <c:v>Type 2</c:v>
                </c:pt>
              </c:strCache>
            </c:strRef>
          </c:tx>
          <c:spPr>
            <a:solidFill>
              <a:srgbClr val="FFB81C"/>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75+</c:v>
                </c:pt>
                <c:pt idx="1">
                  <c:v>55-74</c:v>
                </c:pt>
                <c:pt idx="2">
                  <c:v>35-54</c:v>
                </c:pt>
                <c:pt idx="3">
                  <c:v>18-34</c:v>
                </c:pt>
              </c:strCache>
            </c:strRef>
          </c:cat>
          <c:val>
            <c:numRef>
              <c:f>Sheet1!$B$2:$B$5</c:f>
              <c:numCache>
                <c:formatCode>0%</c:formatCode>
                <c:ptCount val="4"/>
                <c:pt idx="0">
                  <c:v>0.28999999999999998</c:v>
                </c:pt>
                <c:pt idx="1">
                  <c:v>0.51</c:v>
                </c:pt>
                <c:pt idx="2">
                  <c:v>0.18</c:v>
                </c:pt>
                <c:pt idx="3">
                  <c:v>0.01</c:v>
                </c:pt>
              </c:numCache>
            </c:numRef>
          </c:val>
          <c:extLst>
            <c:ext xmlns:c16="http://schemas.microsoft.com/office/drawing/2014/chart" uri="{C3380CC4-5D6E-409C-BE32-E72D297353CC}">
              <c16:uniqueId val="{00000000-2D9D-4CFC-BDE0-50E6B0467A29}"/>
            </c:ext>
          </c:extLst>
        </c:ser>
        <c:ser>
          <c:idx val="1"/>
          <c:order val="1"/>
          <c:tx>
            <c:strRef>
              <c:f>Sheet1!$C$1</c:f>
              <c:strCache>
                <c:ptCount val="1"/>
                <c:pt idx="0">
                  <c:v>Type 1 </c:v>
                </c:pt>
              </c:strCache>
            </c:strRef>
          </c:tx>
          <c:spPr>
            <a:solidFill>
              <a:srgbClr val="003087"/>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75+</c:v>
                </c:pt>
                <c:pt idx="1">
                  <c:v>55-74</c:v>
                </c:pt>
                <c:pt idx="2">
                  <c:v>35-54</c:v>
                </c:pt>
                <c:pt idx="3">
                  <c:v>18-34</c:v>
                </c:pt>
              </c:strCache>
            </c:strRef>
          </c:cat>
          <c:val>
            <c:numRef>
              <c:f>Sheet1!$C$2:$C$5</c:f>
              <c:numCache>
                <c:formatCode>0%</c:formatCode>
                <c:ptCount val="4"/>
                <c:pt idx="0">
                  <c:v>7.0000000000000007E-2</c:v>
                </c:pt>
                <c:pt idx="1">
                  <c:v>0.31</c:v>
                </c:pt>
                <c:pt idx="2">
                  <c:v>0.35</c:v>
                </c:pt>
                <c:pt idx="3">
                  <c:v>0.27</c:v>
                </c:pt>
              </c:numCache>
            </c:numRef>
          </c:val>
          <c:extLs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How useful</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useful </c:v>
                </c:pt>
                <c:pt idx="1">
                  <c:v>Fairly useful </c:v>
                </c:pt>
                <c:pt idx="2">
                  <c:v>Not very useful </c:v>
                </c:pt>
                <c:pt idx="3">
                  <c:v>Not at all useful </c:v>
                </c:pt>
              </c:strCache>
            </c:strRef>
          </c:cat>
          <c:val>
            <c:numRef>
              <c:f>Sheet1!$B$2:$B$5</c:f>
              <c:numCache>
                <c:formatCode>General</c:formatCode>
                <c:ptCount val="4"/>
                <c:pt idx="0">
                  <c:v>56</c:v>
                </c:pt>
                <c:pt idx="1">
                  <c:v>36</c:v>
                </c:pt>
                <c:pt idx="2">
                  <c:v>7</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5408839081020102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How useful was the information</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useful </c:v>
                </c:pt>
                <c:pt idx="1">
                  <c:v>Fairly useful </c:v>
                </c:pt>
                <c:pt idx="2">
                  <c:v>Not very useful </c:v>
                </c:pt>
                <c:pt idx="3">
                  <c:v>Not at all useful </c:v>
                </c:pt>
              </c:strCache>
            </c:strRef>
          </c:cat>
          <c:val>
            <c:numRef>
              <c:f>Sheet1!$B$2:$B$5</c:f>
              <c:numCache>
                <c:formatCode>General</c:formatCode>
                <c:ptCount val="4"/>
                <c:pt idx="0">
                  <c:v>56</c:v>
                </c:pt>
                <c:pt idx="1">
                  <c:v>37</c:v>
                </c:pt>
                <c:pt idx="2">
                  <c:v>6</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5408839081020102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Conversation</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Conversation next</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78</c:v>
                </c:pt>
                <c:pt idx="1">
                  <c:v>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213592659261535"/>
          <c:w val="0.97795936263170491"/>
          <c:h val="0.69960667236557006"/>
        </c:manualLayout>
      </c:layout>
      <c:barChart>
        <c:barDir val="col"/>
        <c:grouping val="clustered"/>
        <c:varyColors val="0"/>
        <c:ser>
          <c:idx val="0"/>
          <c:order val="0"/>
          <c:tx>
            <c:strRef>
              <c:f>Sheet1!$B$1</c:f>
              <c:strCache>
                <c:ptCount val="1"/>
                <c:pt idx="0">
                  <c:v>Annual review</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96</c:v>
                </c:pt>
                <c:pt idx="1">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6034441348212471E-2"/>
          <c:w val="0.97795936263170491"/>
          <c:h val="0.75864455629905292"/>
        </c:manualLayout>
      </c:layout>
      <c:barChart>
        <c:barDir val="col"/>
        <c:grouping val="clustered"/>
        <c:varyColors val="0"/>
        <c:ser>
          <c:idx val="0"/>
          <c:order val="0"/>
          <c:tx>
            <c:strRef>
              <c:f>Sheet1!$B$1</c:f>
              <c:strCache>
                <c:ptCount val="1"/>
                <c:pt idx="0">
                  <c:v>Annual review -</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93</c:v>
                </c:pt>
                <c:pt idx="1">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9657807540630514E-2"/>
          <c:w val="0.97795936263170491"/>
          <c:h val="0.66152646245309377"/>
        </c:manualLayout>
      </c:layout>
      <c:barChart>
        <c:barDir val="col"/>
        <c:grouping val="clustered"/>
        <c:varyColors val="0"/>
        <c:ser>
          <c:idx val="0"/>
          <c:order val="0"/>
          <c:tx>
            <c:strRef>
              <c:f>Sheet1!$B$1</c:f>
              <c:strCache>
                <c:ptCount val="1"/>
                <c:pt idx="0">
                  <c:v>When annual</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Sheet1!$A$2:$A$4</c:f>
              <c:strCache>
                <c:ptCount val="3"/>
                <c:pt idx="0">
                  <c:v>Less than 12 months ago</c:v>
                </c:pt>
                <c:pt idx="1">
                  <c:v>1 to 2 years ago </c:v>
                </c:pt>
                <c:pt idx="2">
                  <c:v>More than 2 years ago</c:v>
                </c:pt>
              </c:strCache>
            </c:strRef>
          </c:cat>
          <c:val>
            <c:numRef>
              <c:f>Sheet1!$B$2:$B$4</c:f>
              <c:numCache>
                <c:formatCode>General</c:formatCode>
                <c:ptCount val="3"/>
                <c:pt idx="0">
                  <c:v>82</c:v>
                </c:pt>
                <c:pt idx="1">
                  <c:v>14</c:v>
                </c:pt>
                <c:pt idx="2">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6858983133139982E-2"/>
          <c:w val="0.97795936263170491"/>
          <c:h val="0.69726168554966439"/>
        </c:manualLayout>
      </c:layout>
      <c:barChart>
        <c:barDir val="col"/>
        <c:grouping val="clustered"/>
        <c:varyColors val="0"/>
        <c:ser>
          <c:idx val="0"/>
          <c:order val="0"/>
          <c:tx>
            <c:strRef>
              <c:f>Sheet1!$B$1</c:f>
              <c:strCache>
                <c:ptCount val="1"/>
                <c:pt idx="0">
                  <c:v>When annual review</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0]&quot;&quot;;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Less than 12 months ago</c:v>
                </c:pt>
                <c:pt idx="1">
                  <c:v>1 to 2 years ago </c:v>
                </c:pt>
                <c:pt idx="2">
                  <c:v>More than 2 years ago</c:v>
                </c:pt>
              </c:strCache>
            </c:strRef>
          </c:cat>
          <c:val>
            <c:numRef>
              <c:f>Sheet1!$B$2:$B$4</c:f>
              <c:numCache>
                <c:formatCode>General</c:formatCode>
                <c:ptCount val="3"/>
                <c:pt idx="0">
                  <c:v>86</c:v>
                </c:pt>
                <c:pt idx="1">
                  <c:v>12</c:v>
                </c:pt>
                <c:pt idx="2">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dLblPos val="outEnd"/>
          <c:showLegendKey val="0"/>
          <c:showVal val="1"/>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0299218251641869E-2"/>
          <c:w val="0.97795936263170491"/>
          <c:h val="0.79144338070654352"/>
        </c:manualLayout>
      </c:layout>
      <c:barChart>
        <c:barDir val="col"/>
        <c:grouping val="clustered"/>
        <c:varyColors val="0"/>
        <c:ser>
          <c:idx val="0"/>
          <c:order val="0"/>
          <c:tx>
            <c:strRef>
              <c:f>Sheet1!$B$1</c:f>
              <c:strCache>
                <c:ptCount val="1"/>
                <c:pt idx="0">
                  <c:v>Which service</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Sheet1!$A$2:$A$4</c:f>
              <c:strCache>
                <c:ptCount val="3"/>
                <c:pt idx="0">
                  <c:v>GP practice </c:v>
                </c:pt>
                <c:pt idx="1">
                  <c:v>Hospital </c:v>
                </c:pt>
                <c:pt idx="2">
                  <c:v>Another NHS service </c:v>
                </c:pt>
              </c:strCache>
            </c:strRef>
          </c:cat>
          <c:val>
            <c:numRef>
              <c:f>Sheet1!$B$2:$B$4</c:f>
              <c:numCache>
                <c:formatCode>General</c:formatCode>
                <c:ptCount val="3"/>
                <c:pt idx="0">
                  <c:v>59</c:v>
                </c:pt>
                <c:pt idx="1">
                  <c:v>50</c:v>
                </c:pt>
                <c:pt idx="2">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6034441348212471E-2"/>
          <c:w val="0.97795936263170491"/>
          <c:h val="0.75864455629905314"/>
        </c:manualLayout>
      </c:layout>
      <c:barChart>
        <c:barDir val="col"/>
        <c:grouping val="clustered"/>
        <c:varyColors val="0"/>
        <c:ser>
          <c:idx val="0"/>
          <c:order val="0"/>
          <c:tx>
            <c:strRef>
              <c:f>Sheet1!$B$1</c:f>
              <c:strCache>
                <c:ptCount val="1"/>
                <c:pt idx="0">
                  <c:v>Which service</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GP practice </c:v>
                </c:pt>
                <c:pt idx="1">
                  <c:v>Hospital </c:v>
                </c:pt>
                <c:pt idx="2">
                  <c:v>Another NHS service </c:v>
                </c:pt>
              </c:strCache>
            </c:strRef>
          </c:cat>
          <c:val>
            <c:numRef>
              <c:f>Sheet1!$B$2:$B$4</c:f>
              <c:numCache>
                <c:formatCode>General</c:formatCode>
                <c:ptCount val="3"/>
                <c:pt idx="0">
                  <c:v>95</c:v>
                </c:pt>
                <c:pt idx="1">
                  <c:v>5</c:v>
                </c:pt>
                <c:pt idx="2">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62216386635494103"/>
          <c:h val="1"/>
        </c:manualLayout>
      </c:layout>
      <c:barChart>
        <c:barDir val="bar"/>
        <c:grouping val="clustered"/>
        <c:varyColors val="0"/>
        <c:ser>
          <c:idx val="0"/>
          <c:order val="0"/>
          <c:tx>
            <c:strRef>
              <c:f>Sheet1!$B$1</c:f>
              <c:strCache>
                <c:ptCount val="1"/>
                <c:pt idx="0">
                  <c:v>Type 2</c:v>
                </c:pt>
              </c:strCache>
            </c:strRef>
          </c:tx>
          <c:spPr>
            <a:solidFill>
              <a:srgbClr val="FFB81C"/>
            </a:solidFill>
            <a:ln>
              <a:solidFill>
                <a:schemeClr val="bg1"/>
              </a:solidFill>
            </a:ln>
            <a:effectLst/>
          </c:spPr>
          <c:invertIfNegative val="0"/>
          <c:dLbls>
            <c:dLbl>
              <c:idx val="1"/>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A69-4706-A503-4079C792A566}"/>
                </c:ext>
              </c:extLst>
            </c:dLbl>
            <c:dLbl>
              <c:idx val="2"/>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A69-4706-A503-4079C792A566}"/>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Prefer not to say</c:v>
                </c:pt>
                <c:pt idx="1">
                  <c:v>Prefer to self-describe</c:v>
                </c:pt>
                <c:pt idx="2">
                  <c:v>Non-binary </c:v>
                </c:pt>
                <c:pt idx="3">
                  <c:v>Female</c:v>
                </c:pt>
                <c:pt idx="4">
                  <c:v>Male</c:v>
                </c:pt>
              </c:strCache>
            </c:strRef>
          </c:cat>
          <c:val>
            <c:numRef>
              <c:f>Sheet1!$B$2:$B$6</c:f>
              <c:numCache>
                <c:formatCode>0%</c:formatCode>
                <c:ptCount val="5"/>
                <c:pt idx="0">
                  <c:v>0.01</c:v>
                </c:pt>
                <c:pt idx="1">
                  <c:v>0</c:v>
                </c:pt>
                <c:pt idx="2">
                  <c:v>0</c:v>
                </c:pt>
                <c:pt idx="3">
                  <c:v>0.44</c:v>
                </c:pt>
                <c:pt idx="4">
                  <c:v>0.55000000000000004</c:v>
                </c:pt>
              </c:numCache>
            </c:numRef>
          </c:val>
          <c:extLst>
            <c:ext xmlns:c16="http://schemas.microsoft.com/office/drawing/2014/chart" uri="{C3380CC4-5D6E-409C-BE32-E72D297353CC}">
              <c16:uniqueId val="{00000000-6EEC-4F99-8026-EE8AA5651762}"/>
            </c:ext>
          </c:extLst>
        </c:ser>
        <c:ser>
          <c:idx val="1"/>
          <c:order val="1"/>
          <c:tx>
            <c:strRef>
              <c:f>Sheet1!$C$1</c:f>
              <c:strCache>
                <c:ptCount val="1"/>
                <c:pt idx="0">
                  <c:v>Type 1</c:v>
                </c:pt>
              </c:strCache>
            </c:strRef>
          </c:tx>
          <c:spPr>
            <a:solidFill>
              <a:srgbClr val="003087"/>
            </a:solidFill>
            <a:ln>
              <a:solidFill>
                <a:schemeClr val="bg1"/>
              </a:solidFill>
            </a:ln>
            <a:effectLst/>
          </c:spPr>
          <c:invertIfNegative val="0"/>
          <c:dLbls>
            <c:dLbl>
              <c:idx val="1"/>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A69-4706-A503-4079C792A566}"/>
                </c:ext>
              </c:extLst>
            </c:dLbl>
            <c:dLbl>
              <c:idx val="2"/>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A69-4706-A503-4079C792A566}"/>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Prefer not to say</c:v>
                </c:pt>
                <c:pt idx="1">
                  <c:v>Prefer to self-describe</c:v>
                </c:pt>
                <c:pt idx="2">
                  <c:v>Non-binary </c:v>
                </c:pt>
                <c:pt idx="3">
                  <c:v>Female</c:v>
                </c:pt>
                <c:pt idx="4">
                  <c:v>Male</c:v>
                </c:pt>
              </c:strCache>
            </c:strRef>
          </c:cat>
          <c:val>
            <c:numRef>
              <c:f>Sheet1!$C$2:$C$6</c:f>
              <c:numCache>
                <c:formatCode>0%</c:formatCode>
                <c:ptCount val="5"/>
                <c:pt idx="0">
                  <c:v>0.01</c:v>
                </c:pt>
                <c:pt idx="1">
                  <c:v>0</c:v>
                </c:pt>
                <c:pt idx="2">
                  <c:v>0</c:v>
                </c:pt>
                <c:pt idx="3">
                  <c:v>0.43</c:v>
                </c:pt>
                <c:pt idx="4">
                  <c:v>0.56000000000000005</c:v>
                </c:pt>
              </c:numCache>
            </c:numRef>
          </c:val>
          <c:extLs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Who annual review</c:v>
                </c:pt>
              </c:strCache>
            </c:strRef>
          </c:tx>
          <c:spPr>
            <a:solidFill>
              <a:srgbClr val="003087"/>
            </a:solidFill>
            <a:ln w="19050">
              <a:noFill/>
            </a:ln>
          </c:spPr>
          <c:invertIfNegative val="0"/>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Sheet1!$A$2:$A$4</c:f>
              <c:strCache>
                <c:ptCount val="3"/>
                <c:pt idx="0">
                  <c:v>A nurse </c:v>
                </c:pt>
                <c:pt idx="1">
                  <c:v>A GP or doctor </c:v>
                </c:pt>
                <c:pt idx="2">
                  <c:v>Another healthcare professional </c:v>
                </c:pt>
              </c:strCache>
            </c:strRef>
          </c:cat>
          <c:val>
            <c:numRef>
              <c:f>Sheet1!$B$2:$B$4</c:f>
              <c:numCache>
                <c:formatCode>General</c:formatCode>
                <c:ptCount val="3"/>
                <c:pt idx="0">
                  <c:v>59</c:v>
                </c:pt>
                <c:pt idx="1">
                  <c:v>44</c:v>
                </c:pt>
                <c:pt idx="2">
                  <c:v>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Who speak with</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A nurse </c:v>
                </c:pt>
                <c:pt idx="1">
                  <c:v>A GP or doctor </c:v>
                </c:pt>
                <c:pt idx="2">
                  <c:v>Another healthcare professional </c:v>
                </c:pt>
              </c:strCache>
            </c:strRef>
          </c:cat>
          <c:val>
            <c:numRef>
              <c:f>Sheet1!$B$2:$B$4</c:f>
              <c:numCache>
                <c:formatCode>General</c:formatCode>
                <c:ptCount val="3"/>
                <c:pt idx="0">
                  <c:v>77</c:v>
                </c:pt>
                <c:pt idx="1">
                  <c:v>21</c:v>
                </c:pt>
                <c:pt idx="2">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ser>
          <c:idx val="0"/>
          <c:order val="0"/>
          <c:tx>
            <c:strRef>
              <c:f>Sheet1!$B$1</c:f>
              <c:strCache>
                <c:ptCount val="1"/>
                <c:pt idx="0">
                  <c:v>Which checks</c:v>
                </c:pt>
              </c:strCache>
            </c:strRef>
          </c:tx>
          <c:spPr>
            <a:solidFill>
              <a:srgbClr val="2F469C"/>
            </a:solidFill>
            <a:ln>
              <a:noFill/>
            </a:ln>
          </c:spPr>
          <c:invertIfNegative val="0"/>
          <c:dLbls>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Sheet1!$A$2:$A$8</c:f>
              <c:strCache>
                <c:ptCount val="7"/>
                <c:pt idx="0">
                  <c:v>None of the above </c:v>
                </c:pt>
                <c:pt idx="1">
                  <c:v>Smoking status review</c:v>
                </c:pt>
                <c:pt idx="2">
                  <c:v>Urine test</c:v>
                </c:pt>
                <c:pt idx="3">
                  <c:v>Foot check </c:v>
                </c:pt>
                <c:pt idx="4">
                  <c:v>Weight and BMI</c:v>
                </c:pt>
                <c:pt idx="5">
                  <c:v>Blood test</c:v>
                </c:pt>
                <c:pt idx="6">
                  <c:v>Blood pressure</c:v>
                </c:pt>
              </c:strCache>
            </c:strRef>
          </c:cat>
          <c:val>
            <c:numRef>
              <c:f>Sheet1!$B$2:$B$8</c:f>
              <c:numCache>
                <c:formatCode>General</c:formatCode>
                <c:ptCount val="7"/>
                <c:pt idx="0">
                  <c:v>2</c:v>
                </c:pt>
                <c:pt idx="1">
                  <c:v>43</c:v>
                </c:pt>
                <c:pt idx="2">
                  <c:v>68</c:v>
                </c:pt>
                <c:pt idx="3">
                  <c:v>71</c:v>
                </c:pt>
                <c:pt idx="4">
                  <c:v>83</c:v>
                </c:pt>
                <c:pt idx="5">
                  <c:v>89</c:v>
                </c:pt>
                <c:pt idx="6">
                  <c:v>89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41385298919198721"/>
          <c:h val="0.99259083632446887"/>
        </c:manualLayout>
      </c:layout>
      <c:barChart>
        <c:barDir val="bar"/>
        <c:grouping val="clustered"/>
        <c:varyColors val="0"/>
        <c:ser>
          <c:idx val="0"/>
          <c:order val="0"/>
          <c:tx>
            <c:strRef>
              <c:f>Sheet1!$B$1</c:f>
              <c:strCache>
                <c:ptCount val="1"/>
                <c:pt idx="0">
                  <c:v>Which checks</c:v>
                </c:pt>
              </c:strCache>
            </c:strRef>
          </c:tx>
          <c:spPr>
            <a:solidFill>
              <a:srgbClr val="FFB81C"/>
            </a:solidFill>
            <a:ln>
              <a:noFill/>
            </a:ln>
          </c:spPr>
          <c:invertIfNegative val="0"/>
          <c:dLbls>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Sheet1!$A$2:$A$8</c:f>
              <c:strCache>
                <c:ptCount val="7"/>
                <c:pt idx="0">
                  <c:v>None of the above </c:v>
                </c:pt>
                <c:pt idx="1">
                  <c:v>Smoking status review</c:v>
                </c:pt>
                <c:pt idx="2">
                  <c:v>Urine test</c:v>
                </c:pt>
                <c:pt idx="3">
                  <c:v>Foot check </c:v>
                </c:pt>
                <c:pt idx="4">
                  <c:v>Weight and BMI</c:v>
                </c:pt>
                <c:pt idx="5">
                  <c:v>Blood pressure</c:v>
                </c:pt>
                <c:pt idx="6">
                  <c:v>Blood test</c:v>
                </c:pt>
              </c:strCache>
            </c:strRef>
          </c:cat>
          <c:val>
            <c:numRef>
              <c:f>Sheet1!$B$2:$B$8</c:f>
              <c:numCache>
                <c:formatCode>General</c:formatCode>
                <c:ptCount val="7"/>
                <c:pt idx="0">
                  <c:v>1</c:v>
                </c:pt>
                <c:pt idx="1">
                  <c:v>32</c:v>
                </c:pt>
                <c:pt idx="2">
                  <c:v>71</c:v>
                </c:pt>
                <c:pt idx="3">
                  <c:v>81</c:v>
                </c:pt>
                <c:pt idx="4">
                  <c:v>81</c:v>
                </c:pt>
                <c:pt idx="5">
                  <c:v>91</c:v>
                </c:pt>
                <c:pt idx="6">
                  <c:v>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Discuss results?</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ysClr val="window" lastClr="FFFFFF">
                  <a:lumMod val="65000"/>
                </a:sys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all of the results</c:v>
                </c:pt>
                <c:pt idx="1">
                  <c:v>Yes, some of the results </c:v>
                </c:pt>
                <c:pt idx="2">
                  <c:v>No </c:v>
                </c:pt>
              </c:strCache>
            </c:strRef>
          </c:cat>
          <c:val>
            <c:numRef>
              <c:f>Sheet1!$B$2:$B$4</c:f>
              <c:numCache>
                <c:formatCode>General</c:formatCode>
                <c:ptCount val="3"/>
                <c:pt idx="0">
                  <c:v>48</c:v>
                </c:pt>
                <c:pt idx="1">
                  <c:v>32</c:v>
                </c:pt>
                <c:pt idx="2">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5408839081020102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Discuss results</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A6A6A6"/>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all of the results</c:v>
                </c:pt>
                <c:pt idx="1">
                  <c:v>Yes, some of the results </c:v>
                </c:pt>
                <c:pt idx="2">
                  <c:v>No </c:v>
                </c:pt>
              </c:strCache>
            </c:strRef>
          </c:cat>
          <c:val>
            <c:numRef>
              <c:f>Sheet1!$B$2:$B$4</c:f>
              <c:numCache>
                <c:formatCode>General</c:formatCode>
                <c:ptCount val="3"/>
                <c:pt idx="0">
                  <c:v>59</c:v>
                </c:pt>
                <c:pt idx="1">
                  <c:v>25</c:v>
                </c:pt>
                <c:pt idx="2">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5408839081020102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Involved</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54</c:v>
                </c:pt>
                <c:pt idx="1">
                  <c:v>29</c:v>
                </c:pt>
                <c:pt idx="2">
                  <c:v>11</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Involved as much as wanted</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60</c:v>
                </c:pt>
                <c:pt idx="1">
                  <c:v>27</c:v>
                </c:pt>
                <c:pt idx="2">
                  <c:v>9</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74524774611130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emotional and mental needs</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38</c:v>
                </c:pt>
                <c:pt idx="1">
                  <c:v>26</c:v>
                </c:pt>
                <c:pt idx="2">
                  <c:v>22</c:v>
                </c:pt>
                <c:pt idx="3">
                  <c:v>7</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Considering emotional needs</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dLbl>
              <c:idx val="3"/>
              <c:layout>
                <c:manualLayout>
                  <c:x val="2.6721456172077518E-3"/>
                  <c:y val="3.0254338936738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dLbl>
              <c:idx val="4"/>
              <c:layout>
                <c:manualLayout>
                  <c:x val="2.6721456172077761E-3"/>
                  <c:y val="-4.0339118582318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83-4630-9262-A05F1F63668B}"/>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48</c:v>
                </c:pt>
                <c:pt idx="1">
                  <c:v>26</c:v>
                </c:pt>
                <c:pt idx="2">
                  <c:v>19</c:v>
                </c:pt>
                <c:pt idx="3">
                  <c:v>4</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74524774611130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3840273565551822"/>
          <c:h val="0.93612227285684724"/>
        </c:manualLayout>
      </c:layout>
      <c:barChart>
        <c:barDir val="bar"/>
        <c:grouping val="clustered"/>
        <c:varyColors val="0"/>
        <c:ser>
          <c:idx val="0"/>
          <c:order val="0"/>
          <c:tx>
            <c:strRef>
              <c:f>Sheet1!$B$1</c:f>
              <c:strCache>
                <c:ptCount val="1"/>
                <c:pt idx="0">
                  <c:v>Type 2</c:v>
                </c:pt>
              </c:strCache>
            </c:strRef>
          </c:tx>
          <c:spPr>
            <a:solidFill>
              <a:srgbClr val="FFB81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Prefer not to say</c:v>
                </c:pt>
                <c:pt idx="1">
                  <c:v>No</c:v>
                </c:pt>
                <c:pt idx="2">
                  <c:v>Yes</c:v>
                </c:pt>
              </c:strCache>
            </c:strRef>
          </c:cat>
          <c:val>
            <c:numRef>
              <c:f>Sheet1!$B$2:$B$4</c:f>
              <c:numCache>
                <c:formatCode>0%</c:formatCode>
                <c:ptCount val="3"/>
                <c:pt idx="0">
                  <c:v>0.01</c:v>
                </c:pt>
                <c:pt idx="1">
                  <c:v>0.01</c:v>
                </c:pt>
                <c:pt idx="2">
                  <c:v>0.98</c:v>
                </c:pt>
              </c:numCache>
            </c:numRef>
          </c:val>
          <c:extLst>
            <c:ext xmlns:c16="http://schemas.microsoft.com/office/drawing/2014/chart" uri="{C3380CC4-5D6E-409C-BE32-E72D297353CC}">
              <c16:uniqueId val="{00000000-E790-4EBF-AF41-E7FE946FAF46}"/>
            </c:ext>
          </c:extLst>
        </c:ser>
        <c:ser>
          <c:idx val="1"/>
          <c:order val="1"/>
          <c:tx>
            <c:strRef>
              <c:f>Sheet1!$C$1</c:f>
              <c:strCache>
                <c:ptCount val="1"/>
                <c:pt idx="0">
                  <c:v>Type 1</c:v>
                </c:pt>
              </c:strCache>
            </c:strRef>
          </c:tx>
          <c:spPr>
            <a:solidFill>
              <a:srgbClr val="003087"/>
            </a:solidFill>
            <a:ln>
              <a:solidFill>
                <a:schemeClr val="bg1"/>
              </a:solidFill>
            </a:ln>
            <a:effectLst/>
          </c:spPr>
          <c:invertIfNegative val="0"/>
          <c:dLbls>
            <c:dLbl>
              <c:idx val="2"/>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1-4F3F-B5C9-5EE739127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Prefer not to say</c:v>
                </c:pt>
                <c:pt idx="1">
                  <c:v>No</c:v>
                </c:pt>
                <c:pt idx="2">
                  <c:v>Yes</c:v>
                </c:pt>
              </c:strCache>
            </c:strRef>
          </c:cat>
          <c:val>
            <c:numRef>
              <c:f>Sheet1!$C$2:$C$4</c:f>
              <c:numCache>
                <c:formatCode>0%</c:formatCode>
                <c:ptCount val="3"/>
                <c:pt idx="0">
                  <c:v>0.01</c:v>
                </c:pt>
                <c:pt idx="1">
                  <c:v>0.01</c:v>
                </c:pt>
                <c:pt idx="2">
                  <c:v>0.99</c:v>
                </c:pt>
              </c:numCache>
            </c:numRef>
          </c:val>
          <c:extLs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listening to you</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dLbl>
              <c:idx val="4"/>
              <c:layout>
                <c:manualLayout>
                  <c:x val="8.0164368516233292E-3"/>
                  <c:y val="-4.5381508405107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60-41B3-B92A-413EB22183FA}"/>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52</c:v>
                </c:pt>
                <c:pt idx="1">
                  <c:v>29</c:v>
                </c:pt>
                <c:pt idx="2">
                  <c:v>12</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Listening to you</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dLbl>
              <c:idx val="3"/>
              <c:layout>
                <c:manualLayout>
                  <c:x val="0"/>
                  <c:y val="-2.521194911394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58</c:v>
                </c:pt>
                <c:pt idx="1">
                  <c:v>27</c:v>
                </c:pt>
                <c:pt idx="2">
                  <c:v>11</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sharing information</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53</c:v>
                </c:pt>
                <c:pt idx="1">
                  <c:v>31</c:v>
                </c:pt>
                <c:pt idx="2">
                  <c:v>12</c:v>
                </c:pt>
                <c:pt idx="3">
                  <c:v>2</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Sharing information</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57</c:v>
                </c:pt>
                <c:pt idx="1">
                  <c:v>29</c:v>
                </c:pt>
                <c:pt idx="2">
                  <c:v>11</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conversation next steps</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66</c:v>
                </c:pt>
                <c:pt idx="1">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Conversation next steps</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69</c:v>
                </c:pt>
                <c:pt idx="1">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Useful conversation</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useful </c:v>
                </c:pt>
                <c:pt idx="1">
                  <c:v>Fairly useful </c:v>
                </c:pt>
                <c:pt idx="2">
                  <c:v>Not very useful </c:v>
                </c:pt>
                <c:pt idx="3">
                  <c:v>Not at all useful </c:v>
                </c:pt>
              </c:strCache>
            </c:strRef>
          </c:cat>
          <c:val>
            <c:numRef>
              <c:f>Sheet1!$B$2:$B$5</c:f>
              <c:numCache>
                <c:formatCode>General</c:formatCode>
                <c:ptCount val="4"/>
                <c:pt idx="0">
                  <c:v>55</c:v>
                </c:pt>
                <c:pt idx="1">
                  <c:v>38</c:v>
                </c:pt>
                <c:pt idx="2">
                  <c:v>6</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6064351217141584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Manage diabetes</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useful </c:v>
                </c:pt>
                <c:pt idx="1">
                  <c:v>Fairly useful </c:v>
                </c:pt>
                <c:pt idx="2">
                  <c:v>Not very useful </c:v>
                </c:pt>
                <c:pt idx="3">
                  <c:v>Not at all useful </c:v>
                </c:pt>
              </c:strCache>
            </c:strRef>
          </c:cat>
          <c:val>
            <c:numRef>
              <c:f>Sheet1!$B$2:$B$5</c:f>
              <c:numCache>
                <c:formatCode>General</c:formatCode>
                <c:ptCount val="4"/>
                <c:pt idx="0">
                  <c:v>64</c:v>
                </c:pt>
                <c:pt idx="1">
                  <c:v>32</c:v>
                </c:pt>
                <c:pt idx="2">
                  <c:v>3</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61651990135973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Overall experience</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46</c:v>
                </c:pt>
                <c:pt idx="1">
                  <c:v>32</c:v>
                </c:pt>
                <c:pt idx="2">
                  <c:v>14</c:v>
                </c:pt>
                <c:pt idx="3">
                  <c:v>5</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Overall experience</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54</c:v>
                </c:pt>
                <c:pt idx="1">
                  <c:v>30</c:v>
                </c:pt>
                <c:pt idx="2">
                  <c:v>12</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2</c:v>
                </c:pt>
              </c:strCache>
            </c:strRef>
          </c:tx>
          <c:spPr>
            <a:solidFill>
              <a:srgbClr val="FFB81C"/>
            </a:solidFill>
            <a:ln>
              <a:solidFill>
                <a:schemeClr val="bg1"/>
              </a:solidFill>
            </a:ln>
            <a:effectLst/>
          </c:spPr>
          <c:invertIfNegative val="0"/>
          <c:dPt>
            <c:idx val="0"/>
            <c:invertIfNegative val="0"/>
            <c:bubble3D val="0"/>
            <c:spPr>
              <a:solidFill>
                <a:srgbClr val="FFB81C"/>
              </a:solidFill>
              <a:ln>
                <a:solidFill>
                  <a:schemeClr val="bg1"/>
                </a:solidFill>
              </a:ln>
              <a:effectLst/>
            </c:spPr>
            <c:extLs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 (least deprived)</c:v>
                </c:pt>
                <c:pt idx="1">
                  <c:v>4</c:v>
                </c:pt>
                <c:pt idx="2">
                  <c:v>3</c:v>
                </c:pt>
                <c:pt idx="3">
                  <c:v>2</c:v>
                </c:pt>
                <c:pt idx="4">
                  <c:v>1 (most deprived)</c:v>
                </c:pt>
              </c:strCache>
            </c:strRef>
          </c:cat>
          <c:val>
            <c:numRef>
              <c:f>Sheet1!$B$2:$B$6</c:f>
              <c:numCache>
                <c:formatCode>0%</c:formatCode>
                <c:ptCount val="5"/>
                <c:pt idx="0">
                  <c:v>0.15</c:v>
                </c:pt>
                <c:pt idx="1">
                  <c:v>0.18</c:v>
                </c:pt>
                <c:pt idx="2">
                  <c:v>0.2</c:v>
                </c:pt>
                <c:pt idx="3">
                  <c:v>0.23</c:v>
                </c:pt>
                <c:pt idx="4">
                  <c:v>0.25</c:v>
                </c:pt>
              </c:numCache>
            </c:numRef>
          </c:val>
          <c:extLst>
            <c:ext xmlns:c16="http://schemas.microsoft.com/office/drawing/2014/chart" uri="{C3380CC4-5D6E-409C-BE32-E72D297353CC}">
              <c16:uniqueId val="{00000002-F029-4591-89C8-AEFE620A8F83}"/>
            </c:ext>
          </c:extLst>
        </c:ser>
        <c:ser>
          <c:idx val="1"/>
          <c:order val="1"/>
          <c:tx>
            <c:strRef>
              <c:f>Sheet1!$C$1</c:f>
              <c:strCache>
                <c:ptCount val="1"/>
                <c:pt idx="0">
                  <c:v>Type 1</c:v>
                </c:pt>
              </c:strCache>
            </c:strRef>
          </c:tx>
          <c:spPr>
            <a:solidFill>
              <a:srgbClr val="003087"/>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 (least deprived)</c:v>
                </c:pt>
                <c:pt idx="1">
                  <c:v>4</c:v>
                </c:pt>
                <c:pt idx="2">
                  <c:v>3</c:v>
                </c:pt>
                <c:pt idx="3">
                  <c:v>2</c:v>
                </c:pt>
                <c:pt idx="4">
                  <c:v>1 (most deprived)</c:v>
                </c:pt>
              </c:strCache>
            </c:strRef>
          </c:cat>
          <c:val>
            <c:numRef>
              <c:f>Sheet1!$C$2:$C$6</c:f>
              <c:numCache>
                <c:formatCode>0%</c:formatCode>
                <c:ptCount val="5"/>
                <c:pt idx="0">
                  <c:v>0.19</c:v>
                </c:pt>
                <c:pt idx="1">
                  <c:v>0.2</c:v>
                </c:pt>
                <c:pt idx="2">
                  <c:v>0.2</c:v>
                </c:pt>
                <c:pt idx="3">
                  <c:v>0.2</c:v>
                </c:pt>
                <c:pt idx="4">
                  <c:v>0.2</c:v>
                </c:pt>
              </c:numCache>
            </c:numRef>
          </c:val>
          <c:extLs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3550802458704072"/>
          <c:h val="0.99259083632446887"/>
        </c:manualLayout>
      </c:layout>
      <c:barChart>
        <c:barDir val="bar"/>
        <c:grouping val="clustered"/>
        <c:varyColors val="0"/>
        <c:ser>
          <c:idx val="0"/>
          <c:order val="0"/>
          <c:tx>
            <c:strRef>
              <c:f>Sheet1!$B$1</c:f>
              <c:strCache>
                <c:ptCount val="1"/>
                <c:pt idx="0">
                  <c:v>ICS</c:v>
                </c:pt>
              </c:strCache>
            </c:strRef>
          </c:tx>
          <c:spPr>
            <a:solidFill>
              <a:srgbClr val="2F469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Sheet1!$A$2:$A$9</c:f>
              <c:strCache>
                <c:ptCount val="8"/>
                <c:pt idx="0">
                  <c:v>Other</c:v>
                </c:pt>
                <c:pt idx="1">
                  <c:v>There are too many tests and appointments involved</c:v>
                </c:pt>
                <c:pt idx="2">
                  <c:v>I feel I manage my diabetes well so don’t need a review</c:v>
                </c:pt>
                <c:pt idx="3">
                  <c:v> I worry about what the healthcare professional might say</c:v>
                </c:pt>
                <c:pt idx="4">
                  <c:v>The appointments haven’t been convenient for me</c:v>
                </c:pt>
                <c:pt idx="5">
                  <c:v>I don’t know how to book one</c:v>
                </c:pt>
                <c:pt idx="6">
                  <c:v>I haven’t been able to get an appointment</c:v>
                </c:pt>
                <c:pt idx="7">
                  <c:v>I haven’t been invited</c:v>
                </c:pt>
              </c:strCache>
            </c:strRef>
          </c:cat>
          <c:val>
            <c:numRef>
              <c:f>Sheet1!$B$2:$B$9</c:f>
              <c:numCache>
                <c:formatCode>General</c:formatCode>
                <c:ptCount val="8"/>
                <c:pt idx="0">
                  <c:v>26</c:v>
                </c:pt>
                <c:pt idx="1">
                  <c:v>6</c:v>
                </c:pt>
                <c:pt idx="2">
                  <c:v>9</c:v>
                </c:pt>
                <c:pt idx="3">
                  <c:v>12</c:v>
                </c:pt>
                <c:pt idx="4">
                  <c:v>15</c:v>
                </c:pt>
                <c:pt idx="5">
                  <c:v>15</c:v>
                </c:pt>
                <c:pt idx="6">
                  <c:v>19</c:v>
                </c:pt>
                <c:pt idx="7">
                  <c:v>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56037741133778"/>
          <c:y val="0"/>
          <c:w val="0.51843962258866216"/>
          <c:h val="0.99259083632446887"/>
        </c:manualLayout>
      </c:layout>
      <c:barChart>
        <c:barDir val="bar"/>
        <c:grouping val="clustered"/>
        <c:varyColors val="0"/>
        <c:ser>
          <c:idx val="0"/>
          <c:order val="0"/>
          <c:tx>
            <c:strRef>
              <c:f>Sheet1!$B$1</c:f>
              <c:strCache>
                <c:ptCount val="1"/>
                <c:pt idx="0">
                  <c:v>Why no annual review</c:v>
                </c:pt>
              </c:strCache>
            </c:strRef>
          </c:tx>
          <c:spPr>
            <a:solidFill>
              <a:srgbClr val="FFB81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Sheet1!$A$2:$A$9</c:f>
              <c:strCache>
                <c:ptCount val="8"/>
                <c:pt idx="0">
                  <c:v>Other</c:v>
                </c:pt>
                <c:pt idx="1">
                  <c:v>There are too many tests and appointments involved</c:v>
                </c:pt>
                <c:pt idx="2">
                  <c:v> I worry about what the healthcare professional might say</c:v>
                </c:pt>
                <c:pt idx="3">
                  <c:v>The appointments haven’t been convenient for me</c:v>
                </c:pt>
                <c:pt idx="4">
                  <c:v>I haven’t been able to get an appointment</c:v>
                </c:pt>
                <c:pt idx="5">
                  <c:v>I don’t know how to book one</c:v>
                </c:pt>
                <c:pt idx="6">
                  <c:v>I feel I manage my diabetes well so don’t need a review</c:v>
                </c:pt>
                <c:pt idx="7">
                  <c:v>I haven’t been invited</c:v>
                </c:pt>
              </c:strCache>
            </c:strRef>
          </c:cat>
          <c:val>
            <c:numRef>
              <c:f>Sheet1!$B$2:$B$9</c:f>
              <c:numCache>
                <c:formatCode>General</c:formatCode>
                <c:ptCount val="8"/>
                <c:pt idx="0">
                  <c:v>24</c:v>
                </c:pt>
                <c:pt idx="1">
                  <c:v>4</c:v>
                </c:pt>
                <c:pt idx="2">
                  <c:v>6</c:v>
                </c:pt>
                <c:pt idx="3">
                  <c:v>8</c:v>
                </c:pt>
                <c:pt idx="4">
                  <c:v>10</c:v>
                </c:pt>
                <c:pt idx="5">
                  <c:v>10</c:v>
                </c:pt>
                <c:pt idx="6">
                  <c:v>19</c:v>
                </c:pt>
                <c:pt idx="7">
                  <c:v>44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When last appointment</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Sheet1!$A$2:$A$5</c:f>
              <c:strCache>
                <c:ptCount val="4"/>
                <c:pt idx="0">
                  <c:v>Less than 12 months ago </c:v>
                </c:pt>
                <c:pt idx="1">
                  <c:v>1 to 2 years ago </c:v>
                </c:pt>
                <c:pt idx="2">
                  <c:v>More than 2 years ago </c:v>
                </c:pt>
                <c:pt idx="3">
                  <c:v>I haven't had another appointment </c:v>
                </c:pt>
              </c:strCache>
            </c:strRef>
          </c:cat>
          <c:val>
            <c:numRef>
              <c:f>Sheet1!$B$2:$B$5</c:f>
              <c:numCache>
                <c:formatCode>General</c:formatCode>
                <c:ptCount val="4"/>
                <c:pt idx="0">
                  <c:v>64</c:v>
                </c:pt>
                <c:pt idx="1">
                  <c:v>13</c:v>
                </c:pt>
                <c:pt idx="2">
                  <c:v>9</c:v>
                </c:pt>
                <c:pt idx="3">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When last appointment</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Sheet1!$A$2:$A$5</c:f>
              <c:strCache>
                <c:ptCount val="4"/>
                <c:pt idx="0">
                  <c:v>Less than 12 months ago </c:v>
                </c:pt>
                <c:pt idx="1">
                  <c:v>1 to 2 years ago </c:v>
                </c:pt>
                <c:pt idx="2">
                  <c:v>More than 2 years ago </c:v>
                </c:pt>
                <c:pt idx="3">
                  <c:v>I haven't had another appointment </c:v>
                </c:pt>
              </c:strCache>
            </c:strRef>
          </c:cat>
          <c:val>
            <c:numRef>
              <c:f>Sheet1!$B$2:$B$5</c:f>
              <c:numCache>
                <c:formatCode>General</c:formatCode>
                <c:ptCount val="4"/>
                <c:pt idx="0">
                  <c:v>60</c:v>
                </c:pt>
                <c:pt idx="1">
                  <c:v>12</c:v>
                </c:pt>
                <c:pt idx="2">
                  <c:v>7</c:v>
                </c:pt>
                <c:pt idx="3">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Which service</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Sheet1!$A$2:$A$4</c:f>
              <c:strCache>
                <c:ptCount val="3"/>
                <c:pt idx="0">
                  <c:v>Hospital </c:v>
                </c:pt>
                <c:pt idx="1">
                  <c:v>GP practice </c:v>
                </c:pt>
                <c:pt idx="2">
                  <c:v>Another NHS service </c:v>
                </c:pt>
              </c:strCache>
            </c:strRef>
          </c:cat>
          <c:val>
            <c:numRef>
              <c:f>Sheet1!$B$2:$B$4</c:f>
              <c:numCache>
                <c:formatCode>General</c:formatCode>
                <c:ptCount val="3"/>
                <c:pt idx="0">
                  <c:v>56</c:v>
                </c:pt>
                <c:pt idx="1">
                  <c:v>35</c:v>
                </c:pt>
                <c:pt idx="2">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Which service</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GP practice </c:v>
                </c:pt>
                <c:pt idx="1">
                  <c:v>Hospital </c:v>
                </c:pt>
                <c:pt idx="2">
                  <c:v>Another NHS service </c:v>
                </c:pt>
              </c:strCache>
            </c:strRef>
          </c:cat>
          <c:val>
            <c:numRef>
              <c:f>Sheet1!$B$2:$B$4</c:f>
              <c:numCache>
                <c:formatCode>General</c:formatCode>
                <c:ptCount val="3"/>
                <c:pt idx="0">
                  <c:v>88</c:v>
                </c:pt>
                <c:pt idx="1">
                  <c:v>7</c:v>
                </c:pt>
                <c:pt idx="2">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4030695317959465"/>
          <c:h val="0.99259083632446887"/>
        </c:manualLayout>
      </c:layout>
      <c:barChart>
        <c:barDir val="bar"/>
        <c:grouping val="clustered"/>
        <c:varyColors val="0"/>
        <c:ser>
          <c:idx val="0"/>
          <c:order val="0"/>
          <c:tx>
            <c:strRef>
              <c:f>Sheet1!$B$1</c:f>
              <c:strCache>
                <c:ptCount val="1"/>
                <c:pt idx="0">
                  <c:v>Who speak with</c:v>
                </c:pt>
              </c:strCache>
            </c:strRef>
          </c:tx>
          <c:spPr>
            <a:solidFill>
              <a:srgbClr val="2F469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Sheet1!$A$2:$A$7</c:f>
              <c:strCache>
                <c:ptCount val="6"/>
                <c:pt idx="0">
                  <c:v>Another healthcare professional</c:v>
                </c:pt>
                <c:pt idx="1">
                  <c:v>A podiatrist (foot specialist)</c:v>
                </c:pt>
                <c:pt idx="2">
                  <c:v>An optician (eye specialist)</c:v>
                </c:pt>
                <c:pt idx="3">
                  <c:v>A dietician</c:v>
                </c:pt>
                <c:pt idx="4">
                  <c:v>A GP or doctor</c:v>
                </c:pt>
                <c:pt idx="5">
                  <c:v>A nurse</c:v>
                </c:pt>
              </c:strCache>
            </c:strRef>
          </c:cat>
          <c:val>
            <c:numRef>
              <c:f>Sheet1!$B$2:$B$7</c:f>
              <c:numCache>
                <c:formatCode>General</c:formatCode>
                <c:ptCount val="6"/>
                <c:pt idx="0">
                  <c:v>8</c:v>
                </c:pt>
                <c:pt idx="1">
                  <c:v>4</c:v>
                </c:pt>
                <c:pt idx="2">
                  <c:v>9</c:v>
                </c:pt>
                <c:pt idx="3">
                  <c:v>10</c:v>
                </c:pt>
                <c:pt idx="4">
                  <c:v>43</c:v>
                </c:pt>
                <c:pt idx="5">
                  <c:v>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4030695317959465"/>
          <c:h val="0.99259083632446887"/>
        </c:manualLayout>
      </c:layout>
      <c:barChart>
        <c:barDir val="bar"/>
        <c:grouping val="clustered"/>
        <c:varyColors val="0"/>
        <c:ser>
          <c:idx val="0"/>
          <c:order val="0"/>
          <c:tx>
            <c:strRef>
              <c:f>Sheet1!$B$1</c:f>
              <c:strCache>
                <c:ptCount val="1"/>
                <c:pt idx="0">
                  <c:v>Who speak with</c:v>
                </c:pt>
              </c:strCache>
            </c:strRef>
          </c:tx>
          <c:spPr>
            <a:solidFill>
              <a:srgbClr val="FFB81C"/>
            </a:solidFill>
            <a:ln>
              <a:noFill/>
            </a:ln>
          </c:spPr>
          <c:invertIfNegative val="0"/>
          <c:dLbls>
            <c:numFmt formatCode="[&lt;3]&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Sheet1!$A$2:$A$7</c:f>
              <c:strCache>
                <c:ptCount val="6"/>
                <c:pt idx="0">
                  <c:v>Another healthcare professional</c:v>
                </c:pt>
                <c:pt idx="1">
                  <c:v>A dietician</c:v>
                </c:pt>
                <c:pt idx="2">
                  <c:v>A podiatrist (foot specialist)</c:v>
                </c:pt>
                <c:pt idx="3">
                  <c:v>An optician (eye specialist)</c:v>
                </c:pt>
                <c:pt idx="4">
                  <c:v>A GP or doctor</c:v>
                </c:pt>
                <c:pt idx="5">
                  <c:v>A nurse</c:v>
                </c:pt>
              </c:strCache>
            </c:strRef>
          </c:cat>
          <c:val>
            <c:numRef>
              <c:f>Sheet1!$B$2:$B$7</c:f>
              <c:numCache>
                <c:formatCode>General</c:formatCode>
                <c:ptCount val="6"/>
                <c:pt idx="0">
                  <c:v>6</c:v>
                </c:pt>
                <c:pt idx="1">
                  <c:v>3</c:v>
                </c:pt>
                <c:pt idx="2">
                  <c:v>5</c:v>
                </c:pt>
                <c:pt idx="3">
                  <c:v>9</c:v>
                </c:pt>
                <c:pt idx="4">
                  <c:v>30</c:v>
                </c:pt>
                <c:pt idx="5">
                  <c:v>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Involving as much as wanted</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dLbl>
              <c:idx val="3"/>
              <c:layout>
                <c:manualLayout>
                  <c:x val="-8.0164368516233292E-3"/>
                  <c:y val="-3.529672875952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dLbl>
              <c:idx val="4"/>
              <c:layout>
                <c:manualLayout>
                  <c:x val="8.0164368516233292E-3"/>
                  <c:y val="-5.0423898227897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60-41B3-B92A-413EB22183FA}"/>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52</c:v>
                </c:pt>
                <c:pt idx="1">
                  <c:v>29</c:v>
                </c:pt>
                <c:pt idx="2">
                  <c:v>12</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Involved as much as wanted</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52</c:v>
                </c:pt>
                <c:pt idx="1">
                  <c:v>31</c:v>
                </c:pt>
                <c:pt idx="2">
                  <c:v>12</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74524774611130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3840273565551822"/>
          <c:h val="0.93612227285684724"/>
        </c:manualLayout>
      </c:layout>
      <c:barChart>
        <c:barDir val="bar"/>
        <c:grouping val="clustered"/>
        <c:varyColors val="0"/>
        <c:ser>
          <c:idx val="0"/>
          <c:order val="0"/>
          <c:tx>
            <c:strRef>
              <c:f>Sheet1!$B$1</c:f>
              <c:strCache>
                <c:ptCount val="1"/>
                <c:pt idx="0">
                  <c:v>Response rate</c:v>
                </c:pt>
              </c:strCache>
            </c:strRef>
          </c:tx>
          <c:spPr>
            <a:solidFill>
              <a:srgbClr val="003087"/>
            </a:solidFill>
            <a:ln>
              <a:solidFill>
                <a:schemeClr val="bg1"/>
              </a:solidFill>
            </a:ln>
            <a:effectLst/>
          </c:spPr>
          <c:invertIfNegative val="0"/>
          <c:dLbls>
            <c:delete val="1"/>
          </c:dLbls>
          <c:cat>
            <c:strRef>
              <c:f>Sheet1!$A$2</c:f>
              <c:strCache>
                <c:ptCount val="1"/>
                <c:pt idx="0">
                  <c:v>Type 1</c:v>
                </c:pt>
              </c:strCache>
            </c:strRef>
          </c:cat>
          <c:val>
            <c:numRef>
              <c:f>Sheet1!$B$2</c:f>
              <c:numCache>
                <c:formatCode>0%</c:formatCode>
                <c:ptCount val="1"/>
                <c:pt idx="0">
                  <c:v>0.42</c:v>
                </c:pt>
              </c:numCache>
            </c:numRef>
          </c:val>
          <c:extLst>
            <c:ext xmlns:c16="http://schemas.microsoft.com/office/drawing/2014/chart" uri="{C3380CC4-5D6E-409C-BE32-E72D297353CC}">
              <c16:uniqueId val="{00000000-88FA-4531-89B9-00709C24AE29}"/>
            </c:ext>
          </c:extLst>
        </c:ser>
        <c:dLbls>
          <c:dLblPos val="ctr"/>
          <c:showLegendKey val="0"/>
          <c:showVal val="1"/>
          <c:showCatName val="0"/>
          <c:showSerName val="0"/>
          <c:showPercent val="0"/>
          <c:showBubbleSize val="0"/>
        </c:dLbls>
        <c:gapWidth val="27"/>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Considering emotional and mental health</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41</c:v>
                </c:pt>
                <c:pt idx="1">
                  <c:v>27</c:v>
                </c:pt>
                <c:pt idx="2">
                  <c:v>20</c:v>
                </c:pt>
                <c:pt idx="3">
                  <c:v>7</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Considering emotional needs</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dLbl>
              <c:idx val="3"/>
              <c:layout>
                <c:manualLayout>
                  <c:x val="-2.449438519650997E-17"/>
                  <c:y val="2.5211949113948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dLbl>
              <c:idx val="4"/>
              <c:layout>
                <c:manualLayout>
                  <c:x val="-2.6721456172077761E-3"/>
                  <c:y val="-4.0339118582318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83-4630-9262-A05F1F63668B}"/>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44</c:v>
                </c:pt>
                <c:pt idx="1">
                  <c:v>30</c:v>
                </c:pt>
                <c:pt idx="2">
                  <c:v>19</c:v>
                </c:pt>
                <c:pt idx="3">
                  <c:v>4</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Listening to you</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dLbl>
              <c:idx val="3"/>
              <c:layout>
                <c:manualLayout>
                  <c:x val="8.0164368516233292E-3"/>
                  <c:y val="1.5127169468369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dLbl>
              <c:idx val="4"/>
              <c:layout>
                <c:manualLayout>
                  <c:x val="8.0164368516232789E-3"/>
                  <c:y val="-5.0423898227897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60-41B3-B92A-413EB22183FA}"/>
                </c:ext>
              </c:extLst>
            </c:dLbl>
            <c:numFmt formatCode="[&lt;3]&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51</c:v>
                </c:pt>
                <c:pt idx="1">
                  <c:v>29</c:v>
                </c:pt>
                <c:pt idx="2">
                  <c:v>12</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Listening to you</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52</c:v>
                </c:pt>
                <c:pt idx="1">
                  <c:v>31</c:v>
                </c:pt>
                <c:pt idx="2">
                  <c:v>13</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Sharing information</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dLbl>
              <c:idx val="3"/>
              <c:layout>
                <c:manualLayout>
                  <c:x val="5.3442912344155279E-3"/>
                  <c:y val="-3.0254338936738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numFmt formatCode="[&lt;3]&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51</c:v>
                </c:pt>
                <c:pt idx="1">
                  <c:v>30</c:v>
                </c:pt>
                <c:pt idx="2">
                  <c:v>13</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Sharing information</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52</c:v>
                </c:pt>
                <c:pt idx="1">
                  <c:v>32</c:v>
                </c:pt>
                <c:pt idx="2">
                  <c:v>12</c:v>
                </c:pt>
                <c:pt idx="3">
                  <c:v>2</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74524774611130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Overall experience</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dLbl>
              <c:idx val="3"/>
              <c:layout>
                <c:manualLayout>
                  <c:x val="5.3442912344155522E-3"/>
                  <c:y val="1.0084779645579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dLbl>
              <c:idx val="4"/>
              <c:layout>
                <c:manualLayout>
                  <c:x val="8.0164368516233292E-3"/>
                  <c:y val="-4.5381508405107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60-41B3-B92A-413EB22183FA}"/>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49</c:v>
                </c:pt>
                <c:pt idx="1">
                  <c:v>30</c:v>
                </c:pt>
                <c:pt idx="2">
                  <c:v>13</c:v>
                </c:pt>
                <c:pt idx="3">
                  <c:v>5</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Overall experience</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dLbl>
              <c:idx val="3"/>
              <c:layout>
                <c:manualLayout>
                  <c:x val="2.449438519650997E-17"/>
                  <c:y val="-3.5296728759528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 </c:v>
                </c:pt>
                <c:pt idx="1">
                  <c:v>Fairly good </c:v>
                </c:pt>
                <c:pt idx="2">
                  <c:v>Neither good nor poor </c:v>
                </c:pt>
                <c:pt idx="3">
                  <c:v>Fairly poor </c:v>
                </c:pt>
                <c:pt idx="4">
                  <c:v>Very poor </c:v>
                </c:pt>
              </c:strCache>
            </c:strRef>
          </c:cat>
          <c:val>
            <c:numRef>
              <c:f>Sheet1!$B$2:$B$6</c:f>
              <c:numCache>
                <c:formatCode>General</c:formatCode>
                <c:ptCount val="5"/>
                <c:pt idx="0">
                  <c:v>53</c:v>
                </c:pt>
                <c:pt idx="1">
                  <c:v>30</c:v>
                </c:pt>
                <c:pt idx="2">
                  <c:v>13</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6445316098837316E-2"/>
          <c:w val="0.97795936263170491"/>
          <c:h val="0.78155057489266833"/>
        </c:manualLayout>
      </c:layout>
      <c:barChart>
        <c:barDir val="col"/>
        <c:grouping val="clustered"/>
        <c:varyColors val="0"/>
        <c:ser>
          <c:idx val="0"/>
          <c:order val="0"/>
          <c:tx>
            <c:strRef>
              <c:f>Sheet1!$B$1</c:f>
              <c:strCache>
                <c:ptCount val="1"/>
                <c:pt idx="0">
                  <c:v>Offered course</c:v>
                </c:pt>
              </c:strCache>
            </c:strRef>
          </c:tx>
          <c:spPr>
            <a:solidFill>
              <a:srgbClr val="003087"/>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BE8-4EF4-8016-DFB6B2B4C5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BE8-4EF4-8016-DFB6B2B4C5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BE8-4EF4-8016-DFB6B2B4C5FE}"/>
              </c:ext>
            </c:extLst>
          </c:dPt>
          <c:dLbls>
            <c:dLbl>
              <c:idx val="0"/>
              <c:layout>
                <c:manualLayout>
                  <c:x val="-3.5861996870477543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8-4EF4-8016-DFB6B2B4C5FE}"/>
                </c:ext>
              </c:extLst>
            </c:dLbl>
            <c:numFmt formatCode="[&lt;3]&quot;&quot;;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Yes</c:v>
                </c:pt>
                <c:pt idx="1">
                  <c:v>No </c:v>
                </c:pt>
              </c:strCache>
            </c:strRef>
          </c:cat>
          <c:val>
            <c:numRef>
              <c:f>Sheet1!$B$2:$B$3</c:f>
              <c:numCache>
                <c:formatCode>General</c:formatCode>
                <c:ptCount val="2"/>
                <c:pt idx="0">
                  <c:v>90</c:v>
                </c:pt>
                <c:pt idx="1">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BE8-4EF4-8016-DFB6B2B4C5FE}"/>
            </c:ext>
          </c:extLst>
        </c:ser>
        <c:dLbls>
          <c:dLblPos val="outEnd"/>
          <c:showLegendKey val="0"/>
          <c:showVal val="1"/>
          <c:showCatName val="0"/>
          <c:showSerName val="0"/>
          <c:showPercent val="0"/>
          <c:showBubbleSize val="0"/>
        </c:dLbls>
        <c:gapWidth val="32"/>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7795936263170491"/>
          <c:h val="0.8546789976472654"/>
        </c:manualLayout>
      </c:layout>
      <c:barChart>
        <c:barDir val="col"/>
        <c:grouping val="clustered"/>
        <c:varyColors val="0"/>
        <c:ser>
          <c:idx val="0"/>
          <c:order val="0"/>
          <c:tx>
            <c:strRef>
              <c:f>Sheet1!$B$1</c:f>
              <c:strCache>
                <c:ptCount val="1"/>
                <c:pt idx="0">
                  <c:v>Course offered</c:v>
                </c:pt>
              </c:strCache>
            </c:strRef>
          </c:tx>
          <c:spPr>
            <a:solidFill>
              <a:srgbClr val="F1BE48"/>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5EE-4F97-BE92-9101B9AF6D3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5EE-4F97-BE92-9101B9AF6D3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05EE-4F97-BE92-9101B9AF6D31}"/>
              </c:ext>
            </c:extLst>
          </c:dPt>
          <c:dLbls>
            <c:numFmt formatCode="[&lt;3]&quot;&quot;;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Yes</c:v>
                </c:pt>
                <c:pt idx="1">
                  <c:v>No </c:v>
                </c:pt>
              </c:strCache>
            </c:strRef>
          </c:cat>
          <c:val>
            <c:numRef>
              <c:f>Sheet1!$B$2:$B$3</c:f>
              <c:numCache>
                <c:formatCode>General</c:formatCode>
                <c:ptCount val="2"/>
                <c:pt idx="0">
                  <c:v>80</c:v>
                </c:pt>
                <c:pt idx="1">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5EE-4F97-BE92-9101B9AF6D31}"/>
            </c:ext>
          </c:extLst>
        </c:ser>
        <c:dLbls>
          <c:dLblPos val="outEnd"/>
          <c:showLegendKey val="0"/>
          <c:showVal val="1"/>
          <c:showCatName val="0"/>
          <c:showSerName val="0"/>
          <c:showPercent val="0"/>
          <c:showBubbleSize val="0"/>
        </c:dLbls>
        <c:gapWidth val="32"/>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3840273565551822"/>
          <c:h val="0.93612227285684724"/>
        </c:manualLayout>
      </c:layout>
      <c:barChart>
        <c:barDir val="bar"/>
        <c:grouping val="clustered"/>
        <c:varyColors val="0"/>
        <c:ser>
          <c:idx val="0"/>
          <c:order val="0"/>
          <c:tx>
            <c:strRef>
              <c:f>Sheet1!$B$1</c:f>
              <c:strCache>
                <c:ptCount val="1"/>
                <c:pt idx="0">
                  <c:v>Response rate</c:v>
                </c:pt>
              </c:strCache>
            </c:strRef>
          </c:tx>
          <c:spPr>
            <a:solidFill>
              <a:srgbClr val="FFB81C"/>
            </a:solidFill>
            <a:ln>
              <a:solidFill>
                <a:schemeClr val="bg1"/>
              </a:solidFill>
            </a:ln>
            <a:effectLst/>
          </c:spPr>
          <c:invertIfNegative val="0"/>
          <c:dLbls>
            <c:delete val="1"/>
          </c:dLbls>
          <c:cat>
            <c:strRef>
              <c:f>Sheet1!$A$2</c:f>
              <c:strCache>
                <c:ptCount val="1"/>
                <c:pt idx="0">
                  <c:v>Type 2</c:v>
                </c:pt>
              </c:strCache>
            </c:strRef>
          </c:cat>
          <c:val>
            <c:numRef>
              <c:f>Sheet1!$B$2</c:f>
              <c:numCache>
                <c:formatCode>0%</c:formatCode>
                <c:ptCount val="1"/>
                <c:pt idx="0">
                  <c:v>0.37</c:v>
                </c:pt>
              </c:numCache>
            </c:numRef>
          </c:val>
          <c:extLst>
            <c:ext xmlns:c16="http://schemas.microsoft.com/office/drawing/2014/chart" uri="{C3380CC4-5D6E-409C-BE32-E72D297353CC}">
              <c16:uniqueId val="{00000000-05A5-4C2B-A524-0F2E631847DB}"/>
            </c:ext>
          </c:extLst>
        </c:ser>
        <c:dLbls>
          <c:dLblPos val="ctr"/>
          <c:showLegendKey val="0"/>
          <c:showVal val="1"/>
          <c:showCatName val="0"/>
          <c:showSerName val="0"/>
          <c:showPercent val="0"/>
          <c:showBubbleSize val="0"/>
        </c:dLbls>
        <c:gapWidth val="27"/>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496741125044687"/>
          <c:y val="0"/>
          <c:w val="0.45377139081781082"/>
          <c:h val="0.99259083632446887"/>
        </c:manualLayout>
      </c:layout>
      <c:barChart>
        <c:barDir val="bar"/>
        <c:grouping val="clustered"/>
        <c:varyColors val="0"/>
        <c:ser>
          <c:idx val="0"/>
          <c:order val="0"/>
          <c:tx>
            <c:strRef>
              <c:f>Sheet1!$B$1</c:f>
              <c:strCache>
                <c:ptCount val="1"/>
                <c:pt idx="0">
                  <c:v>Last 12 months no course</c:v>
                </c:pt>
              </c:strCache>
            </c:strRef>
          </c:tx>
          <c:spPr>
            <a:solidFill>
              <a:srgbClr val="2F469C"/>
            </a:solidFill>
            <a:ln>
              <a:noFill/>
            </a:ln>
          </c:spPr>
          <c:invertIfNegative val="0"/>
          <c:dLbls>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Sheet1!$A$2:$A$11</c:f>
              <c:strCache>
                <c:ptCount val="10"/>
                <c:pt idx="0">
                  <c:v>Other </c:v>
                </c:pt>
                <c:pt idx="1">
                  <c:v>It wasn’t suitable for my needs</c:v>
                </c:pt>
                <c:pt idx="2">
                  <c:v>I was on a waiting list for too long  </c:v>
                </c:pt>
                <c:pt idx="3">
                  <c:v>It wasn’t accessible for me</c:v>
                </c:pt>
                <c:pt idx="4">
                  <c:v>It wasn’t convenient for me</c:v>
                </c:pt>
                <c:pt idx="5">
                  <c:v>I didn’t know how to access a course</c:v>
                </c:pt>
                <c:pt idx="6">
                  <c:v>I didn’t see a benefit for me</c:v>
                </c:pt>
                <c:pt idx="7">
                  <c:v>I didn’t know a course existed</c:v>
                </c:pt>
                <c:pt idx="8">
                  <c:v>I have previously attended a course</c:v>
                </c:pt>
                <c:pt idx="9">
                  <c:v>I have not been offered a course</c:v>
                </c:pt>
              </c:strCache>
            </c:strRef>
          </c:cat>
          <c:val>
            <c:numRef>
              <c:f>Sheet1!$B$2:$B$11</c:f>
              <c:numCache>
                <c:formatCode>General</c:formatCode>
                <c:ptCount val="10"/>
                <c:pt idx="0">
                  <c:v>10</c:v>
                </c:pt>
                <c:pt idx="1">
                  <c:v>2</c:v>
                </c:pt>
                <c:pt idx="2">
                  <c:v>3</c:v>
                </c:pt>
                <c:pt idx="3">
                  <c:v>3</c:v>
                </c:pt>
                <c:pt idx="4">
                  <c:v>10</c:v>
                </c:pt>
                <c:pt idx="5">
                  <c:v>10</c:v>
                </c:pt>
                <c:pt idx="6">
                  <c:v>14</c:v>
                </c:pt>
                <c:pt idx="7">
                  <c:v>22</c:v>
                </c:pt>
                <c:pt idx="8">
                  <c:v>31</c:v>
                </c:pt>
                <c:pt idx="9">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rot="0"/>
          <a:lstStyle/>
          <a:p>
            <a:pPr algn="l">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69310274903297"/>
          <c:y val="0"/>
          <c:w val="0.53943537400017583"/>
          <c:h val="0.99259083632446887"/>
        </c:manualLayout>
      </c:layout>
      <c:barChart>
        <c:barDir val="bar"/>
        <c:grouping val="clustered"/>
        <c:varyColors val="0"/>
        <c:ser>
          <c:idx val="0"/>
          <c:order val="0"/>
          <c:tx>
            <c:strRef>
              <c:f>Sheet1!$B$1</c:f>
              <c:strCache>
                <c:ptCount val="1"/>
                <c:pt idx="0">
                  <c:v>Why no course</c:v>
                </c:pt>
              </c:strCache>
            </c:strRef>
          </c:tx>
          <c:spPr>
            <a:solidFill>
              <a:srgbClr val="FFB81C"/>
            </a:solidFill>
            <a:ln>
              <a:noFill/>
            </a:ln>
          </c:spPr>
          <c:invertIfNegative val="0"/>
          <c:dLbls>
            <c:numFmt formatCode="[&lt;0]&quot;&quot;;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Sheet1!$A$2:$A$11</c:f>
              <c:strCache>
                <c:ptCount val="10"/>
                <c:pt idx="0">
                  <c:v>Other </c:v>
                </c:pt>
                <c:pt idx="1">
                  <c:v>I was on a waiting list for too long  </c:v>
                </c:pt>
                <c:pt idx="2">
                  <c:v>It wasn’t accessible for me</c:v>
                </c:pt>
                <c:pt idx="3">
                  <c:v>It wasn’t suitable for my needs</c:v>
                </c:pt>
                <c:pt idx="4">
                  <c:v>It wasn’t convenient for me</c:v>
                </c:pt>
                <c:pt idx="5">
                  <c:v>I didn’t know how to access a course</c:v>
                </c:pt>
                <c:pt idx="6">
                  <c:v>I didn’t see a benefit for me</c:v>
                </c:pt>
                <c:pt idx="7">
                  <c:v>I have previously attended a course</c:v>
                </c:pt>
                <c:pt idx="8">
                  <c:v>I didn’t know a course existed</c:v>
                </c:pt>
                <c:pt idx="9">
                  <c:v>I have not been offered a course</c:v>
                </c:pt>
              </c:strCache>
            </c:strRef>
          </c:cat>
          <c:val>
            <c:numRef>
              <c:f>Sheet1!$B$2:$B$11</c:f>
              <c:numCache>
                <c:formatCode>General</c:formatCode>
                <c:ptCount val="10"/>
                <c:pt idx="0">
                  <c:v>11</c:v>
                </c:pt>
                <c:pt idx="1">
                  <c:v>1</c:v>
                </c:pt>
                <c:pt idx="2">
                  <c:v>3</c:v>
                </c:pt>
                <c:pt idx="3">
                  <c:v>3</c:v>
                </c:pt>
                <c:pt idx="4">
                  <c:v>8</c:v>
                </c:pt>
                <c:pt idx="5">
                  <c:v>9</c:v>
                </c:pt>
                <c:pt idx="6">
                  <c:v>11</c:v>
                </c:pt>
                <c:pt idx="7">
                  <c:v>19</c:v>
                </c:pt>
                <c:pt idx="8">
                  <c:v>32</c:v>
                </c:pt>
                <c:pt idx="9">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63-4B7C-8E3A-8CDB8249A77A}"/>
            </c:ext>
          </c:extLst>
        </c:ser>
        <c:dLbls>
          <c:showLegendKey val="0"/>
          <c:showVal val="0"/>
          <c:showCatName val="0"/>
          <c:showSerName val="0"/>
          <c:showPercent val="0"/>
          <c:showBubbleSize val="0"/>
        </c:dLbls>
        <c:gapWidth val="33"/>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rgbClr val="000000"/>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txPr>
    <a:bodyPr/>
    <a:lstStyle/>
    <a:p>
      <a:pPr algn="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Physical activity</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19</c:v>
                </c:pt>
                <c:pt idx="1">
                  <c:v>24</c:v>
                </c:pt>
                <c:pt idx="2">
                  <c:v>18</c:v>
                </c:pt>
                <c:pt idx="3">
                  <c:v>18</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7.7926759883381838E-2"/>
          <c:w val="0.30353477972552445"/>
          <c:h val="0.7677915960434312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Physically active</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14</c:v>
                </c:pt>
                <c:pt idx="1">
                  <c:v>17</c:v>
                </c:pt>
                <c:pt idx="2">
                  <c:v>29</c:v>
                </c:pt>
                <c:pt idx="3">
                  <c:v>17</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8.8011539528961374E-2"/>
          <c:w val="0.30353477972552445"/>
          <c:h val="0.75266442657506205"/>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Social life</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12</c:v>
                </c:pt>
                <c:pt idx="1">
                  <c:v>17</c:v>
                </c:pt>
                <c:pt idx="2">
                  <c:v>20</c:v>
                </c:pt>
                <c:pt idx="3">
                  <c:v>21</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Social life</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9</c:v>
                </c:pt>
                <c:pt idx="1">
                  <c:v>13</c:v>
                </c:pt>
                <c:pt idx="2">
                  <c:v>28</c:v>
                </c:pt>
                <c:pt idx="3">
                  <c:v>20</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Constant worry</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32</c:v>
                </c:pt>
                <c:pt idx="1">
                  <c:v>30</c:v>
                </c:pt>
                <c:pt idx="2">
                  <c:v>18</c:v>
                </c:pt>
                <c:pt idx="3">
                  <c:v>12</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Constant worry</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15</c:v>
                </c:pt>
                <c:pt idx="1">
                  <c:v>22</c:v>
                </c:pt>
                <c:pt idx="2">
                  <c:v>27</c:v>
                </c:pt>
                <c:pt idx="3">
                  <c:v>18</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324948672839029"/>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Financially worse off</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16</c:v>
                </c:pt>
                <c:pt idx="1">
                  <c:v>16</c:v>
                </c:pt>
                <c:pt idx="2">
                  <c:v>24</c:v>
                </c:pt>
                <c:pt idx="3">
                  <c:v>18</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75372571066927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Financially worse off</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9</c:v>
                </c:pt>
                <c:pt idx="1">
                  <c:v>10</c:v>
                </c:pt>
                <c:pt idx="2">
                  <c:v>29</c:v>
                </c:pt>
                <c:pt idx="3">
                  <c:v>19</c:v>
                </c:pt>
                <c:pt idx="4">
                  <c:v>33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324948672839029"/>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51479394200498"/>
          <c:y val="0.21792532221426403"/>
          <c:w val="0.47746620653874533"/>
          <c:h val="0.9810778544472043"/>
        </c:manualLayout>
      </c:layout>
      <c:doughnutChart>
        <c:varyColors val="1"/>
        <c:ser>
          <c:idx val="0"/>
          <c:order val="0"/>
          <c:tx>
            <c:strRef>
              <c:f>Sheet1!$B$1</c:f>
              <c:strCache>
                <c:ptCount val="1"/>
                <c:pt idx="0">
                  <c:v>Diagnosis type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C39-45D5-A58E-E80236F04C0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C39-45D5-A58E-E80236F04C0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C39-45D5-A58E-E80236F04C0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C39-45D5-A58E-E80236F04C0C}"/>
              </c:ext>
            </c:extLst>
          </c:dPt>
          <c:dLbls>
            <c:dLbl>
              <c:idx val="3"/>
              <c:layout>
                <c:manualLayout>
                  <c:x val="-5.6303518157035092E-17"/>
                  <c:y val="3.7715128428921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39-45D5-A58E-E80236F04C0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7</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CC39-45D5-A58E-E80236F04C0C}"/>
            </c:ext>
          </c:extLst>
        </c:ser>
        <c:dLbls>
          <c:showLegendKey val="0"/>
          <c:showVal val="0"/>
          <c:showCatName val="0"/>
          <c:showSerName val="0"/>
          <c:showPercent val="0"/>
          <c:showBubbleSize val="0"/>
          <c:showLeaderLines val="0"/>
        </c:dLbls>
        <c:firstSliceAng val="0"/>
        <c:holeSize val="53"/>
      </c:doughnutChart>
    </c:plotArea>
    <c:legend>
      <c:legendPos val="r"/>
      <c:layout>
        <c:manualLayout>
          <c:xMode val="edge"/>
          <c:yMode val="edge"/>
          <c:x val="2.0701803947478146E-2"/>
          <c:y val="0.89784035666855455"/>
          <c:w val="0.78379444938277354"/>
          <c:h val="7.3891031319066741E-2"/>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03031519573655"/>
          <c:y val="9.1442141408693348E-2"/>
          <c:w val="0.59944347703903689"/>
          <c:h val="0.81711571718261333"/>
        </c:manualLayout>
      </c:layout>
      <c:barChart>
        <c:barDir val="bar"/>
        <c:grouping val="clustered"/>
        <c:varyColors val="0"/>
        <c:ser>
          <c:idx val="0"/>
          <c:order val="0"/>
          <c:tx>
            <c:strRef>
              <c:f>Sheet1!$B$1</c:f>
              <c:strCache>
                <c:ptCount val="1"/>
                <c:pt idx="0">
                  <c:v>Agree</c:v>
                </c:pt>
              </c:strCache>
            </c:strRef>
          </c:tx>
          <c:spPr>
            <a:solidFill>
              <a:srgbClr val="003087"/>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General</c:formatCode>
                <c:ptCount val="4"/>
                <c:pt idx="0">
                  <c:v>68</c:v>
                </c:pt>
                <c:pt idx="1">
                  <c:v>67</c:v>
                </c:pt>
                <c:pt idx="2">
                  <c:v>53</c:v>
                </c:pt>
                <c:pt idx="3">
                  <c:v>40</c:v>
                </c:pt>
              </c:numCache>
            </c:numRef>
          </c:val>
          <c:extLst>
            <c:ext xmlns:c16="http://schemas.microsoft.com/office/drawing/2014/chart" uri="{C3380CC4-5D6E-409C-BE32-E72D297353CC}">
              <c16:uniqueId val="{00000000-7D37-4D64-8D73-0A8BED07530A}"/>
            </c:ext>
          </c:extLst>
        </c:ser>
        <c:dLbls>
          <c:dLblPos val="outEnd"/>
          <c:showLegendKey val="0"/>
          <c:showVal val="1"/>
          <c:showCatName val="0"/>
          <c:showSerName val="0"/>
          <c:showPercent val="0"/>
          <c:showBubbleSize val="0"/>
        </c:dLbls>
        <c:gapWidth val="50"/>
        <c:axId val="1396622576"/>
        <c:axId val="1396630256"/>
      </c:barChart>
      <c:catAx>
        <c:axId val="1396622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6630256"/>
        <c:crosses val="autoZero"/>
        <c:auto val="1"/>
        <c:lblAlgn val="ctr"/>
        <c:lblOffset val="100"/>
        <c:noMultiLvlLbl val="0"/>
      </c:catAx>
      <c:valAx>
        <c:axId val="1396630256"/>
        <c:scaling>
          <c:orientation val="minMax"/>
          <c:max val="100"/>
        </c:scaling>
        <c:delete val="1"/>
        <c:axPos val="t"/>
        <c:numFmt formatCode="General" sourceLinked="1"/>
        <c:majorTickMark val="out"/>
        <c:minorTickMark val="none"/>
        <c:tickLblPos val="nextTo"/>
        <c:crossAx val="13966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52157091025879"/>
          <c:y val="9.1442141408693348E-2"/>
          <c:w val="0.60195222132451454"/>
          <c:h val="0.81711571718261333"/>
        </c:manualLayout>
      </c:layout>
      <c:barChart>
        <c:barDir val="bar"/>
        <c:grouping val="clustered"/>
        <c:varyColors val="0"/>
        <c:ser>
          <c:idx val="0"/>
          <c:order val="0"/>
          <c:tx>
            <c:strRef>
              <c:f>Sheet1!$B$1</c:f>
              <c:strCache>
                <c:ptCount val="1"/>
                <c:pt idx="0">
                  <c:v>Agree</c:v>
                </c:pt>
              </c:strCache>
            </c:strRef>
          </c:tx>
          <c:spPr>
            <a:solidFill>
              <a:srgbClr val="003087"/>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c:v>
                </c:pt>
                <c:pt idx="1">
                  <c:v>Mixed or multiple ethnic groups</c:v>
                </c:pt>
                <c:pt idx="2">
                  <c:v>Asian or Asian British</c:v>
                </c:pt>
                <c:pt idx="3">
                  <c:v>Black, Black British, Caribbean, African</c:v>
                </c:pt>
                <c:pt idx="4">
                  <c:v>Other ethnic group</c:v>
                </c:pt>
              </c:strCache>
            </c:strRef>
          </c:cat>
          <c:val>
            <c:numRef>
              <c:f>Sheet1!$B$2:$B$6</c:f>
              <c:numCache>
                <c:formatCode>General</c:formatCode>
                <c:ptCount val="5"/>
                <c:pt idx="0">
                  <c:v>61</c:v>
                </c:pt>
                <c:pt idx="1">
                  <c:v>72</c:v>
                </c:pt>
                <c:pt idx="2">
                  <c:v>68</c:v>
                </c:pt>
                <c:pt idx="3">
                  <c:v>60</c:v>
                </c:pt>
                <c:pt idx="4">
                  <c:v>76</c:v>
                </c:pt>
              </c:numCache>
            </c:numRef>
          </c:val>
          <c:extLst>
            <c:ext xmlns:c16="http://schemas.microsoft.com/office/drawing/2014/chart" uri="{C3380CC4-5D6E-409C-BE32-E72D297353CC}">
              <c16:uniqueId val="{00000000-5CBD-46FF-8259-7E9D2EF5D13F}"/>
            </c:ext>
          </c:extLst>
        </c:ser>
        <c:dLbls>
          <c:dLblPos val="outEnd"/>
          <c:showLegendKey val="0"/>
          <c:showVal val="1"/>
          <c:showCatName val="0"/>
          <c:showSerName val="0"/>
          <c:showPercent val="0"/>
          <c:showBubbleSize val="0"/>
        </c:dLbls>
        <c:gapWidth val="50"/>
        <c:axId val="1396622576"/>
        <c:axId val="1396630256"/>
      </c:barChart>
      <c:catAx>
        <c:axId val="1396622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6630256"/>
        <c:crosses val="autoZero"/>
        <c:auto val="1"/>
        <c:lblAlgn val="ctr"/>
        <c:lblOffset val="100"/>
        <c:noMultiLvlLbl val="0"/>
      </c:catAx>
      <c:valAx>
        <c:axId val="1396630256"/>
        <c:scaling>
          <c:orientation val="minMax"/>
          <c:max val="100"/>
        </c:scaling>
        <c:delete val="1"/>
        <c:axPos val="t"/>
        <c:numFmt formatCode="General" sourceLinked="1"/>
        <c:majorTickMark val="out"/>
        <c:minorTickMark val="none"/>
        <c:tickLblPos val="nextTo"/>
        <c:crossAx val="13966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2855128391704"/>
          <c:y val="9.1442141408693348E-2"/>
          <c:w val="0.59718827939560304"/>
          <c:h val="0.81711571718261333"/>
        </c:manualLayout>
      </c:layout>
      <c:barChart>
        <c:barDir val="bar"/>
        <c:grouping val="clustered"/>
        <c:varyColors val="0"/>
        <c:ser>
          <c:idx val="0"/>
          <c:order val="0"/>
          <c:tx>
            <c:strRef>
              <c:f>Sheet1!$B$1</c:f>
              <c:strCache>
                <c:ptCount val="1"/>
                <c:pt idx="0">
                  <c:v>Agree</c:v>
                </c:pt>
              </c:strCache>
            </c:strRef>
          </c:tx>
          <c:spPr>
            <a:solidFill>
              <a:srgbClr val="003087"/>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IMD 1 - Most deprived</c:v>
                </c:pt>
                <c:pt idx="1">
                  <c:v>2</c:v>
                </c:pt>
                <c:pt idx="2">
                  <c:v>3</c:v>
                </c:pt>
                <c:pt idx="3">
                  <c:v>4</c:v>
                </c:pt>
                <c:pt idx="4">
                  <c:v>IMD 5 - Least deprived</c:v>
                </c:pt>
              </c:strCache>
            </c:strRef>
          </c:cat>
          <c:val>
            <c:numRef>
              <c:f>Sheet1!$B$2:$B$6</c:f>
              <c:numCache>
                <c:formatCode>General</c:formatCode>
                <c:ptCount val="5"/>
                <c:pt idx="0">
                  <c:v>68</c:v>
                </c:pt>
                <c:pt idx="1">
                  <c:v>63</c:v>
                </c:pt>
                <c:pt idx="2">
                  <c:v>60</c:v>
                </c:pt>
                <c:pt idx="3">
                  <c:v>59</c:v>
                </c:pt>
                <c:pt idx="4">
                  <c:v>57</c:v>
                </c:pt>
              </c:numCache>
            </c:numRef>
          </c:val>
          <c:extLst>
            <c:ext xmlns:c16="http://schemas.microsoft.com/office/drawing/2014/chart" uri="{C3380CC4-5D6E-409C-BE32-E72D297353CC}">
              <c16:uniqueId val="{00000000-F7E7-4502-A408-3213DD11F645}"/>
            </c:ext>
          </c:extLst>
        </c:ser>
        <c:dLbls>
          <c:dLblPos val="outEnd"/>
          <c:showLegendKey val="0"/>
          <c:showVal val="1"/>
          <c:showCatName val="0"/>
          <c:showSerName val="0"/>
          <c:showPercent val="0"/>
          <c:showBubbleSize val="0"/>
        </c:dLbls>
        <c:gapWidth val="50"/>
        <c:axId val="1396622576"/>
        <c:axId val="1396630256"/>
      </c:barChart>
      <c:catAx>
        <c:axId val="1396622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6630256"/>
        <c:crosses val="autoZero"/>
        <c:auto val="1"/>
        <c:lblAlgn val="ctr"/>
        <c:lblOffset val="100"/>
        <c:noMultiLvlLbl val="0"/>
      </c:catAx>
      <c:valAx>
        <c:axId val="1396630256"/>
        <c:scaling>
          <c:orientation val="minMax"/>
          <c:max val="100"/>
        </c:scaling>
        <c:delete val="1"/>
        <c:axPos val="t"/>
        <c:numFmt formatCode="General" sourceLinked="1"/>
        <c:majorTickMark val="out"/>
        <c:minorTickMark val="none"/>
        <c:tickLblPos val="nextTo"/>
        <c:crossAx val="13966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03031519573655"/>
          <c:y val="9.1442141408693348E-2"/>
          <c:w val="0.59944347703903689"/>
          <c:h val="0.81711571718261333"/>
        </c:manualLayout>
      </c:layout>
      <c:barChart>
        <c:barDir val="bar"/>
        <c:grouping val="clustered"/>
        <c:varyColors val="0"/>
        <c:ser>
          <c:idx val="0"/>
          <c:order val="0"/>
          <c:tx>
            <c:strRef>
              <c:f>Sheet1!$B$1</c:f>
              <c:strCache>
                <c:ptCount val="1"/>
                <c:pt idx="0">
                  <c:v>Agree</c:v>
                </c:pt>
              </c:strCache>
            </c:strRef>
          </c:tx>
          <c:spPr>
            <a:solidFill>
              <a:srgbClr val="FFB81C"/>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General</c:formatCode>
                <c:ptCount val="4"/>
                <c:pt idx="0">
                  <c:v>64</c:v>
                </c:pt>
                <c:pt idx="1">
                  <c:v>57</c:v>
                </c:pt>
                <c:pt idx="2">
                  <c:v>39</c:v>
                </c:pt>
                <c:pt idx="3">
                  <c:v>22</c:v>
                </c:pt>
              </c:numCache>
            </c:numRef>
          </c:val>
          <c:extLst>
            <c:ext xmlns:c16="http://schemas.microsoft.com/office/drawing/2014/chart" uri="{C3380CC4-5D6E-409C-BE32-E72D297353CC}">
              <c16:uniqueId val="{00000000-7D37-4D64-8D73-0A8BED07530A}"/>
            </c:ext>
          </c:extLst>
        </c:ser>
        <c:dLbls>
          <c:dLblPos val="outEnd"/>
          <c:showLegendKey val="0"/>
          <c:showVal val="1"/>
          <c:showCatName val="0"/>
          <c:showSerName val="0"/>
          <c:showPercent val="0"/>
          <c:showBubbleSize val="0"/>
        </c:dLbls>
        <c:gapWidth val="50"/>
        <c:axId val="1396622576"/>
        <c:axId val="1396630256"/>
      </c:barChart>
      <c:catAx>
        <c:axId val="1396622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6630256"/>
        <c:crosses val="autoZero"/>
        <c:auto val="1"/>
        <c:lblAlgn val="ctr"/>
        <c:lblOffset val="100"/>
        <c:noMultiLvlLbl val="0"/>
      </c:catAx>
      <c:valAx>
        <c:axId val="1396630256"/>
        <c:scaling>
          <c:orientation val="minMax"/>
          <c:max val="100"/>
        </c:scaling>
        <c:delete val="1"/>
        <c:axPos val="t"/>
        <c:numFmt formatCode="General" sourceLinked="1"/>
        <c:majorTickMark val="out"/>
        <c:minorTickMark val="none"/>
        <c:tickLblPos val="nextTo"/>
        <c:crossAx val="13966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52157091025879"/>
          <c:y val="9.1442141408693348E-2"/>
          <c:w val="0.60195222132451454"/>
          <c:h val="0.81711571718261333"/>
        </c:manualLayout>
      </c:layout>
      <c:barChart>
        <c:barDir val="bar"/>
        <c:grouping val="clustered"/>
        <c:varyColors val="0"/>
        <c:ser>
          <c:idx val="0"/>
          <c:order val="0"/>
          <c:tx>
            <c:strRef>
              <c:f>Sheet1!$B$1</c:f>
              <c:strCache>
                <c:ptCount val="1"/>
                <c:pt idx="0">
                  <c:v>Agree</c:v>
                </c:pt>
              </c:strCache>
            </c:strRef>
          </c:tx>
          <c:spPr>
            <a:solidFill>
              <a:srgbClr val="FFB81C"/>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c:v>
                </c:pt>
                <c:pt idx="1">
                  <c:v>Mixed or multiple ethnic groups</c:v>
                </c:pt>
                <c:pt idx="2">
                  <c:v>Asian or Asian British</c:v>
                </c:pt>
                <c:pt idx="3">
                  <c:v>Black, Black British, Caribbean, African</c:v>
                </c:pt>
                <c:pt idx="4">
                  <c:v>Other ethnic group</c:v>
                </c:pt>
              </c:strCache>
            </c:strRef>
          </c:cat>
          <c:val>
            <c:numRef>
              <c:f>Sheet1!$B$2:$B$6</c:f>
              <c:numCache>
                <c:formatCode>General</c:formatCode>
                <c:ptCount val="5"/>
                <c:pt idx="0">
                  <c:v>32</c:v>
                </c:pt>
                <c:pt idx="1">
                  <c:v>53</c:v>
                </c:pt>
                <c:pt idx="2">
                  <c:v>56</c:v>
                </c:pt>
                <c:pt idx="3">
                  <c:v>46</c:v>
                </c:pt>
                <c:pt idx="4">
                  <c:v>66</c:v>
                </c:pt>
              </c:numCache>
            </c:numRef>
          </c:val>
          <c:extLst>
            <c:ext xmlns:c16="http://schemas.microsoft.com/office/drawing/2014/chart" uri="{C3380CC4-5D6E-409C-BE32-E72D297353CC}">
              <c16:uniqueId val="{00000000-5CBD-46FF-8259-7E9D2EF5D13F}"/>
            </c:ext>
          </c:extLst>
        </c:ser>
        <c:dLbls>
          <c:dLblPos val="outEnd"/>
          <c:showLegendKey val="0"/>
          <c:showVal val="1"/>
          <c:showCatName val="0"/>
          <c:showSerName val="0"/>
          <c:showPercent val="0"/>
          <c:showBubbleSize val="0"/>
        </c:dLbls>
        <c:gapWidth val="50"/>
        <c:axId val="1396622576"/>
        <c:axId val="1396630256"/>
      </c:barChart>
      <c:catAx>
        <c:axId val="1396622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6630256"/>
        <c:crosses val="autoZero"/>
        <c:auto val="1"/>
        <c:lblAlgn val="ctr"/>
        <c:lblOffset val="100"/>
        <c:noMultiLvlLbl val="0"/>
      </c:catAx>
      <c:valAx>
        <c:axId val="1396630256"/>
        <c:scaling>
          <c:orientation val="minMax"/>
          <c:max val="100"/>
        </c:scaling>
        <c:delete val="1"/>
        <c:axPos val="t"/>
        <c:numFmt formatCode="General" sourceLinked="1"/>
        <c:majorTickMark val="out"/>
        <c:minorTickMark val="none"/>
        <c:tickLblPos val="nextTo"/>
        <c:crossAx val="13966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2855128391704"/>
          <c:y val="9.1442141408693348E-2"/>
          <c:w val="0.59718827939560304"/>
          <c:h val="0.81711571718261333"/>
        </c:manualLayout>
      </c:layout>
      <c:barChart>
        <c:barDir val="bar"/>
        <c:grouping val="clustered"/>
        <c:varyColors val="0"/>
        <c:ser>
          <c:idx val="0"/>
          <c:order val="0"/>
          <c:tx>
            <c:strRef>
              <c:f>Sheet1!$B$1</c:f>
              <c:strCache>
                <c:ptCount val="1"/>
                <c:pt idx="0">
                  <c:v>Agree</c:v>
                </c:pt>
              </c:strCache>
            </c:strRef>
          </c:tx>
          <c:spPr>
            <a:solidFill>
              <a:srgbClr val="FFB81C"/>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IMD 1 - Most deprived</c:v>
                </c:pt>
                <c:pt idx="1">
                  <c:v>2</c:v>
                </c:pt>
                <c:pt idx="2">
                  <c:v>3</c:v>
                </c:pt>
                <c:pt idx="3">
                  <c:v>4</c:v>
                </c:pt>
                <c:pt idx="4">
                  <c:v>IMD 5 - Least deprived</c:v>
                </c:pt>
              </c:strCache>
            </c:strRef>
          </c:cat>
          <c:val>
            <c:numRef>
              <c:f>Sheet1!$B$2:$B$6</c:f>
              <c:numCache>
                <c:formatCode>General</c:formatCode>
                <c:ptCount val="5"/>
                <c:pt idx="0">
                  <c:v>45</c:v>
                </c:pt>
                <c:pt idx="1">
                  <c:v>41</c:v>
                </c:pt>
                <c:pt idx="2">
                  <c:v>34</c:v>
                </c:pt>
                <c:pt idx="3">
                  <c:v>31</c:v>
                </c:pt>
                <c:pt idx="4">
                  <c:v>30</c:v>
                </c:pt>
              </c:numCache>
            </c:numRef>
          </c:val>
          <c:extLst>
            <c:ext xmlns:c16="http://schemas.microsoft.com/office/drawing/2014/chart" uri="{C3380CC4-5D6E-409C-BE32-E72D297353CC}">
              <c16:uniqueId val="{00000000-F7E7-4502-A408-3213DD11F645}"/>
            </c:ext>
          </c:extLst>
        </c:ser>
        <c:dLbls>
          <c:dLblPos val="outEnd"/>
          <c:showLegendKey val="0"/>
          <c:showVal val="1"/>
          <c:showCatName val="0"/>
          <c:showSerName val="0"/>
          <c:showPercent val="0"/>
          <c:showBubbleSize val="0"/>
        </c:dLbls>
        <c:gapWidth val="50"/>
        <c:axId val="1396622576"/>
        <c:axId val="1396630256"/>
      </c:barChart>
      <c:catAx>
        <c:axId val="1396622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6630256"/>
        <c:crosses val="autoZero"/>
        <c:auto val="1"/>
        <c:lblAlgn val="ctr"/>
        <c:lblOffset val="100"/>
        <c:noMultiLvlLbl val="0"/>
      </c:catAx>
      <c:valAx>
        <c:axId val="1396630256"/>
        <c:scaling>
          <c:orientation val="minMax"/>
          <c:max val="100"/>
        </c:scaling>
        <c:delete val="1"/>
        <c:axPos val="t"/>
        <c:numFmt formatCode="General" sourceLinked="1"/>
        <c:majorTickMark val="out"/>
        <c:minorTickMark val="none"/>
        <c:tickLblPos val="nextTo"/>
        <c:crossAx val="13966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Quality of life</c:v>
                </c:pt>
              </c:strCache>
            </c:strRef>
          </c:tx>
          <c:spPr>
            <a:ln w="12700">
              <a:solidFill>
                <a:sysClr val="window" lastClr="FFFFFF"/>
              </a:solidFill>
            </a:ln>
          </c:spPr>
          <c:dPt>
            <c:idx val="0"/>
            <c:bubble3D val="0"/>
            <c:spPr>
              <a:solidFill>
                <a:srgbClr val="003087"/>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24</c:v>
                </c:pt>
                <c:pt idx="1">
                  <c:v>35</c:v>
                </c:pt>
                <c:pt idx="2">
                  <c:v>32</c:v>
                </c:pt>
                <c:pt idx="3">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61651990135973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Quality of life</c:v>
                </c:pt>
              </c:strCache>
            </c:strRef>
          </c:tx>
          <c:spPr>
            <a:ln w="12700">
              <a:solidFill>
                <a:sysClr val="window" lastClr="FFFFFF"/>
              </a:solidFill>
            </a:ln>
          </c:spPr>
          <c:dPt>
            <c:idx val="0"/>
            <c:bubble3D val="0"/>
            <c:spPr>
              <a:solidFill>
                <a:srgbClr val="F08C00"/>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E62-48A2-BFC5-F08C99A22826}"/>
              </c:ext>
            </c:extLst>
          </c:dPt>
          <c:dPt>
            <c:idx val="1"/>
            <c:bubble3D val="0"/>
            <c:spPr>
              <a:solidFill>
                <a:srgbClr val="FFB81C"/>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E62-48A2-BFC5-F08C99A22826}"/>
              </c:ext>
            </c:extLst>
          </c:dPt>
          <c:dPt>
            <c:idx val="2"/>
            <c:bubble3D val="0"/>
            <c:spPr>
              <a:solidFill>
                <a:srgbClr val="FBE201"/>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E62-48A2-BFC5-F08C99A22826}"/>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CE62-48A2-BFC5-F08C99A22826}"/>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E62-48A2-BFC5-F08C99A22826}"/>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11</c:v>
                </c:pt>
                <c:pt idx="1">
                  <c:v>25</c:v>
                </c:pt>
                <c:pt idx="2">
                  <c:v>41</c:v>
                </c:pt>
                <c:pt idx="3">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CE62-48A2-BFC5-F08C99A22826}"/>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6165199013597381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Accepted living with</c:v>
                </c:pt>
              </c:strCache>
            </c:strRef>
          </c:tx>
          <c:spPr>
            <a:ln w="12700">
              <a:solidFill>
                <a:sysClr val="window" lastClr="FFFFFF"/>
              </a:solidFill>
            </a:ln>
          </c:spPr>
          <c:dPt>
            <c:idx val="0"/>
            <c:bubble3D val="0"/>
            <c:spPr>
              <a:solidFill>
                <a:srgbClr val="003087"/>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A260-41B3-B92A-413EB22183FA}"/>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67</c:v>
                </c:pt>
                <c:pt idx="1">
                  <c:v>23</c:v>
                </c:pt>
                <c:pt idx="2">
                  <c:v>5</c:v>
                </c:pt>
                <c:pt idx="3">
                  <c:v>2</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0818109882012049"/>
          <c:w val="0.30353477972552445"/>
          <c:h val="0.7324948672839029"/>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Living with </c:v>
                </c:pt>
              </c:strCache>
            </c:strRef>
          </c:tx>
          <c:spPr>
            <a:ln w="12700">
              <a:solidFill>
                <a:sysClr val="window" lastClr="FFFFFF"/>
              </a:solidFill>
            </a:ln>
          </c:spPr>
          <c:dPt>
            <c:idx val="0"/>
            <c:bubble3D val="0"/>
            <c:spPr>
              <a:solidFill>
                <a:srgbClr val="F08C00"/>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4"/>
            <c:bubble3D val="0"/>
            <c:spPr>
              <a:solidFill>
                <a:srgbClr val="7F7F7F"/>
              </a:solidFill>
              <a:ln w="12700">
                <a:solidFill>
                  <a:sysClr val="window" lastClr="FFFFFF"/>
                </a:solidFill>
              </a:ln>
            </c:spPr>
            <c:extLst>
              <c:ext xmlns:c16="http://schemas.microsoft.com/office/drawing/2014/chart" uri="{C3380CC4-5D6E-409C-BE32-E72D297353CC}">
                <c16:uniqueId val="{00000000-2A83-4630-9262-A05F1F63668B}"/>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dLbl>
              <c:idx val="3"/>
              <c:layout>
                <c:manualLayout>
                  <c:x val="-2.449438519650997E-17"/>
                  <c:y val="-5.0423898227897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E-4592-91A8-2A06B17416BC}"/>
                </c:ext>
              </c:extLst>
            </c:dLbl>
            <c:dLbl>
              <c:idx val="4"/>
              <c:layout>
                <c:manualLayout>
                  <c:x val="0"/>
                  <c:y val="3.5296728759528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83-4630-9262-A05F1F63668B}"/>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 </c:v>
                </c:pt>
                <c:pt idx="2">
                  <c:v>Neither agree nor disagree </c:v>
                </c:pt>
                <c:pt idx="3">
                  <c:v>Tend to disagree </c:v>
                </c:pt>
                <c:pt idx="4">
                  <c:v>Strongly disagree </c:v>
                </c:pt>
              </c:strCache>
            </c:strRef>
          </c:cat>
          <c:val>
            <c:numRef>
              <c:f>Sheet1!$B$2:$B$6</c:f>
              <c:numCache>
                <c:formatCode>General</c:formatCode>
                <c:ptCount val="5"/>
                <c:pt idx="0">
                  <c:v>45</c:v>
                </c:pt>
                <c:pt idx="1">
                  <c:v>36</c:v>
                </c:pt>
                <c:pt idx="2">
                  <c:v>12</c:v>
                </c:pt>
                <c:pt idx="3">
                  <c:v>3</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0.11826587846570001"/>
          <c:w val="0.30353477972552445"/>
          <c:h val="0.7224100876383233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15673646456915"/>
          <c:y val="0.21792532221426403"/>
          <c:w val="0.47746620653874533"/>
          <c:h val="0.9810778544472043"/>
        </c:manualLayout>
      </c:layout>
      <c:doughnutChart>
        <c:varyColors val="1"/>
        <c:ser>
          <c:idx val="0"/>
          <c:order val="0"/>
          <c:tx>
            <c:strRef>
              <c:f>Sheet1!$B$1</c:f>
              <c:strCache>
                <c:ptCount val="1"/>
                <c:pt idx="0">
                  <c:v>Diagnosis type</c:v>
                </c:pt>
              </c:strCache>
            </c:strRef>
          </c:tx>
          <c:spPr>
            <a:ln w="3175">
              <a:solidFill>
                <a:sysClr val="window" lastClr="FFFFFF"/>
              </a:solidFill>
            </a:ln>
          </c:spPr>
          <c:dPt>
            <c:idx val="0"/>
            <c:bubble3D val="0"/>
            <c:spPr>
              <a:solidFill>
                <a:srgbClr val="F08C00"/>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C39-45D5-A58E-E80236F04C0C}"/>
              </c:ext>
            </c:extLst>
          </c:dPt>
          <c:dPt>
            <c:idx val="1"/>
            <c:bubble3D val="0"/>
            <c:spPr>
              <a:solidFill>
                <a:srgbClr val="FFB81C"/>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C39-45D5-A58E-E80236F04C0C}"/>
              </c:ext>
            </c:extLst>
          </c:dPt>
          <c:dPt>
            <c:idx val="2"/>
            <c:bubble3D val="0"/>
            <c:spPr>
              <a:solidFill>
                <a:srgbClr val="FBE201"/>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C39-45D5-A58E-E80236F04C0C}"/>
              </c:ext>
            </c:extLst>
          </c:dPt>
          <c:dPt>
            <c:idx val="3"/>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C39-45D5-A58E-E80236F04C0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C39-45D5-A58E-E80236F04C0C}"/>
              </c:ext>
            </c:extLst>
          </c:dPt>
          <c:dLbls>
            <c:dLbl>
              <c:idx val="0"/>
              <c:layout>
                <c:manualLayout>
                  <c:x val="5.2838850451282825E-3"/>
                  <c:y val="-1.8722887747442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39-45D5-A58E-E80236F04C0C}"/>
                </c:ext>
              </c:extLst>
            </c:dLbl>
            <c:dLbl>
              <c:idx val="3"/>
              <c:layout>
                <c:manualLayout>
                  <c:x val="-5.6303518157035092E-17"/>
                  <c:y val="3.7715128428921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39-45D5-A58E-E80236F04C0C}"/>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89</c:v>
                </c:pt>
                <c:pt idx="2">
                  <c:v>2</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CC39-45D5-A58E-E80236F04C0C}"/>
            </c:ext>
          </c:extLst>
        </c:ser>
        <c:dLbls>
          <c:showLegendKey val="0"/>
          <c:showVal val="0"/>
          <c:showCatName val="0"/>
          <c:showSerName val="0"/>
          <c:showPercent val="0"/>
          <c:showBubbleSize val="0"/>
          <c:showLeaderLines val="0"/>
        </c:dLbls>
        <c:firstSliceAng val="0"/>
        <c:holeSize val="53"/>
      </c:doughnutChart>
    </c:plotArea>
    <c:legend>
      <c:legendPos val="r"/>
      <c:layout>
        <c:manualLayout>
          <c:xMode val="edge"/>
          <c:yMode val="edge"/>
          <c:x val="4.8501488120931534E-3"/>
          <c:y val="0.8920242581076907"/>
          <c:w val="0.73623948397661865"/>
          <c:h val="8.6064628703179769E-2"/>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Manage day-to-day</c:v>
                </c:pt>
              </c:strCache>
            </c:strRef>
          </c:tx>
          <c:spPr>
            <a:ln w="12700">
              <a:solidFill>
                <a:sysClr val="window" lastClr="FFFFFF"/>
              </a:solidFill>
            </a:ln>
          </c:spPr>
          <c:dPt>
            <c:idx val="0"/>
            <c:bubble3D val="0"/>
            <c:spPr>
              <a:solidFill>
                <a:srgbClr val="003087"/>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EE-4592-91A8-2A06B17416BC}"/>
              </c:ext>
            </c:extLst>
          </c:dPt>
          <c:dPt>
            <c:idx val="1"/>
            <c:bubble3D val="0"/>
            <c:spPr>
              <a:solidFill>
                <a:srgbClr val="0072CE"/>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9EE-4592-91A8-2A06B17416BC}"/>
              </c:ext>
            </c:extLst>
          </c:dPt>
          <c:dPt>
            <c:idx val="2"/>
            <c:bubble3D val="0"/>
            <c:spPr>
              <a:solidFill>
                <a:srgbClr val="41B6E6"/>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50</c:v>
                </c:pt>
                <c:pt idx="2">
                  <c:v>14</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046601588348604"/>
          <c:y val="6.7841980237802274E-2"/>
          <c:w val="0.30353477972552445"/>
          <c:h val="0.6064351217141584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783877781757955E-2"/>
          <c:y val="3.01934647541507E-2"/>
          <c:w val="0.41203328188927008"/>
          <c:h val="0.7775146735529036"/>
        </c:manualLayout>
      </c:layout>
      <c:doughnutChart>
        <c:varyColors val="1"/>
        <c:ser>
          <c:idx val="0"/>
          <c:order val="0"/>
          <c:tx>
            <c:strRef>
              <c:f>Sheet1!$B$1</c:f>
              <c:strCache>
                <c:ptCount val="1"/>
                <c:pt idx="0">
                  <c:v>Manage day-to-day</c:v>
                </c:pt>
              </c:strCache>
            </c:strRef>
          </c:tx>
          <c:spPr>
            <a:ln w="12700">
              <a:solidFill>
                <a:sysClr val="window" lastClr="FFFFFF"/>
              </a:solidFill>
            </a:ln>
          </c:spPr>
          <c:dPt>
            <c:idx val="0"/>
            <c:bubble3D val="0"/>
            <c:spPr>
              <a:solidFill>
                <a:srgbClr val="F08C00"/>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EE-4592-91A8-2A06B17416BC}"/>
              </c:ext>
            </c:extLst>
          </c:dPt>
          <c:dPt>
            <c:idx val="1"/>
            <c:bubble3D val="0"/>
            <c:spPr>
              <a:solidFill>
                <a:srgbClr val="FFB81C"/>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EE-4592-91A8-2A06B17416BC}"/>
              </c:ext>
            </c:extLst>
          </c:dPt>
          <c:dPt>
            <c:idx val="2"/>
            <c:bubble3D val="0"/>
            <c:spPr>
              <a:solidFill>
                <a:srgbClr val="FBE201"/>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9EE-4592-91A8-2A06B17416BC}"/>
              </c:ext>
            </c:extLst>
          </c:dPt>
          <c:dPt>
            <c:idx val="3"/>
            <c:bubble3D val="0"/>
            <c:spPr>
              <a:solidFill>
                <a:srgbClr val="A6A6A6"/>
              </a:solidFill>
              <a:ln w="12700">
                <a:solidFill>
                  <a:sysClr val="window" lastClr="FFFFFF"/>
                </a:solidFill>
              </a:ln>
            </c:spPr>
            <c:extLst>
              <c:ext xmlns:c16="http://schemas.microsoft.com/office/drawing/2014/chart" uri="{C3380CC4-5D6E-409C-BE32-E72D297353CC}">
                <c16:uniqueId val="{00000007-E9EE-4592-91A8-2A06B17416BC}"/>
              </c:ext>
            </c:extLst>
          </c:dPt>
          <c:dPt>
            <c:idx val="5"/>
            <c:bubble3D val="0"/>
            <c:spPr>
              <a:solidFill>
                <a:schemeClr val="accent4">
                  <a:lumMod val="50000"/>
                </a:schemeClr>
              </a:solidFill>
              <a:ln w="12700">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9EE-4592-91A8-2A06B17416BC}"/>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34</c:v>
                </c:pt>
                <c:pt idx="1">
                  <c:v>49</c:v>
                </c:pt>
                <c:pt idx="2">
                  <c:v>14</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9EE-4592-91A8-2A06B17416B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49848245273510938"/>
          <c:y val="6.2799590415012499E-2"/>
          <c:w val="0.30353477972552445"/>
          <c:h val="0.60139273189136855"/>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6445316098837316E-2"/>
          <c:w val="0.97795936263170491"/>
          <c:h val="0.78155057489266833"/>
        </c:manualLayout>
      </c:layout>
      <c:barChart>
        <c:barDir val="col"/>
        <c:grouping val="clustered"/>
        <c:varyColors val="0"/>
        <c:ser>
          <c:idx val="0"/>
          <c:order val="0"/>
          <c:tx>
            <c:strRef>
              <c:f>Sheet1!$B$1</c:f>
              <c:strCache>
                <c:ptCount val="1"/>
                <c:pt idx="0">
                  <c:v>Support useful</c:v>
                </c:pt>
              </c:strCache>
            </c:strRef>
          </c:tx>
          <c:spPr>
            <a:solidFill>
              <a:srgbClr val="003087"/>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BE8-4EF4-8016-DFB6B2B4C5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BE8-4EF4-8016-DFB6B2B4C5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BE8-4EF4-8016-DFB6B2B4C5FE}"/>
              </c:ext>
            </c:extLst>
          </c:dPt>
          <c:dLbls>
            <c:dLbl>
              <c:idx val="0"/>
              <c:layout>
                <c:manualLayout>
                  <c:x val="-3.5861996870477543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8-4EF4-8016-DFB6B2B4C5FE}"/>
                </c:ext>
              </c:extLst>
            </c:dLbl>
            <c:numFmt formatCode="[&lt;3]&quot;&quot;;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Yes</c:v>
                </c:pt>
                <c:pt idx="1">
                  <c:v>No </c:v>
                </c:pt>
              </c:strCache>
            </c:strRef>
          </c:cat>
          <c:val>
            <c:numRef>
              <c:f>Sheet1!$B$2:$B$3</c:f>
              <c:numCache>
                <c:formatCode>General</c:formatCode>
                <c:ptCount val="2"/>
                <c:pt idx="0">
                  <c:v>39</c:v>
                </c:pt>
                <c:pt idx="1">
                  <c:v>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BE8-4EF4-8016-DFB6B2B4C5FE}"/>
            </c:ext>
          </c:extLst>
        </c:ser>
        <c:dLbls>
          <c:dLblPos val="outEnd"/>
          <c:showLegendKey val="0"/>
          <c:showVal val="1"/>
          <c:showCatName val="0"/>
          <c:showSerName val="0"/>
          <c:showPercent val="0"/>
          <c:showBubbleSize val="0"/>
        </c:dLbls>
        <c:gapWidth val="32"/>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7795936263170491"/>
          <c:h val="0.8546789976472654"/>
        </c:manualLayout>
      </c:layout>
      <c:barChart>
        <c:barDir val="col"/>
        <c:grouping val="clustered"/>
        <c:varyColors val="0"/>
        <c:ser>
          <c:idx val="0"/>
          <c:order val="0"/>
          <c:tx>
            <c:strRef>
              <c:f>Sheet1!$B$1</c:f>
              <c:strCache>
                <c:ptCount val="1"/>
                <c:pt idx="0">
                  <c:v>Course offered</c:v>
                </c:pt>
              </c:strCache>
            </c:strRef>
          </c:tx>
          <c:spPr>
            <a:solidFill>
              <a:srgbClr val="F1BE48"/>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5EE-4F97-BE92-9101B9AF6D3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5EE-4F97-BE92-9101B9AF6D3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05EE-4F97-BE92-9101B9AF6D31}"/>
              </c:ext>
            </c:extLst>
          </c:dPt>
          <c:dLbls>
            <c:numFmt formatCode="[&lt;3]&quot;&quot;;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Yes</c:v>
                </c:pt>
                <c:pt idx="1">
                  <c:v>No </c:v>
                </c:pt>
              </c:strCache>
            </c:strRef>
          </c:cat>
          <c:val>
            <c:numRef>
              <c:f>Sheet1!$B$2:$B$3</c:f>
              <c:numCache>
                <c:formatCode>General</c:formatCode>
                <c:ptCount val="2"/>
                <c:pt idx="0">
                  <c:v>24</c:v>
                </c:pt>
                <c:pt idx="1">
                  <c:v>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5EE-4F97-BE92-9101B9AF6D31}"/>
            </c:ext>
          </c:extLst>
        </c:ser>
        <c:dLbls>
          <c:dLblPos val="outEnd"/>
          <c:showLegendKey val="0"/>
          <c:showVal val="1"/>
          <c:showCatName val="0"/>
          <c:showSerName val="0"/>
          <c:showPercent val="0"/>
          <c:showBubbleSize val="0"/>
        </c:dLbls>
        <c:gapWidth val="32"/>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Monitoring blood sugar</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62</c:v>
                </c:pt>
                <c:pt idx="1">
                  <c:v>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Sugar levels</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57</c:v>
                </c:pt>
                <c:pt idx="1">
                  <c:v>43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Taking medicine</c:v>
                </c:pt>
              </c:strCache>
            </c:strRef>
          </c:tx>
          <c:spPr>
            <a:solidFill>
              <a:srgbClr val="003087"/>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55</c:v>
                </c:pt>
                <c:pt idx="1">
                  <c:v>45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Taking medicine</c:v>
                </c:pt>
              </c:strCache>
            </c:strRef>
          </c:tx>
          <c:spPr>
            <a:solidFill>
              <a:srgbClr val="FFB81C"/>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67</c:v>
                </c:pt>
                <c:pt idx="1">
                  <c:v>33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613343181589272E-3"/>
          <c:w val="0.97795936263170491"/>
          <c:h val="0.85048139343029505"/>
        </c:manualLayout>
      </c:layout>
      <c:barChart>
        <c:barDir val="col"/>
        <c:grouping val="clustered"/>
        <c:varyColors val="0"/>
        <c:ser>
          <c:idx val="0"/>
          <c:order val="0"/>
          <c:tx>
            <c:strRef>
              <c:f>Sheet1!$B$1</c:f>
              <c:strCache>
                <c:ptCount val="1"/>
                <c:pt idx="0">
                  <c:v>Physical activity</c:v>
                </c:pt>
              </c:strCache>
            </c:strRef>
          </c:tx>
          <c:spPr>
            <a:solidFill>
              <a:srgbClr val="003087"/>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8E9-4C42-8101-B1B7D86877F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8E9-4C42-8101-B1B7D86877F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19</c:v>
                </c:pt>
                <c:pt idx="1">
                  <c:v>81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8212397157626009E-3"/>
          <c:w val="0.97795936263170491"/>
          <c:h val="0.85048139343029505"/>
        </c:manualLayout>
      </c:layout>
      <c:barChart>
        <c:barDir val="col"/>
        <c:grouping val="clustered"/>
        <c:varyColors val="0"/>
        <c:ser>
          <c:idx val="0"/>
          <c:order val="0"/>
          <c:tx>
            <c:strRef>
              <c:f>Sheet1!$B$1</c:f>
              <c:strCache>
                <c:ptCount val="1"/>
                <c:pt idx="0">
                  <c:v>Physical activity</c:v>
                </c:pt>
              </c:strCache>
            </c:strRef>
          </c:tx>
          <c:spPr>
            <a:solidFill>
              <a:srgbClr val="FFB81C"/>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8E9-4C42-8101-B1B7D86877F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8E9-4C42-8101-B1B7D86877F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8E9-4C42-8101-B1B7D86877FE}"/>
              </c:ext>
            </c:extLst>
          </c:dPt>
          <c:dLbls>
            <c:numFmt formatCode="[&lt;3]&quot;&quot;;0\%"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Sheet1!$A$2:$A$3</c:f>
              <c:strCache>
                <c:ptCount val="2"/>
                <c:pt idx="0">
                  <c:v>Yes </c:v>
                </c:pt>
                <c:pt idx="1">
                  <c:v>No </c:v>
                </c:pt>
              </c:strCache>
            </c:strRef>
          </c:cat>
          <c:val>
            <c:numRef>
              <c:f>Sheet1!$B$2:$B$3</c:f>
              <c:numCache>
                <c:formatCode>General</c:formatCode>
                <c:ptCount val="2"/>
                <c:pt idx="0">
                  <c:v>24</c:v>
                </c:pt>
                <c:pt idx="1">
                  <c:v>76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8E9-4C42-8101-B1B7D86877FE}"/>
            </c:ext>
          </c:extLst>
        </c:ser>
        <c:dLbls>
          <c:showLegendKey val="0"/>
          <c:showVal val="0"/>
          <c:showCatName val="0"/>
          <c:showSerName val="0"/>
          <c:showPercent val="0"/>
          <c:showBubbleSize val="0"/>
        </c:dLbls>
        <c:gapWidth val="50"/>
        <c:axId val="1043083279"/>
        <c:axId val="1043081359"/>
      </c:barChart>
      <c:catAx>
        <c:axId val="1043083279"/>
        <c:scaling>
          <c:orientation val="minMax"/>
        </c:scaling>
        <c:delete val="0"/>
        <c:axPos val="b"/>
        <c:numFmt formatCode="General" sourceLinked="1"/>
        <c:majorTickMark val="out"/>
        <c:minorTickMark val="none"/>
        <c:tickLblPos val="nextTo"/>
        <c:spPr>
          <a:ln>
            <a:noFill/>
          </a:ln>
        </c:spPr>
        <c:txPr>
          <a:bodyPr/>
          <a:lstStyle/>
          <a:p>
            <a:pPr algn="ctr">
              <a:defRPr sz="1200" b="0"/>
            </a:pPr>
            <a:endParaRPr lang="en-US"/>
          </a:p>
        </c:txPr>
        <c:crossAx val="1043081359"/>
        <c:crosses val="autoZero"/>
        <c:auto val="1"/>
        <c:lblAlgn val="ctr"/>
        <c:lblOffset val="100"/>
        <c:noMultiLvlLbl val="0"/>
      </c:catAx>
      <c:valAx>
        <c:axId val="1043081359"/>
        <c:scaling>
          <c:orientation val="minMax"/>
          <c:max val="100"/>
        </c:scaling>
        <c:delete val="1"/>
        <c:axPos val="l"/>
        <c:numFmt formatCode="[&lt;3]&quot;&quot;;0\%" sourceLinked="0"/>
        <c:majorTickMark val="out"/>
        <c:minorTickMark val="none"/>
        <c:tickLblPos val="nextTo"/>
        <c:crossAx val="1043083279"/>
        <c:crosses val="autoZero"/>
        <c:crossBetween val="between"/>
        <c:majorUnit val="20"/>
      </c:val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27927-889C-4681-B98E-E2E9934D865E}" type="datetimeFigureOut">
              <a:rPr lang="en-GB" smtClean="0"/>
              <a:t>10/12/2024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81BE7-D134-46F0-A3B6-CA5CE397FD26}" type="slidenum">
              <a:rPr lang="en-GB" smtClean="0"/>
              <a:t>‹#›</a:t>
            </a:fld>
            <a:endParaRPr lang="en-GB" dirty="0"/>
          </a:p>
        </p:txBody>
      </p:sp>
    </p:spTree>
    <p:extLst>
      <p:ext uri="{BB962C8B-B14F-4D97-AF65-F5344CB8AC3E}">
        <p14:creationId xmlns:p14="http://schemas.microsoft.com/office/powerpoint/2010/main" val="20448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1</a:t>
            </a:fld>
            <a:endParaRPr lang="en-GB" dirty="0"/>
          </a:p>
        </p:txBody>
      </p:sp>
    </p:spTree>
    <p:extLst>
      <p:ext uri="{BB962C8B-B14F-4D97-AF65-F5344CB8AC3E}">
        <p14:creationId xmlns:p14="http://schemas.microsoft.com/office/powerpoint/2010/main" val="112245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30</a:t>
            </a:fld>
            <a:endParaRPr lang="en-GB" dirty="0"/>
          </a:p>
        </p:txBody>
      </p:sp>
    </p:spTree>
    <p:extLst>
      <p:ext uri="{BB962C8B-B14F-4D97-AF65-F5344CB8AC3E}">
        <p14:creationId xmlns:p14="http://schemas.microsoft.com/office/powerpoint/2010/main" val="227643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39</a:t>
            </a:fld>
            <a:endParaRPr lang="en-GB" dirty="0"/>
          </a:p>
        </p:txBody>
      </p:sp>
    </p:spTree>
    <p:extLst>
      <p:ext uri="{BB962C8B-B14F-4D97-AF65-F5344CB8AC3E}">
        <p14:creationId xmlns:p14="http://schemas.microsoft.com/office/powerpoint/2010/main" val="97963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40</a:t>
            </a:fld>
            <a:endParaRPr lang="en-GB" dirty="0"/>
          </a:p>
        </p:txBody>
      </p:sp>
    </p:spTree>
    <p:extLst>
      <p:ext uri="{BB962C8B-B14F-4D97-AF65-F5344CB8AC3E}">
        <p14:creationId xmlns:p14="http://schemas.microsoft.com/office/powerpoint/2010/main" val="300976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46</a:t>
            </a:fld>
            <a:endParaRPr lang="en-GB" dirty="0"/>
          </a:p>
        </p:txBody>
      </p:sp>
    </p:spTree>
    <p:extLst>
      <p:ext uri="{BB962C8B-B14F-4D97-AF65-F5344CB8AC3E}">
        <p14:creationId xmlns:p14="http://schemas.microsoft.com/office/powerpoint/2010/main" val="109198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49</a:t>
            </a:fld>
            <a:endParaRPr lang="en-GB" dirty="0"/>
          </a:p>
        </p:txBody>
      </p:sp>
    </p:spTree>
    <p:extLst>
      <p:ext uri="{BB962C8B-B14F-4D97-AF65-F5344CB8AC3E}">
        <p14:creationId xmlns:p14="http://schemas.microsoft.com/office/powerpoint/2010/main" val="360124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50</a:t>
            </a:fld>
            <a:endParaRPr lang="en-GB" dirty="0"/>
          </a:p>
        </p:txBody>
      </p:sp>
    </p:spTree>
    <p:extLst>
      <p:ext uri="{BB962C8B-B14F-4D97-AF65-F5344CB8AC3E}">
        <p14:creationId xmlns:p14="http://schemas.microsoft.com/office/powerpoint/2010/main" val="411713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54</a:t>
            </a:fld>
            <a:endParaRPr lang="en-GB" dirty="0"/>
          </a:p>
        </p:txBody>
      </p:sp>
    </p:spTree>
    <p:extLst>
      <p:ext uri="{BB962C8B-B14F-4D97-AF65-F5344CB8AC3E}">
        <p14:creationId xmlns:p14="http://schemas.microsoft.com/office/powerpoint/2010/main" val="227561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57</a:t>
            </a:fld>
            <a:endParaRPr lang="en-GB" dirty="0"/>
          </a:p>
        </p:txBody>
      </p:sp>
    </p:spTree>
    <p:extLst>
      <p:ext uri="{BB962C8B-B14F-4D97-AF65-F5344CB8AC3E}">
        <p14:creationId xmlns:p14="http://schemas.microsoft.com/office/powerpoint/2010/main" val="23406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58</a:t>
            </a:fld>
            <a:endParaRPr lang="en-GB" dirty="0"/>
          </a:p>
        </p:txBody>
      </p:sp>
    </p:spTree>
    <p:extLst>
      <p:ext uri="{BB962C8B-B14F-4D97-AF65-F5344CB8AC3E}">
        <p14:creationId xmlns:p14="http://schemas.microsoft.com/office/powerpoint/2010/main" val="424612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59</a:t>
            </a:fld>
            <a:endParaRPr lang="en-GB" dirty="0"/>
          </a:p>
        </p:txBody>
      </p:sp>
    </p:spTree>
    <p:extLst>
      <p:ext uri="{BB962C8B-B14F-4D97-AF65-F5344CB8AC3E}">
        <p14:creationId xmlns:p14="http://schemas.microsoft.com/office/powerpoint/2010/main" val="107356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8A56-ADF2-41B9-D73F-4C27BF7FD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17CAB-9302-4750-C6E8-DD918649929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CBAAA63-3BE8-E4EF-9E64-8EF60524A4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3C858B-A540-671F-AA53-134C9D409147}"/>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415782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60</a:t>
            </a:fld>
            <a:endParaRPr lang="en-GB" dirty="0"/>
          </a:p>
        </p:txBody>
      </p:sp>
    </p:spTree>
    <p:extLst>
      <p:ext uri="{BB962C8B-B14F-4D97-AF65-F5344CB8AC3E}">
        <p14:creationId xmlns:p14="http://schemas.microsoft.com/office/powerpoint/2010/main" val="347473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63</a:t>
            </a:fld>
            <a:endParaRPr lang="en-GB" dirty="0"/>
          </a:p>
        </p:txBody>
      </p:sp>
    </p:spTree>
    <p:extLst>
      <p:ext uri="{BB962C8B-B14F-4D97-AF65-F5344CB8AC3E}">
        <p14:creationId xmlns:p14="http://schemas.microsoft.com/office/powerpoint/2010/main" val="2257740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71</a:t>
            </a:fld>
            <a:endParaRPr lang="en-GB" dirty="0"/>
          </a:p>
        </p:txBody>
      </p:sp>
    </p:spTree>
    <p:extLst>
      <p:ext uri="{BB962C8B-B14F-4D97-AF65-F5344CB8AC3E}">
        <p14:creationId xmlns:p14="http://schemas.microsoft.com/office/powerpoint/2010/main" val="57092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80</a:t>
            </a:fld>
            <a:endParaRPr lang="en-GB" dirty="0"/>
          </a:p>
        </p:txBody>
      </p:sp>
    </p:spTree>
    <p:extLst>
      <p:ext uri="{BB962C8B-B14F-4D97-AF65-F5344CB8AC3E}">
        <p14:creationId xmlns:p14="http://schemas.microsoft.com/office/powerpoint/2010/main" val="130415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82</a:t>
            </a:fld>
            <a:endParaRPr lang="en-GB" dirty="0"/>
          </a:p>
        </p:txBody>
      </p:sp>
    </p:spTree>
    <p:extLst>
      <p:ext uri="{BB962C8B-B14F-4D97-AF65-F5344CB8AC3E}">
        <p14:creationId xmlns:p14="http://schemas.microsoft.com/office/powerpoint/2010/main" val="392856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4</a:t>
            </a:fld>
            <a:endParaRPr lang="en-GB" dirty="0"/>
          </a:p>
        </p:txBody>
      </p:sp>
    </p:spTree>
    <p:extLst>
      <p:ext uri="{BB962C8B-B14F-4D97-AF65-F5344CB8AC3E}">
        <p14:creationId xmlns:p14="http://schemas.microsoft.com/office/powerpoint/2010/main" val="206994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5</a:t>
            </a:fld>
            <a:endParaRPr lang="en-GB" dirty="0"/>
          </a:p>
        </p:txBody>
      </p:sp>
    </p:spTree>
    <p:extLst>
      <p:ext uri="{BB962C8B-B14F-4D97-AF65-F5344CB8AC3E}">
        <p14:creationId xmlns:p14="http://schemas.microsoft.com/office/powerpoint/2010/main" val="207658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7</a:t>
            </a:fld>
            <a:endParaRPr lang="en-GB" dirty="0"/>
          </a:p>
        </p:txBody>
      </p:sp>
    </p:spTree>
    <p:extLst>
      <p:ext uri="{BB962C8B-B14F-4D97-AF65-F5344CB8AC3E}">
        <p14:creationId xmlns:p14="http://schemas.microsoft.com/office/powerpoint/2010/main" val="59657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8</a:t>
            </a:fld>
            <a:endParaRPr lang="en-GB" dirty="0"/>
          </a:p>
        </p:txBody>
      </p:sp>
    </p:spTree>
    <p:extLst>
      <p:ext uri="{BB962C8B-B14F-4D97-AF65-F5344CB8AC3E}">
        <p14:creationId xmlns:p14="http://schemas.microsoft.com/office/powerpoint/2010/main" val="180271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dirty="0"/>
          </a:p>
        </p:txBody>
      </p:sp>
    </p:spTree>
    <p:extLst>
      <p:ext uri="{BB962C8B-B14F-4D97-AF65-F5344CB8AC3E}">
        <p14:creationId xmlns:p14="http://schemas.microsoft.com/office/powerpoint/2010/main" val="190625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20</a:t>
            </a:fld>
            <a:endParaRPr lang="en-GB" dirty="0"/>
          </a:p>
        </p:txBody>
      </p:sp>
    </p:spTree>
    <p:extLst>
      <p:ext uri="{BB962C8B-B14F-4D97-AF65-F5344CB8AC3E}">
        <p14:creationId xmlns:p14="http://schemas.microsoft.com/office/powerpoint/2010/main" val="143482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D81BE7-D134-46F0-A3B6-CA5CE397FD26}" type="slidenum">
              <a:rPr lang="en-GB" smtClean="0"/>
              <a:t>28</a:t>
            </a:fld>
            <a:endParaRPr lang="en-GB" dirty="0"/>
          </a:p>
        </p:txBody>
      </p:sp>
    </p:spTree>
    <p:extLst>
      <p:ext uri="{BB962C8B-B14F-4D97-AF65-F5344CB8AC3E}">
        <p14:creationId xmlns:p14="http://schemas.microsoft.com/office/powerpoint/2010/main" val="160445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dirty="0"/>
              <a:t>Click icon to add picture</a:t>
            </a:r>
            <a:endParaRPr lang="en-GB" dirty="0"/>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51108"/>
            <a:ext cx="154026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Doc Name | Month Year | Version # | Public | Internal/Client Use Only | Strictly Confidential</a:t>
            </a:r>
          </a:p>
        </p:txBody>
      </p:sp>
    </p:spTree>
    <p:extLst>
      <p:ext uri="{BB962C8B-B14F-4D97-AF65-F5344CB8AC3E}">
        <p14:creationId xmlns:p14="http://schemas.microsoft.com/office/powerpoint/2010/main" val="218802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dirty="0"/>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dirty="0"/>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dirty="0"/>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dirty="0"/>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4294316648"/>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dirty="0"/>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765426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15101801"/>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635829488"/>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8270259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410614772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Tree>
    <p:extLst>
      <p:ext uri="{BB962C8B-B14F-4D97-AF65-F5344CB8AC3E}">
        <p14:creationId xmlns:p14="http://schemas.microsoft.com/office/powerpoint/2010/main" val="13920624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408183978"/>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021888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704829242"/>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97093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58681019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149389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564423180"/>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fld id="{2AC546D8-0055-4382-945B-F21FD44EC6CD}" type="datetimeFigureOut">
              <a:rPr lang="en-GB" smtClean="0"/>
              <a:t>10/12/2024</a:t>
            </a:fld>
            <a:endParaRPr lang="en-GB" dirty="0"/>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dirty="0"/>
          </a:p>
        </p:txBody>
      </p:sp>
    </p:spTree>
    <p:extLst>
      <p:ext uri="{BB962C8B-B14F-4D97-AF65-F5344CB8AC3E}">
        <p14:creationId xmlns:p14="http://schemas.microsoft.com/office/powerpoint/2010/main" val="22401398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61869"/>
            <a:ext cx="4925774"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National Diabetes Experience Survey National Report | Version 1 | Public</a:t>
            </a:r>
          </a:p>
        </p:txBody>
      </p:sp>
    </p:spTree>
    <p:extLst>
      <p:ext uri="{BB962C8B-B14F-4D97-AF65-F5344CB8AC3E}">
        <p14:creationId xmlns:p14="http://schemas.microsoft.com/office/powerpoint/2010/main" val="231582634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dirty="0"/>
              <a:t>Click icon to add picture</a:t>
            </a:r>
            <a:endParaRPr lang="en-GB" dirty="0"/>
          </a:p>
        </p:txBody>
      </p:sp>
    </p:spTree>
    <p:extLst>
      <p:ext uri="{BB962C8B-B14F-4D97-AF65-F5344CB8AC3E}">
        <p14:creationId xmlns:p14="http://schemas.microsoft.com/office/powerpoint/2010/main" val="422343462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dirty="0"/>
              <a:t>Click icon to add picture</a:t>
            </a:r>
            <a:endParaRPr lang="en-GB" dirty="0"/>
          </a:p>
        </p:txBody>
      </p:sp>
    </p:spTree>
    <p:extLst>
      <p:ext uri="{BB962C8B-B14F-4D97-AF65-F5344CB8AC3E}">
        <p14:creationId xmlns:p14="http://schemas.microsoft.com/office/powerpoint/2010/main" val="353202114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half hanging box">
    <p:bg>
      <p:bgPr>
        <a:solidFill>
          <a:schemeClr val="accent6"/>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D32B23E-10F4-3213-CDDB-986CA542E20F}"/>
              </a:ext>
            </a:extLst>
          </p:cNvPr>
          <p:cNvSpPr/>
          <p:nvPr userDrawn="1"/>
        </p:nvSpPr>
        <p:spPr>
          <a:xfrm>
            <a:off x="0" y="0"/>
            <a:ext cx="12192000" cy="6858000"/>
          </a:xfrm>
          <a:custGeom>
            <a:avLst/>
            <a:gdLst>
              <a:gd name="connsiteX0" fmla="*/ 0 w 12192000"/>
              <a:gd name="connsiteY0" fmla="*/ 0 h 6858000"/>
              <a:gd name="connsiteX1" fmla="*/ 6253164 w 12192000"/>
              <a:gd name="connsiteY1" fmla="*/ 0 h 6858000"/>
              <a:gd name="connsiteX2" fmla="*/ 6253164 w 12192000"/>
              <a:gd name="connsiteY2" fmla="*/ 5948364 h 6858000"/>
              <a:gd name="connsiteX3" fmla="*/ 11083238 w 12192000"/>
              <a:gd name="connsiteY3" fmla="*/ 5948364 h 6858000"/>
              <a:gd name="connsiteX4" fmla="*/ 11772897 w 12192000"/>
              <a:gd name="connsiteY4" fmla="*/ 5258705 h 6858000"/>
              <a:gd name="connsiteX5" fmla="*/ 11772897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164" y="0"/>
                </a:lnTo>
                <a:lnTo>
                  <a:pt x="6253164" y="5948364"/>
                </a:lnTo>
                <a:lnTo>
                  <a:pt x="11083238" y="5948364"/>
                </a:lnTo>
                <a:lnTo>
                  <a:pt x="11772897" y="5258705"/>
                </a:lnTo>
                <a:lnTo>
                  <a:pt x="11772897"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dirty="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E0D72275-B32F-5F9F-35DE-9D695D4DF240}"/>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BA0B601F-CC0B-153E-860F-4900A52C0914}"/>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pic>
        <p:nvPicPr>
          <p:cNvPr id="9" name="Ipsos Logo">
            <a:extLst>
              <a:ext uri="{FF2B5EF4-FFF2-40B4-BE49-F238E27FC236}">
                <a16:creationId xmlns:a16="http://schemas.microsoft.com/office/drawing/2014/main" id="{54777517-18E8-B65B-210B-402639FBF2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2861860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DA0D89-443F-1536-4630-B3D43B49622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53344 w 12192000"/>
              <a:gd name="connsiteY3" fmla="*/ 5948363 h 6858000"/>
              <a:gd name="connsiteX4" fmla="*/ 5938839 w 12192000"/>
              <a:gd name="connsiteY4" fmla="*/ 5258704 h 6858000"/>
              <a:gd name="connsiteX5" fmla="*/ 5938839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53344" y="5948363"/>
                </a:lnTo>
                <a:lnTo>
                  <a:pt x="5938839" y="5258704"/>
                </a:lnTo>
                <a:lnTo>
                  <a:pt x="5938839"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5000"/>
              </a:lnSpc>
              <a:spcBef>
                <a:spcPts val="400"/>
              </a:spcBef>
              <a:spcAft>
                <a:spcPts val="400"/>
              </a:spcAft>
            </a:pPr>
            <a:endParaRPr lang="en-GB" sz="1200" dirty="0">
              <a:solidFill>
                <a:schemeClr val="tx1"/>
              </a:solidFill>
            </a:endParaRPr>
          </a:p>
        </p:txBody>
      </p:sp>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7" name="Classification">
            <a:extLst>
              <a:ext uri="{FF2B5EF4-FFF2-40B4-BE49-F238E27FC236}">
                <a16:creationId xmlns:a16="http://schemas.microsoft.com/office/drawing/2014/main" id="{1B7F9D42-B89E-2E2D-5BB1-AFFFAA40F303}"/>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F9E6DAF9-96D7-8FA1-51A4-BDE812BB2C7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pic>
        <p:nvPicPr>
          <p:cNvPr id="9" name="Ipsos Logo">
            <a:extLst>
              <a:ext uri="{FF2B5EF4-FFF2-40B4-BE49-F238E27FC236}">
                <a16:creationId xmlns:a16="http://schemas.microsoft.com/office/drawing/2014/main" id="{290EC8AD-DB22-A6B7-9B7C-FB20889DD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4685837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dirty="0"/>
              <a:t>Click to insert image</a:t>
            </a:r>
          </a:p>
        </p:txBody>
      </p:sp>
    </p:spTree>
    <p:extLst>
      <p:ext uri="{BB962C8B-B14F-4D97-AF65-F5344CB8AC3E}">
        <p14:creationId xmlns:p14="http://schemas.microsoft.com/office/powerpoint/2010/main" val="1881872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dirty="0"/>
              <a:t>Click to insert image</a:t>
            </a:r>
          </a:p>
        </p:txBody>
      </p:sp>
    </p:spTree>
    <p:extLst>
      <p:ext uri="{BB962C8B-B14F-4D97-AF65-F5344CB8AC3E}">
        <p14:creationId xmlns:p14="http://schemas.microsoft.com/office/powerpoint/2010/main" val="357960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dirty="0"/>
              <a:t>Click icon to add picture</a:t>
            </a:r>
            <a:endParaRPr lang="en-GB" dirty="0"/>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51108"/>
            <a:ext cx="19251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 Ipsos | Doc Name | Month Year | Version # | Public | Internal/Client Use Only | Strictly Confidential</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16464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dirty="0"/>
              <a:t>Click icon to add picture</a:t>
            </a:r>
            <a:endParaRPr lang="en-GB" dirty="0"/>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dirty="0"/>
              <a:t>Click icon to add picture</a:t>
            </a:r>
            <a:endParaRPr lang="en-GB" dirty="0"/>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dirty="0"/>
              <a:t>Click icon to add picture</a:t>
            </a:r>
            <a:endParaRPr lang="en-GB" dirty="0"/>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dirty="0"/>
              <a:t>Click icon to add picture</a:t>
            </a:r>
            <a:endParaRPr lang="en-GB" dirty="0"/>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dirty="0"/>
              <a:t>Click icon to add picture</a:t>
            </a:r>
            <a:endParaRPr lang="en-GB" dirty="0"/>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dirty="0"/>
              <a:t>Click icon to add picture</a:t>
            </a:r>
            <a:endParaRPr lang="en-GB" dirty="0"/>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27184109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dirty="0"/>
              <a:t>Click icon to add picture</a:t>
            </a:r>
            <a:endParaRPr lang="en-GB" dirty="0"/>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Doc Name | Month Year | Version # | Public | Internal/Client Use Only | Strictly Confidential</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182704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Doc Name | Month Year | Version # | Public | Internal/Client Use Only | Strictly Confidential</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432209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54702026"/>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0089425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dirty="0"/>
              <a:t>Click icon in centre to add image</a:t>
            </a:r>
            <a:br>
              <a:rPr lang="en-GB" dirty="0"/>
            </a:br>
            <a:r>
              <a:rPr lang="en-GB" dirty="0"/>
              <a:t>Send image to back so elements show on the page</a:t>
            </a:r>
          </a:p>
          <a:p>
            <a:pPr lvl="0" algn="ctr"/>
            <a:endParaRPr lang="en-GB" dirty="0"/>
          </a:p>
          <a:p>
            <a:pPr lvl="0" algn="ctr"/>
            <a:endParaRPr lang="en-GB" dirty="0"/>
          </a:p>
          <a:p>
            <a:pPr lvl="0" algn="ctr"/>
            <a:endParaRPr lang="en-GB" dirty="0"/>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0806544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dirty="0"/>
            </a:br>
            <a:br>
              <a:rPr lang="en-US" dirty="0"/>
            </a:br>
            <a:br>
              <a:rPr lang="en-US" dirty="0"/>
            </a:br>
            <a:br>
              <a:rPr lang="en-US" dirty="0"/>
            </a:br>
            <a:br>
              <a:rPr lang="en-US" dirty="0"/>
            </a:br>
            <a:r>
              <a:rPr lang="en-US" dirty="0"/>
              <a:t>Click icon to add picture</a:t>
            </a:r>
            <a:endParaRPr lang="en-GB" dirty="0"/>
          </a:p>
        </p:txBody>
      </p:sp>
    </p:spTree>
    <p:extLst>
      <p:ext uri="{BB962C8B-B14F-4D97-AF65-F5344CB8AC3E}">
        <p14:creationId xmlns:p14="http://schemas.microsoft.com/office/powerpoint/2010/main" val="2624063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dirty="0"/>
            </a:br>
            <a:br>
              <a:rPr lang="en-GB" dirty="0"/>
            </a:br>
            <a:br>
              <a:rPr lang="en-GB" dirty="0"/>
            </a:br>
            <a:br>
              <a:rPr lang="en-GB" dirty="0"/>
            </a:br>
            <a:br>
              <a:rPr lang="en-GB" dirty="0"/>
            </a:br>
            <a:br>
              <a:rPr lang="en-GB" dirty="0"/>
            </a:br>
            <a:r>
              <a:rPr lang="en-GB" dirty="0"/>
              <a:t>Full bleed video layout</a:t>
            </a:r>
          </a:p>
        </p:txBody>
      </p:sp>
    </p:spTree>
    <p:extLst>
      <p:ext uri="{BB962C8B-B14F-4D97-AF65-F5344CB8AC3E}">
        <p14:creationId xmlns:p14="http://schemas.microsoft.com/office/powerpoint/2010/main" val="2443701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238966206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dirty="0"/>
              <a:t> </a:t>
            </a:r>
          </a:p>
        </p:txBody>
      </p:sp>
    </p:spTree>
    <p:extLst>
      <p:ext uri="{BB962C8B-B14F-4D97-AF65-F5344CB8AC3E}">
        <p14:creationId xmlns:p14="http://schemas.microsoft.com/office/powerpoint/2010/main" val="34178202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dirty="0"/>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5365372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Tree>
    <p:extLst>
      <p:ext uri="{BB962C8B-B14F-4D97-AF65-F5344CB8AC3E}">
        <p14:creationId xmlns:p14="http://schemas.microsoft.com/office/powerpoint/2010/main" val="96972246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26748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14081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dirty="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dirty="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dirty="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dirty="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437120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dirty="0"/>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9898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National Diabetes Experience Survey 2023 ICS Slidepacks | Version 1 | Public</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92773"/>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dirty="0"/>
              <a:t>Insert image by clicking icon in centre.  </a:t>
            </a:r>
            <a:br>
              <a:rPr lang="en-GB" dirty="0"/>
            </a:br>
            <a:r>
              <a:rPr lang="en-GB" dirty="0"/>
              <a:t>Send this image to the back to make sure all elements are visible.</a:t>
            </a:r>
            <a:br>
              <a:rPr lang="en-GB" dirty="0"/>
            </a:br>
            <a:br>
              <a:rPr lang="en-GB" dirty="0"/>
            </a:br>
            <a:br>
              <a:rPr lang="en-GB" dirty="0"/>
            </a:b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Slidepacks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6301016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Tree>
    <p:extLst>
      <p:ext uri="{BB962C8B-B14F-4D97-AF65-F5344CB8AC3E}">
        <p14:creationId xmlns:p14="http://schemas.microsoft.com/office/powerpoint/2010/main" val="1297715200"/>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14643863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dirty="0"/>
              <a:t>Move gradient and click icon in centre to add image</a:t>
            </a:r>
            <a:br>
              <a:rPr lang="en-GB" dirty="0"/>
            </a:br>
            <a:endParaRPr lang="en-GB" dirty="0"/>
          </a:p>
          <a:p>
            <a:endParaRPr lang="en-GB" dirty="0"/>
          </a:p>
          <a:p>
            <a:endParaRPr lang="en-GB" dirty="0"/>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98941325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46374563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199" y="6460678"/>
            <a:ext cx="3954499"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National Diabetes Experience Survey 2024 ICS Slidepacks | Version 1 | Public</a:t>
            </a:r>
          </a:p>
        </p:txBody>
      </p:sp>
    </p:spTree>
    <p:extLst>
      <p:ext uri="{BB962C8B-B14F-4D97-AF65-F5344CB8AC3E}">
        <p14:creationId xmlns:p14="http://schemas.microsoft.com/office/powerpoint/2010/main" val="335943165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5272461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dirty="0"/>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dirty="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530482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21495659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7316515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07067397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110627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0019399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8823550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835130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45095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930545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46253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36966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21043125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085816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9773733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83107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8498264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dirty="0"/>
              <a:t>Click icon to add film footage</a:t>
            </a:r>
            <a:endParaRPr lang="en-GB" dirty="0"/>
          </a:p>
        </p:txBody>
      </p:sp>
    </p:spTree>
    <p:extLst>
      <p:ext uri="{BB962C8B-B14F-4D97-AF65-F5344CB8AC3E}">
        <p14:creationId xmlns:p14="http://schemas.microsoft.com/office/powerpoint/2010/main" val="1266556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dirty="0"/>
              <a:t>Click icon in centre to add image</a:t>
            </a:r>
            <a:br>
              <a:rPr lang="en-GB" dirty="0"/>
            </a:br>
            <a:r>
              <a:rPr lang="en-GB" dirty="0"/>
              <a:t>Send image to back so elements </a:t>
            </a:r>
            <a:br>
              <a:rPr lang="en-GB" dirty="0"/>
            </a:br>
            <a:r>
              <a:rPr lang="en-GB" dirty="0"/>
              <a:t>show on the page</a:t>
            </a:r>
            <a:br>
              <a:rPr lang="en-GB" dirty="0"/>
            </a:br>
            <a:endParaRPr lang="en-GB" dirty="0"/>
          </a:p>
          <a:p>
            <a:endParaRPr lang="en-GB" dirty="0"/>
          </a:p>
          <a:p>
            <a:endParaRPr lang="en-GB" dirty="0"/>
          </a:p>
          <a:p>
            <a:endParaRPr lang="en-GB" dirty="0"/>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dirty="0"/>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00513272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14127406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41608980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5688703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87839323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6331124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dirty="0"/>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248217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448344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73009742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99281340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132682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85132766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8448531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9837705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700020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1511180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8954359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746527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6085512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229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366910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340416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1132281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Slidepacks | Version 1 | Public</a:t>
            </a:r>
          </a:p>
        </p:txBody>
      </p:sp>
    </p:spTree>
    <p:extLst>
      <p:ext uri="{BB962C8B-B14F-4D97-AF65-F5344CB8AC3E}">
        <p14:creationId xmlns:p14="http://schemas.microsoft.com/office/powerpoint/2010/main" val="1661153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383092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380539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dirty="0"/>
              <a:t>Click icon to add picture</a:t>
            </a:r>
            <a:endParaRPr lang="en-GB" dirty="0"/>
          </a:p>
        </p:txBody>
      </p:sp>
    </p:spTree>
    <p:extLst>
      <p:ext uri="{BB962C8B-B14F-4D97-AF65-F5344CB8AC3E}">
        <p14:creationId xmlns:p14="http://schemas.microsoft.com/office/powerpoint/2010/main" val="33260229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981521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3054514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1357162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8554319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7860135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dirty="0"/>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97680624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dirty="0"/>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51834946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0395997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6078957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dirty="0"/>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520324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dirty="0"/>
              <a:t>Click icon to add picture</a:t>
            </a:r>
            <a:endParaRPr lang="en-GB" dirty="0"/>
          </a:p>
        </p:txBody>
      </p:sp>
    </p:spTree>
    <p:extLst>
      <p:ext uri="{BB962C8B-B14F-4D97-AF65-F5344CB8AC3E}">
        <p14:creationId xmlns:p14="http://schemas.microsoft.com/office/powerpoint/2010/main" val="1233337245"/>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373240183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dirty="0"/>
              <a:t> </a:t>
            </a:r>
          </a:p>
        </p:txBody>
      </p:sp>
    </p:spTree>
    <p:extLst>
      <p:ext uri="{BB962C8B-B14F-4D97-AF65-F5344CB8AC3E}">
        <p14:creationId xmlns:p14="http://schemas.microsoft.com/office/powerpoint/2010/main" val="316597693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dirty="0"/>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159116657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dirty="0"/>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dirty="0"/>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03658169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dirty="0"/>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dirty="0"/>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dirty="0"/>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55025012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807386821"/>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2038056027"/>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dirty="0"/>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0147001"/>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Slidepacks | Version 1 | Public</a:t>
            </a:r>
          </a:p>
        </p:txBody>
      </p:sp>
    </p:spTree>
    <p:extLst>
      <p:ext uri="{BB962C8B-B14F-4D97-AF65-F5344CB8AC3E}">
        <p14:creationId xmlns:p14="http://schemas.microsoft.com/office/powerpoint/2010/main" val="926832233"/>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dirty="0"/>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46458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6.xml"/><Relationship Id="rId21" Type="http://schemas.openxmlformats.org/officeDocument/2006/relationships/slideLayout" Target="../slideLayouts/slideLayout51.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63" Type="http://schemas.openxmlformats.org/officeDocument/2006/relationships/slideLayout" Target="../slideLayouts/slideLayout93.xml"/><Relationship Id="rId68" Type="http://schemas.openxmlformats.org/officeDocument/2006/relationships/slideLayout" Target="../slideLayouts/slideLayout98.xml"/><Relationship Id="rId84" Type="http://schemas.openxmlformats.org/officeDocument/2006/relationships/theme" Target="../theme/theme2.xml"/><Relationship Id="rId16" Type="http://schemas.openxmlformats.org/officeDocument/2006/relationships/slideLayout" Target="../slideLayouts/slideLayout46.xml"/><Relationship Id="rId11" Type="http://schemas.openxmlformats.org/officeDocument/2006/relationships/slideLayout" Target="../slideLayouts/slideLayout41.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53" Type="http://schemas.openxmlformats.org/officeDocument/2006/relationships/slideLayout" Target="../slideLayouts/slideLayout83.xml"/><Relationship Id="rId58" Type="http://schemas.openxmlformats.org/officeDocument/2006/relationships/slideLayout" Target="../slideLayouts/slideLayout88.xml"/><Relationship Id="rId74" Type="http://schemas.openxmlformats.org/officeDocument/2006/relationships/slideLayout" Target="../slideLayouts/slideLayout104.xml"/><Relationship Id="rId79" Type="http://schemas.openxmlformats.org/officeDocument/2006/relationships/slideLayout" Target="../slideLayouts/slideLayout109.xml"/><Relationship Id="rId5" Type="http://schemas.openxmlformats.org/officeDocument/2006/relationships/slideLayout" Target="../slideLayouts/slideLayout35.xml"/><Relationship Id="rId19" Type="http://schemas.openxmlformats.org/officeDocument/2006/relationships/slideLayout" Target="../slideLayouts/slideLayout4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56" Type="http://schemas.openxmlformats.org/officeDocument/2006/relationships/slideLayout" Target="../slideLayouts/slideLayout86.xml"/><Relationship Id="rId64" Type="http://schemas.openxmlformats.org/officeDocument/2006/relationships/slideLayout" Target="../slideLayouts/slideLayout94.xml"/><Relationship Id="rId69" Type="http://schemas.openxmlformats.org/officeDocument/2006/relationships/slideLayout" Target="../slideLayouts/slideLayout99.xml"/><Relationship Id="rId77" Type="http://schemas.openxmlformats.org/officeDocument/2006/relationships/slideLayout" Target="../slideLayouts/slideLayout107.xml"/><Relationship Id="rId8" Type="http://schemas.openxmlformats.org/officeDocument/2006/relationships/slideLayout" Target="../slideLayouts/slideLayout38.xml"/><Relationship Id="rId51" Type="http://schemas.openxmlformats.org/officeDocument/2006/relationships/slideLayout" Target="../slideLayouts/slideLayout81.xml"/><Relationship Id="rId72" Type="http://schemas.openxmlformats.org/officeDocument/2006/relationships/slideLayout" Target="../slideLayouts/slideLayout102.xml"/><Relationship Id="rId80" Type="http://schemas.openxmlformats.org/officeDocument/2006/relationships/slideLayout" Target="../slideLayouts/slideLayout110.xml"/><Relationship Id="rId85" Type="http://schemas.openxmlformats.org/officeDocument/2006/relationships/image" Target="../media/image5.png"/><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59" Type="http://schemas.openxmlformats.org/officeDocument/2006/relationships/slideLayout" Target="../slideLayouts/slideLayout89.xml"/><Relationship Id="rId67" Type="http://schemas.openxmlformats.org/officeDocument/2006/relationships/slideLayout" Target="../slideLayouts/slideLayout97.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54" Type="http://schemas.openxmlformats.org/officeDocument/2006/relationships/slideLayout" Target="../slideLayouts/slideLayout84.xml"/><Relationship Id="rId62" Type="http://schemas.openxmlformats.org/officeDocument/2006/relationships/slideLayout" Target="../slideLayouts/slideLayout92.xml"/><Relationship Id="rId70" Type="http://schemas.openxmlformats.org/officeDocument/2006/relationships/slideLayout" Target="../slideLayouts/slideLayout100.xml"/><Relationship Id="rId75" Type="http://schemas.openxmlformats.org/officeDocument/2006/relationships/slideLayout" Target="../slideLayouts/slideLayout105.xml"/><Relationship Id="rId83" Type="http://schemas.openxmlformats.org/officeDocument/2006/relationships/slideLayout" Target="../slideLayouts/slideLayout11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 Id="rId57" Type="http://schemas.openxmlformats.org/officeDocument/2006/relationships/slideLayout" Target="../slideLayouts/slideLayout87.xml"/><Relationship Id="rId10" Type="http://schemas.openxmlformats.org/officeDocument/2006/relationships/slideLayout" Target="../slideLayouts/slideLayout40.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52" Type="http://schemas.openxmlformats.org/officeDocument/2006/relationships/slideLayout" Target="../slideLayouts/slideLayout82.xml"/><Relationship Id="rId60" Type="http://schemas.openxmlformats.org/officeDocument/2006/relationships/slideLayout" Target="../slideLayouts/slideLayout90.xml"/><Relationship Id="rId65" Type="http://schemas.openxmlformats.org/officeDocument/2006/relationships/slideLayout" Target="../slideLayouts/slideLayout95.xml"/><Relationship Id="rId73" Type="http://schemas.openxmlformats.org/officeDocument/2006/relationships/slideLayout" Target="../slideLayouts/slideLayout103.xml"/><Relationship Id="rId78" Type="http://schemas.openxmlformats.org/officeDocument/2006/relationships/slideLayout" Target="../slideLayouts/slideLayout108.xml"/><Relationship Id="rId81" Type="http://schemas.openxmlformats.org/officeDocument/2006/relationships/slideLayout" Target="../slideLayouts/slideLayout11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9" Type="http://schemas.openxmlformats.org/officeDocument/2006/relationships/slideLayout" Target="../slideLayouts/slideLayout69.xml"/><Relationship Id="rId34" Type="http://schemas.openxmlformats.org/officeDocument/2006/relationships/slideLayout" Target="../slideLayouts/slideLayout64.xml"/><Relationship Id="rId50" Type="http://schemas.openxmlformats.org/officeDocument/2006/relationships/slideLayout" Target="../slideLayouts/slideLayout80.xml"/><Relationship Id="rId55" Type="http://schemas.openxmlformats.org/officeDocument/2006/relationships/slideLayout" Target="../slideLayouts/slideLayout85.xml"/><Relationship Id="rId76" Type="http://schemas.openxmlformats.org/officeDocument/2006/relationships/slideLayout" Target="../slideLayouts/slideLayout106.xml"/><Relationship Id="rId7" Type="http://schemas.openxmlformats.org/officeDocument/2006/relationships/slideLayout" Target="../slideLayouts/slideLayout37.xml"/><Relationship Id="rId71" Type="http://schemas.openxmlformats.org/officeDocument/2006/relationships/slideLayout" Target="../slideLayouts/slideLayout101.xml"/><Relationship Id="rId2" Type="http://schemas.openxmlformats.org/officeDocument/2006/relationships/slideLayout" Target="../slideLayouts/slideLayout32.xml"/><Relationship Id="rId29" Type="http://schemas.openxmlformats.org/officeDocument/2006/relationships/slideLayout" Target="../slideLayouts/slideLayout59.xml"/><Relationship Id="rId24" Type="http://schemas.openxmlformats.org/officeDocument/2006/relationships/slideLayout" Target="../slideLayouts/slideLayout54.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66" Type="http://schemas.openxmlformats.org/officeDocument/2006/relationships/slideLayout" Target="../slideLayouts/slideLayout96.xml"/><Relationship Id="rId61" Type="http://schemas.openxmlformats.org/officeDocument/2006/relationships/slideLayout" Target="../slideLayouts/slideLayout91.xml"/><Relationship Id="rId82"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National Diabetes Experience Survey National Report | Public</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1263361" y="6173519"/>
            <a:ext cx="492637" cy="446920"/>
          </a:xfrm>
          <a:prstGeom prst="rect">
            <a:avLst/>
          </a:prstGeom>
        </p:spPr>
      </p:pic>
      <p:pic>
        <p:nvPicPr>
          <p:cNvPr id="3" name="Picture 2" descr="NHS logo">
            <a:extLst>
              <a:ext uri="{FF2B5EF4-FFF2-40B4-BE49-F238E27FC236}">
                <a16:creationId xmlns:a16="http://schemas.microsoft.com/office/drawing/2014/main" id="{CD14D93F-5AB5-9E69-F579-E761A56795EB}"/>
              </a:ext>
              <a:ext uri="{C183D7F6-B498-43B3-948B-1728B52AA6E4}">
                <adec:decorative xmlns:adec="http://schemas.microsoft.com/office/drawing/2017/decorative" val="0"/>
              </a:ext>
            </a:extLst>
          </p:cNvPr>
          <p:cNvPicPr>
            <a:picLocks noChangeAspect="1" noChangeArrowheads="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10934700" y="283566"/>
            <a:ext cx="821298" cy="33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7396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773" r:id="rId27"/>
    <p:sldLayoutId id="2147483774" r:id="rId28"/>
    <p:sldLayoutId id="2147483775" r:id="rId29"/>
    <p:sldLayoutId id="2147483776" r:id="rId30"/>
  </p:sldLayoutIdLst>
  <p:hf sldNum="0"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32556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National Diabetes Experience Survey National Report | Public</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5">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Tree>
    <p:extLst>
      <p:ext uri="{BB962C8B-B14F-4D97-AF65-F5344CB8AC3E}">
        <p14:creationId xmlns:p14="http://schemas.microsoft.com/office/powerpoint/2010/main" val="4327217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 id="2147483749" r:id="rId61"/>
    <p:sldLayoutId id="2147483750" r:id="rId62"/>
    <p:sldLayoutId id="2147483751" r:id="rId63"/>
    <p:sldLayoutId id="2147483752" r:id="rId64"/>
    <p:sldLayoutId id="2147483753" r:id="rId65"/>
    <p:sldLayoutId id="2147483754" r:id="rId66"/>
    <p:sldLayoutId id="2147483755" r:id="rId67"/>
    <p:sldLayoutId id="2147483756" r:id="rId68"/>
    <p:sldLayoutId id="2147483757" r:id="rId69"/>
    <p:sldLayoutId id="2147483758" r:id="rId70"/>
    <p:sldLayoutId id="2147483759" r:id="rId71"/>
    <p:sldLayoutId id="2147483760" r:id="rId72"/>
    <p:sldLayoutId id="2147483761" r:id="rId73"/>
    <p:sldLayoutId id="2147483762" r:id="rId74"/>
    <p:sldLayoutId id="2147483763" r:id="rId75"/>
    <p:sldLayoutId id="2147483764" r:id="rId76"/>
    <p:sldLayoutId id="2147483765" r:id="rId77"/>
    <p:sldLayoutId id="2147483766" r:id="rId78"/>
    <p:sldLayoutId id="2147483767" r:id="rId79"/>
    <p:sldLayoutId id="2147483768" r:id="rId80"/>
    <p:sldLayoutId id="2147483769" r:id="rId81"/>
    <p:sldLayoutId id="2147483770" r:id="rId82"/>
    <p:sldLayoutId id="2147483771" r:id="rId83"/>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hyperlink" Target="https://diabetessurvey.co.uk/latest-results"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48.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6.xml"/><Relationship Id="rId11" Type="http://schemas.openxmlformats.org/officeDocument/2006/relationships/slide" Target="slide75.xml"/><Relationship Id="rId5" Type="http://schemas.openxmlformats.org/officeDocument/2006/relationships/slide" Target="slide81.xml"/><Relationship Id="rId10" Type="http://schemas.openxmlformats.org/officeDocument/2006/relationships/slide" Target="slide21.xml"/><Relationship Id="rId4" Type="http://schemas.openxmlformats.org/officeDocument/2006/relationships/slide" Target="slide38.xml"/><Relationship Id="rId9" Type="http://schemas.openxmlformats.org/officeDocument/2006/relationships/slide" Target="slide52.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chart" Target="../charts/char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chart" Target="../charts/chart40.xml"/></Relationships>
</file>

<file path=ppt/slides/_rels/slide3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41.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65.xml"/></Relationships>
</file>

<file path=ppt/slides/_rels/slide4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69.xml"/></Relationships>
</file>

<file path=ppt/slides/_rels/slide5.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73.xml"/><Relationship Id="rId4" Type="http://schemas.openxmlformats.org/officeDocument/2006/relationships/chart" Target="../charts/chart72.xml"/></Relationships>
</file>

<file path=ppt/slides/_rels/slide5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75.xml"/></Relationships>
</file>

<file path=ppt/slides/_rels/slide55.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8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image" Target="../media/image13.sv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8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84.xml"/><Relationship Id="rId5" Type="http://schemas.openxmlformats.org/officeDocument/2006/relationships/chart" Target="../charts/chart83.xml"/><Relationship Id="rId4" Type="http://schemas.openxmlformats.org/officeDocument/2006/relationships/image" Target="../media/image13.svg"/></Relationships>
</file>

<file path=ppt/slides/_rels/slide5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89.xml"/><Relationship Id="rId4" Type="http://schemas.openxmlformats.org/officeDocument/2006/relationships/chart" Target="../charts/chart88.xml"/></Relationships>
</file>

<file path=ppt/slides/_rels/slide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chart" Target="../charts/chart90.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91.xml"/><Relationship Id="rId4" Type="http://schemas.openxmlformats.org/officeDocument/2006/relationships/image" Target="../media/image13.svg"/></Relationships>
</file>

<file path=ppt/slides/_rels/slide64.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107.xml"/></Relationships>
</file>

<file path=ppt/slides/_rels/slide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109.xml"/><Relationship Id="rId4" Type="http://schemas.openxmlformats.org/officeDocument/2006/relationships/chart" Target="../charts/chart108.xml"/></Relationships>
</file>

<file path=ppt/slides/_rels/slide7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chart" Target="../charts/chart119.xml"/><Relationship Id="rId4" Type="http://schemas.openxmlformats.org/officeDocument/2006/relationships/chart" Target="../charts/chart118.xml"/></Relationships>
</file>

<file path=ppt/slides/_rels/slide7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80.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23.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hyperlink" Target="mailto:diabetessurvey@ipsos.com" TargetMode="Externa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hyperlink" Target="https://diabetessurvey.co.uk/latest-results" TargetMode="Externa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0" name="ReportName">
            <a:extLst>
              <a:ext uri="{FF2B5EF4-FFF2-40B4-BE49-F238E27FC236}">
                <a16:creationId xmlns:a16="http://schemas.microsoft.com/office/drawing/2014/main" id="{581E5686-868E-05E9-5383-6CA0D88893C2}"/>
              </a:ext>
            </a:extLst>
          </p:cNvPr>
          <p:cNvSpPr txBox="1">
            <a:spLocks noGrp="1"/>
          </p:cNvSpPr>
          <p:nvPr>
            <p:ph type="title" idx="4294967295"/>
          </p:nvPr>
        </p:nvSpPr>
        <p:spPr>
          <a:xfrm>
            <a:off x="297532" y="1773238"/>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br>
              <a:rPr kumimoji="0" lang="en-GB" sz="31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r>
              <a:rPr kumimoji="0" lang="en-GB" sz="31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report</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 Placeholder 6">
            <a:extLst>
              <a:ext uri="{FF2B5EF4-FFF2-40B4-BE49-F238E27FC236}">
                <a16:creationId xmlns:a16="http://schemas.microsoft.com/office/drawing/2014/main" id="{7E61F516-C46F-8EBC-7197-90E3E048D0D4}"/>
              </a:ext>
            </a:extLst>
          </p:cNvPr>
          <p:cNvSpPr>
            <a:spLocks noGrp="1"/>
          </p:cNvSpPr>
          <p:nvPr>
            <p:ph type="body" sz="quarter" idx="12"/>
          </p:nvPr>
        </p:nvSpPr>
        <p:spPr>
          <a:xfrm>
            <a:off x="442913" y="4597527"/>
            <a:ext cx="1396216" cy="307777"/>
          </a:xfrm>
        </p:spPr>
        <p:txBody>
          <a:bodyPr/>
          <a:lstStyle/>
          <a:p>
            <a:r>
              <a:rPr lang="en-US" dirty="0"/>
              <a:t>2024 survey</a:t>
            </a: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Diagnosis</a:t>
            </a:r>
          </a:p>
        </p:txBody>
      </p:sp>
    </p:spTree>
    <p:extLst>
      <p:ext uri="{BB962C8B-B14F-4D97-AF65-F5344CB8AC3E}">
        <p14:creationId xmlns:p14="http://schemas.microsoft.com/office/powerpoint/2010/main" val="307858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Diagnosis: Diabetes type</a:t>
            </a:r>
            <a:endParaRPr lang="en-GB" dirty="0"/>
          </a:p>
        </p:txBody>
      </p:sp>
      <p:sp>
        <p:nvSpPr>
          <p:cNvPr id="3" name="Rectangle 2">
            <a:extLst>
              <a:ext uri="{FF2B5EF4-FFF2-40B4-BE49-F238E27FC236}">
                <a16:creationId xmlns:a16="http://schemas.microsoft.com/office/drawing/2014/main" id="{EF880CF0-70DC-C141-6034-E8E00FC7AFBD}"/>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a:t>
            </a:r>
          </a:p>
        </p:txBody>
      </p:sp>
      <p:sp>
        <p:nvSpPr>
          <p:cNvPr id="6" name="TextBox 5">
            <a:extLst>
              <a:ext uri="{FF2B5EF4-FFF2-40B4-BE49-F238E27FC236}">
                <a16:creationId xmlns:a16="http://schemas.microsoft.com/office/drawing/2014/main" id="{5F98AAEA-88B9-FFE7-AA6F-B75CC7DD60DC}"/>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What type of diabetes do you have? </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6" y="2083936"/>
            <a:ext cx="3533038" cy="29014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1827265" y="3308741"/>
            <a:ext cx="793679" cy="323871"/>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7" name="D_80213f60675b165d">
            <a:extLst>
              <a:ext uri="{FF2B5EF4-FFF2-40B4-BE49-F238E27FC236}">
                <a16:creationId xmlns:a16="http://schemas.microsoft.com/office/drawing/2014/main" id="{FD2063F7-CB61-4AA7-E39C-02C1A558D0B3}"/>
              </a:ext>
            </a:extLst>
          </p:cNvPr>
          <p:cNvGraphicFramePr>
            <a:graphicFrameLocks/>
          </p:cNvGraphicFramePr>
          <p:nvPr>
            <p:extLst>
              <p:ext uri="{D42A27DB-BD31-4B8C-83A1-F6EECF244321}">
                <p14:modId xmlns:p14="http://schemas.microsoft.com/office/powerpoint/2010/main" val="3167334120"/>
              </p:ext>
            </p:extLst>
          </p:nvPr>
        </p:nvGraphicFramePr>
        <p:xfrm>
          <a:off x="305963" y="1412068"/>
          <a:ext cx="4807069" cy="406988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4317998" y="2083936"/>
            <a:ext cx="3533038" cy="29014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5596341" y="3308741"/>
            <a:ext cx="793679" cy="323871"/>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11" name="D_80213f60675b165d">
            <a:extLst>
              <a:ext uri="{FF2B5EF4-FFF2-40B4-BE49-F238E27FC236}">
                <a16:creationId xmlns:a16="http://schemas.microsoft.com/office/drawing/2014/main" id="{2BF21C7F-FF44-BBA5-76BB-A919BDC1C6DD}"/>
              </a:ext>
            </a:extLst>
          </p:cNvPr>
          <p:cNvGraphicFramePr>
            <a:graphicFrameLocks/>
          </p:cNvGraphicFramePr>
          <p:nvPr>
            <p:extLst>
              <p:ext uri="{D42A27DB-BD31-4B8C-83A1-F6EECF244321}">
                <p14:modId xmlns:p14="http://schemas.microsoft.com/office/powerpoint/2010/main" val="3622838139"/>
              </p:ext>
            </p:extLst>
          </p:nvPr>
        </p:nvGraphicFramePr>
        <p:xfrm>
          <a:off x="4170512" y="1412068"/>
          <a:ext cx="4807069" cy="406988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DC50D0B4-22AE-6127-D65F-3750C0CF816B}"/>
              </a:ext>
            </a:extLst>
          </p:cNvPr>
          <p:cNvSpPr/>
          <p:nvPr/>
        </p:nvSpPr>
        <p:spPr>
          <a:xfrm>
            <a:off x="8159802" y="2069421"/>
            <a:ext cx="3672000" cy="33496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Throughout this report, where differences are shown by type of diabetes, the data is based on sample data, rather than self-reported diabetes type as shown here. </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When asked ‘What type of diabetes do you have?’:​</a:t>
            </a:r>
          </a:p>
          <a:p>
            <a:pPr marL="171450" marR="0" lvl="0" indent="-171450" algn="l"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sz="1200" dirty="0">
                <a:solidFill>
                  <a:prstClr val="black"/>
                </a:solidFill>
                <a:latin typeface="Arial"/>
              </a:rPr>
              <a:t>Nine in ten (</a:t>
            </a:r>
            <a:r>
              <a:rPr kumimoji="0" lang="en-GB" sz="1200" b="0" i="0" u="none" strike="noStrike" kern="1200" cap="none" spc="0" normalizeH="0" baseline="0" noProof="0" dirty="0">
                <a:ln>
                  <a:noFill/>
                </a:ln>
                <a:solidFill>
                  <a:prstClr val="black"/>
                </a:solidFill>
                <a:effectLst/>
                <a:uLnTx/>
                <a:uFillTx/>
                <a:latin typeface="Arial"/>
                <a:ea typeface="+mn-ea"/>
                <a:cs typeface="+mn-cs"/>
              </a:rPr>
              <a:t>91%) respondents who were marked as type 1 in the sample selected ‘type 1’. However, 7% reported that they have ‘type 2’ diabetes and 1% stated that</a:t>
            </a:r>
            <a:r>
              <a:rPr lang="en-GB" sz="1200" dirty="0">
                <a:solidFill>
                  <a:prstClr val="black"/>
                </a:solidFill>
                <a:latin typeface="Arial"/>
              </a:rPr>
              <a:t> they do not know what type of diabetes they have.</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Nine in ten (89%) respondents who were marked as type 2 in the sample selected ‘type 2’ at this question. </a:t>
            </a:r>
            <a:r>
              <a:rPr lang="en-GB" sz="1200" dirty="0">
                <a:solidFill>
                  <a:prstClr val="black"/>
                </a:solidFill>
                <a:latin typeface="Arial"/>
              </a:rPr>
              <a:t>However, 4% stated that they have </a:t>
            </a:r>
            <a:r>
              <a:rPr kumimoji="0" lang="en-GB" sz="1200" b="0" i="0" u="none" strike="noStrike" kern="1200" cap="none" spc="0" normalizeH="0" baseline="0" noProof="0" dirty="0">
                <a:ln>
                  <a:noFill/>
                </a:ln>
                <a:solidFill>
                  <a:prstClr val="black"/>
                </a:solidFill>
                <a:effectLst/>
                <a:uLnTx/>
                <a:uFillTx/>
                <a:latin typeface="Arial"/>
                <a:ea typeface="+mn-ea"/>
                <a:cs typeface="+mn-cs"/>
              </a:rPr>
              <a:t>‘type 1’ diabetes and 5% that</a:t>
            </a:r>
            <a:r>
              <a:rPr lang="en-GB" sz="1200" dirty="0">
                <a:solidFill>
                  <a:prstClr val="black"/>
                </a:solidFill>
                <a:latin typeface="Arial"/>
              </a:rPr>
              <a:t> they do not know.</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See the Technical Annex (</a:t>
            </a:r>
            <a:r>
              <a:rPr lang="en-GB" sz="1200" dirty="0">
                <a:solidFill>
                  <a:schemeClr val="tx1"/>
                </a:solidFill>
                <a:effectLst/>
                <a:hlinkClick r:id="rId4" tooltip="https://diabetessurvey.co.uk/latest-results">
                  <a:extLst>
                    <a:ext uri="{A12FA001-AC4F-418D-AE19-62706E023703}">
                      <ahyp:hlinkClr xmlns:ahyp="http://schemas.microsoft.com/office/drawing/2018/hyperlinkcolor" val="tx"/>
                    </a:ext>
                  </a:extLst>
                </a:hlinkClick>
              </a:rPr>
              <a:t>https://diabetessurvey.co.uk/latest-results</a:t>
            </a:r>
            <a:r>
              <a:rPr lang="en-GB" sz="1200" dirty="0">
                <a:solidFill>
                  <a:schemeClr val="tx1"/>
                </a:solidFill>
                <a:effectLst/>
              </a:rPr>
              <a:t>)</a:t>
            </a:r>
            <a:r>
              <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for further information on the use of sample and self-reported diabetes type.</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3311AEE6-D3B5-4FFD-A69B-8C2299B42BF7}"/>
              </a:ext>
              <a:ext uri="{C183D7F6-B498-43B3-948B-1728B52AA6E4}">
                <adec:decorative xmlns:adec="http://schemas.microsoft.com/office/drawing/2017/decorative" val="1"/>
              </a:ext>
            </a:extLst>
          </p:cNvPr>
          <p:cNvCxnSpPr/>
          <p:nvPr/>
        </p:nvCxnSpPr>
        <p:spPr>
          <a:xfrm>
            <a:off x="4141016" y="2081964"/>
            <a:ext cx="0" cy="3245618"/>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194D1429-350D-476B-EA70-22DFD4DD5F6E}"/>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27" name="Rectangle: Rounded Corners 26">
            <a:extLst>
              <a:ext uri="{FF2B5EF4-FFF2-40B4-BE49-F238E27FC236}">
                <a16:creationId xmlns:a16="http://schemas.microsoft.com/office/drawing/2014/main" id="{3EFDED98-AFC4-0806-D783-E56F3A315545}"/>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8" name="Rectangle: Rounded Corners 27">
            <a:extLst>
              <a:ext uri="{FF2B5EF4-FFF2-40B4-BE49-F238E27FC236}">
                <a16:creationId xmlns:a16="http://schemas.microsoft.com/office/drawing/2014/main" id="{07A53CD1-1575-1A66-443D-4B4B0BCC5285}"/>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9" name="Rectangle: Rounded Corners 28">
            <a:extLst>
              <a:ext uri="{FF2B5EF4-FFF2-40B4-BE49-F238E27FC236}">
                <a16:creationId xmlns:a16="http://schemas.microsoft.com/office/drawing/2014/main" id="{BFB15745-C0B0-89A4-4549-F7AF2AF30FCE}"/>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0" name="Rectangle: Rounded Corners 29">
            <a:extLst>
              <a:ext uri="{FF2B5EF4-FFF2-40B4-BE49-F238E27FC236}">
                <a16:creationId xmlns:a16="http://schemas.microsoft.com/office/drawing/2014/main" id="{90A3AB9B-7C0C-96F7-22A5-DF6E64DB6044}"/>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1" name="Rectangle: Rounded Corners 30">
            <a:extLst>
              <a:ext uri="{FF2B5EF4-FFF2-40B4-BE49-F238E27FC236}">
                <a16:creationId xmlns:a16="http://schemas.microsoft.com/office/drawing/2014/main" id="{2F620B85-2422-CEC2-2A11-572A9E3E7950}"/>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2" name="Rectangle: Rounded Corners 31">
            <a:extLst>
              <a:ext uri="{FF2B5EF4-FFF2-40B4-BE49-F238E27FC236}">
                <a16:creationId xmlns:a16="http://schemas.microsoft.com/office/drawing/2014/main" id="{32962423-1C75-F2C2-C663-618C0CB53018}"/>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3" name="Rectangle: Rounded Corners 32">
            <a:extLst>
              <a:ext uri="{FF2B5EF4-FFF2-40B4-BE49-F238E27FC236}">
                <a16:creationId xmlns:a16="http://schemas.microsoft.com/office/drawing/2014/main" id="{59B0BEC3-F9AD-CCE1-8A5A-409C347AFA69}"/>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4" name="Rectangle: Rounded Corners 33">
            <a:extLst>
              <a:ext uri="{FF2B5EF4-FFF2-40B4-BE49-F238E27FC236}">
                <a16:creationId xmlns:a16="http://schemas.microsoft.com/office/drawing/2014/main" id="{D1C52117-DA44-2AD8-E6BA-5AE41751439C}"/>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cxnSp>
        <p:nvCxnSpPr>
          <p:cNvPr id="5" name="Straight Connector 4">
            <a:extLst>
              <a:ext uri="{FF2B5EF4-FFF2-40B4-BE49-F238E27FC236}">
                <a16:creationId xmlns:a16="http://schemas.microsoft.com/office/drawing/2014/main" id="{70359258-AAF7-96DE-C2D0-F7BB762679A9}"/>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D_803a51473d8193f7_CalcTable">
            <a:extLst>
              <a:ext uri="{FF2B5EF4-FFF2-40B4-BE49-F238E27FC236}">
                <a16:creationId xmlns:a16="http://schemas.microsoft.com/office/drawing/2014/main" id="{602885A5-9ACB-F6AB-9552-405F466E9BCE}"/>
              </a:ext>
            </a:extLst>
          </p:cNvPr>
          <p:cNvGraphicFramePr>
            <a:graphicFrameLocks noGrp="1"/>
          </p:cNvGraphicFramePr>
          <p:nvPr>
            <p:extLst>
              <p:ext uri="{D42A27DB-BD31-4B8C-83A1-F6EECF244321}">
                <p14:modId xmlns:p14="http://schemas.microsoft.com/office/powerpoint/2010/main" val="163226111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(18,023);Type 2, National (24,311))</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9109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Diagnosis: Length of time since diagnosis</a:t>
            </a:r>
            <a:endParaRPr lang="en-GB" dirty="0"/>
          </a:p>
        </p:txBody>
      </p:sp>
      <p:sp>
        <p:nvSpPr>
          <p:cNvPr id="7" name="Rectangle 6">
            <a:extLst>
              <a:ext uri="{FF2B5EF4-FFF2-40B4-BE49-F238E27FC236}">
                <a16:creationId xmlns:a16="http://schemas.microsoft.com/office/drawing/2014/main" id="{856E7D16-D120-7276-3B8A-102A4E1FF982}"/>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a:t>
            </a:r>
          </a:p>
        </p:txBody>
      </p:sp>
      <p:sp>
        <p:nvSpPr>
          <p:cNvPr id="11" name="TextBox 10">
            <a:extLst>
              <a:ext uri="{FF2B5EF4-FFF2-40B4-BE49-F238E27FC236}">
                <a16:creationId xmlns:a16="http://schemas.microsoft.com/office/drawing/2014/main" id="{48F51759-F028-6BC2-361C-2EE1734E81BA}"/>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How long ago were you diagnosed with diabetes?</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666925807"/>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1043812"/>
          </a:xfrm>
          <a:prstGeom prst="rect">
            <a:avLst/>
          </a:prstGeom>
          <a:noFill/>
        </p:spPr>
        <p:txBody>
          <a:bodyPr wrap="square" lIns="0" tIns="0" rIns="0" bIns="0" rtlCol="0">
            <a:spAutoFit/>
          </a:bodyPr>
          <a:lstStyle/>
          <a:p>
            <a:pPr algn="l">
              <a:lnSpc>
                <a:spcPct val="115000"/>
              </a:lnSpc>
              <a:buSzPct val="100000"/>
            </a:pPr>
            <a:r>
              <a:rPr lang="en-GB" sz="1200" dirty="0"/>
              <a:t>Almost four in five (78%) people living with type 1 diabetes who responded to the survey were diagnosed more that 10 years ago. Around one in ten (11%) were diagnosed 6 to 10 years ago and 11% were diagnosed between 1 and 5 years ago. Time since diagnosis impacts respondents experience of living with type 1 diabetes, this is explored further in Section 7: Living with Diabetes.</a:t>
            </a:r>
            <a:endParaRPr lang="en-GB" sz="1200" dirty="0">
              <a:highlight>
                <a:srgbClr val="FFFF00"/>
              </a:highlight>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3619706402"/>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1043812"/>
          </a:xfrm>
          <a:prstGeom prst="rect">
            <a:avLst/>
          </a:prstGeom>
          <a:noFill/>
        </p:spPr>
        <p:txBody>
          <a:bodyPr wrap="square" lIns="0" tIns="0" rIns="0" bIns="0" rtlCol="0">
            <a:spAutoFit/>
          </a:bodyPr>
          <a:lstStyle/>
          <a:p>
            <a:pPr algn="l">
              <a:lnSpc>
                <a:spcPct val="115000"/>
              </a:lnSpc>
              <a:buSzPct val="100000"/>
            </a:pPr>
            <a:r>
              <a:rPr lang="en-GB" sz="1200" dirty="0"/>
              <a:t>Around two in five (41%) people living with type 2 diabetes who responded to the survey were diagnosed more than 10 years ago. Around a quarter (24%) were diagnosed 6 to 10 years ago and a third (31%) were diagnosed between 1 and 5 years ago. Time since diagnosis impacts respondents experience of living with type 2 diabetes, this is explored further in Section 7: Living with Diabetes.</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0B9E097-103E-B8D1-A5DE-B418AAF0CE09}"/>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30" name="Rectangle: Rounded Corners 29">
            <a:extLst>
              <a:ext uri="{FF2B5EF4-FFF2-40B4-BE49-F238E27FC236}">
                <a16:creationId xmlns:a16="http://schemas.microsoft.com/office/drawing/2014/main" id="{C252A73F-40F3-6945-E813-2DCA51FB4646}"/>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70A17450-33FE-56C6-2E59-889964697A9E}"/>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D3DCD242-08FD-3528-87E4-3368B7BB89D6}"/>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3" name="Rectangle: Rounded Corners 32">
            <a:extLst>
              <a:ext uri="{FF2B5EF4-FFF2-40B4-BE49-F238E27FC236}">
                <a16:creationId xmlns:a16="http://schemas.microsoft.com/office/drawing/2014/main" id="{755F3BEA-AA74-C6C2-D460-B48964CC8151}"/>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8A80DCA6-4046-73D2-8D3C-55E5164DF9B0}"/>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C61FBED1-7759-98EF-DC56-BA1864EB957C}"/>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57E98BC4-B669-A44B-6952-9ACC5142265B}"/>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3E07C283-31D1-F2E7-34D2-2DE734C5AE59}"/>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1518105018"/>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(17,917);Type 2, National (23,425))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9071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Diagnosis: NHS service</a:t>
            </a:r>
            <a:endParaRPr lang="en-GB" dirty="0"/>
          </a:p>
        </p:txBody>
      </p:sp>
      <p:sp>
        <p:nvSpPr>
          <p:cNvPr id="13" name="Rectangle 12">
            <a:extLst>
              <a:ext uri="{FF2B5EF4-FFF2-40B4-BE49-F238E27FC236}">
                <a16:creationId xmlns:a16="http://schemas.microsoft.com/office/drawing/2014/main" id="{CCF5ACBC-3B09-E17D-830D-8006ED06EA15}"/>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Q3</a:t>
            </a:r>
          </a:p>
        </p:txBody>
      </p:sp>
      <p:sp>
        <p:nvSpPr>
          <p:cNvPr id="15" name="TextBox 14">
            <a:extLst>
              <a:ext uri="{FF2B5EF4-FFF2-40B4-BE49-F238E27FC236}">
                <a16:creationId xmlns:a16="http://schemas.microsoft.com/office/drawing/2014/main" id="{18DDA8B3-F41A-6C0C-DDFD-C24E9DE18551}"/>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Which NHS service first diagnosed you with diabetes?</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2366748684"/>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406714"/>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Around half (49%) of people living with type 1 diabetes were first diagnosed at a GP practice, whilst 43% were diagnosed at a hospital.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4003289702"/>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406714"/>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of people (86%) living with type 2 diabetes were first diagnosed at a GP practice, whereas one in ten (9%) were diagnosed at a hospital. </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D50A52E-B015-88F1-AF55-4B37E4AF6B9D}"/>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30" name="Rectangle: Rounded Corners 29">
            <a:extLst>
              <a:ext uri="{FF2B5EF4-FFF2-40B4-BE49-F238E27FC236}">
                <a16:creationId xmlns:a16="http://schemas.microsoft.com/office/drawing/2014/main" id="{9F4D7352-4AB7-4F5E-A337-C027A34E1920}"/>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CB9D4C4C-BBD4-95F8-391D-12BD934B9826}"/>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31D4B267-1EE2-CF99-AA93-6CD222EFF22B}"/>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3" name="Rectangle: Rounded Corners 32">
            <a:extLst>
              <a:ext uri="{FF2B5EF4-FFF2-40B4-BE49-F238E27FC236}">
                <a16:creationId xmlns:a16="http://schemas.microsoft.com/office/drawing/2014/main" id="{A5A130B0-90FD-FCB8-4029-BF9C7F2BFCEC}"/>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4A927FF9-84A3-8337-D688-CDD3A1A5401D}"/>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B788A8A2-922F-D0CB-3E96-F3EAC6CE212C}"/>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21ACDB00-F1D7-665D-F576-43EB6E18D34E}"/>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C4F30031-AC26-0993-772F-8E26A6C36A3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33332361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(17,459);Type 2, National (23,788))</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4432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Diagnosis: How diagnosed </a:t>
            </a:r>
            <a:endParaRPr lang="en-GB" dirty="0"/>
          </a:p>
        </p:txBody>
      </p:sp>
      <p:sp>
        <p:nvSpPr>
          <p:cNvPr id="23" name="Rectangle 22">
            <a:extLst>
              <a:ext uri="{FF2B5EF4-FFF2-40B4-BE49-F238E27FC236}">
                <a16:creationId xmlns:a16="http://schemas.microsoft.com/office/drawing/2014/main" id="{343A1DA1-420B-80B9-529B-3BC78A2E05CC}"/>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Q4</a:t>
            </a:r>
          </a:p>
        </p:txBody>
      </p:sp>
      <p:sp>
        <p:nvSpPr>
          <p:cNvPr id="24" name="TextBox 23">
            <a:extLst>
              <a:ext uri="{FF2B5EF4-FFF2-40B4-BE49-F238E27FC236}">
                <a16:creationId xmlns:a16="http://schemas.microsoft.com/office/drawing/2014/main" id="{AF46230B-C33C-29B0-DE08-138343D327F5}"/>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Which of the following describes how you were diagnosed with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48000"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23248" y="2550475"/>
            <a:ext cx="4248000" cy="2413418"/>
          </a:xfrm>
          <a:prstGeom prst="rect">
            <a:avLst/>
          </a:prstGeom>
          <a:noFill/>
        </p:spPr>
        <p:txBody>
          <a:bodyPr wrap="square" lIns="0" tIns="0" rIns="0" bIns="0" numCol="1" spcCol="360000" rtlCol="0">
            <a:spAutoFit/>
          </a:bodyPr>
          <a:lstStyle/>
          <a:p>
            <a:pPr lvl="0">
              <a:lnSpc>
                <a:spcPct val="115000"/>
              </a:lnSpc>
              <a:spcBef>
                <a:spcPts val="400"/>
              </a:spcBef>
              <a:spcAft>
                <a:spcPts val="400"/>
              </a:spcAft>
              <a:buSzPct val="100000"/>
              <a:defRPr/>
            </a:pPr>
            <a:r>
              <a:rPr lang="en-GB" sz="1200" dirty="0">
                <a:solidFill>
                  <a:prstClr val="black"/>
                </a:solidFill>
                <a:latin typeface="Arial"/>
              </a:rPr>
              <a:t>Just over half (52%) of p</a:t>
            </a:r>
            <a:r>
              <a:rPr kumimoji="0" lang="en-GB" sz="1200" b="0" i="0" u="none" strike="noStrike" kern="1200" cap="none" spc="0" normalizeH="0" baseline="0" noProof="0" dirty="0">
                <a:ln>
                  <a:noFill/>
                </a:ln>
                <a:solidFill>
                  <a:prstClr val="black"/>
                </a:solidFill>
                <a:effectLst/>
                <a:uLnTx/>
                <a:uFillTx/>
                <a:latin typeface="Arial"/>
                <a:ea typeface="+mn-ea"/>
                <a:cs typeface="+mn-cs"/>
              </a:rPr>
              <a:t>eople living with type 1 diabetes described being diagnosed with diabetes after being unwell over a period of time.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Over a quarter (27%) were diagnosed after suddenly becoming unwell</a:t>
            </a:r>
            <a:r>
              <a:rPr lang="en-GB" sz="1200" dirty="0">
                <a:solidFill>
                  <a:prstClr val="black"/>
                </a:solidFill>
                <a:latin typeface="Arial"/>
              </a:rPr>
              <a:t>, and </a:t>
            </a:r>
            <a:r>
              <a:rPr kumimoji="0" lang="en-GB" sz="1200" b="0" i="0" u="none" strike="noStrike" kern="1200" cap="none" spc="0" normalizeH="0" baseline="0" noProof="0" dirty="0">
                <a:ln>
                  <a:noFill/>
                </a:ln>
                <a:solidFill>
                  <a:prstClr val="black"/>
                </a:solidFill>
                <a:effectLst/>
                <a:uLnTx/>
                <a:uFillTx/>
                <a:latin typeface="Arial"/>
                <a:ea typeface="+mn-ea"/>
                <a:cs typeface="+mn-cs"/>
              </a:rPr>
              <a:t>12% were diagnosed with diabetes when seeing a healthcare professional about something else.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twenty (5%) were diagnosed following a test to check their prediabetes.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seven (14%) reported that ‘Other’ circumstances describe how they were diagnosed.</a:t>
            </a:r>
          </a:p>
        </p:txBody>
      </p:sp>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318108583"/>
              </p:ext>
            </p:extLst>
          </p:nvPr>
        </p:nvGraphicFramePr>
        <p:xfrm>
          <a:off x="5579253" y="2160792"/>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526976F7-9C06-0B50-5B04-DB9E66252D6A}"/>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6" name="Rectangle: Rounded Corners 5">
            <a:extLst>
              <a:ext uri="{FF2B5EF4-FFF2-40B4-BE49-F238E27FC236}">
                <a16:creationId xmlns:a16="http://schemas.microsoft.com/office/drawing/2014/main" id="{9B46673D-7C39-096D-89DA-D7EC1A83AF68}"/>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1" name="Rectangle: Rounded Corners 10">
            <a:extLst>
              <a:ext uri="{FF2B5EF4-FFF2-40B4-BE49-F238E27FC236}">
                <a16:creationId xmlns:a16="http://schemas.microsoft.com/office/drawing/2014/main" id="{D93B2139-53B8-576E-9503-2009FCFECA64}"/>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4" name="Rectangle: Rounded Corners 13">
            <a:extLst>
              <a:ext uri="{FF2B5EF4-FFF2-40B4-BE49-F238E27FC236}">
                <a16:creationId xmlns:a16="http://schemas.microsoft.com/office/drawing/2014/main" id="{BC392FCF-9560-E64F-FABB-1B1E4552D710}"/>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15" name="Rectangle: Rounded Corners 14">
            <a:extLst>
              <a:ext uri="{FF2B5EF4-FFF2-40B4-BE49-F238E27FC236}">
                <a16:creationId xmlns:a16="http://schemas.microsoft.com/office/drawing/2014/main" id="{62E28D12-76FF-C8D9-E1C4-3B92B494A25F}"/>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16" name="Rectangle: Rounded Corners 15">
            <a:extLst>
              <a:ext uri="{FF2B5EF4-FFF2-40B4-BE49-F238E27FC236}">
                <a16:creationId xmlns:a16="http://schemas.microsoft.com/office/drawing/2014/main" id="{1897CECB-F394-26BD-672B-74FF96D211A0}"/>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17" name="Rectangle: Rounded Corners 16">
            <a:extLst>
              <a:ext uri="{FF2B5EF4-FFF2-40B4-BE49-F238E27FC236}">
                <a16:creationId xmlns:a16="http://schemas.microsoft.com/office/drawing/2014/main" id="{5B38165D-D4AC-E3F1-B07F-A3EE38AF2AF9}"/>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18" name="Rectangle: Rounded Corners 17">
            <a:extLst>
              <a:ext uri="{FF2B5EF4-FFF2-40B4-BE49-F238E27FC236}">
                <a16:creationId xmlns:a16="http://schemas.microsoft.com/office/drawing/2014/main" id="{44F0C77C-3533-D5D7-A770-20CEA47B32AF}"/>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19" name="Rectangle: Rounded Corners 18">
            <a:extLst>
              <a:ext uri="{FF2B5EF4-FFF2-40B4-BE49-F238E27FC236}">
                <a16:creationId xmlns:a16="http://schemas.microsoft.com/office/drawing/2014/main" id="{E209D078-A6F2-8C84-B0EC-18DECF2BDED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4070048879"/>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(17,418))</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1640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Diagnosis: How diagnosed </a:t>
            </a:r>
            <a:endParaRPr lang="en-GB" dirty="0"/>
          </a:p>
        </p:txBody>
      </p:sp>
      <p:sp>
        <p:nvSpPr>
          <p:cNvPr id="21" name="Rectangle 20">
            <a:extLst>
              <a:ext uri="{FF2B5EF4-FFF2-40B4-BE49-F238E27FC236}">
                <a16:creationId xmlns:a16="http://schemas.microsoft.com/office/drawing/2014/main" id="{08057B8E-10F0-2741-FB0B-E05821854E9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Q4</a:t>
            </a:r>
          </a:p>
        </p:txBody>
      </p:sp>
      <p:sp>
        <p:nvSpPr>
          <p:cNvPr id="22" name="TextBox 21">
            <a:extLst>
              <a:ext uri="{FF2B5EF4-FFF2-40B4-BE49-F238E27FC236}">
                <a16:creationId xmlns:a16="http://schemas.microsoft.com/office/drawing/2014/main" id="{53C06985-BA48-7D43-C322-D4BC7929044C}"/>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Which of the following describes how you were diagnosed with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48000"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23248" y="2556887"/>
            <a:ext cx="4248000" cy="2728376"/>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Over a third of people living with type 2 diabetes were diagnosed when seeing a healthcare professional about something else (37%)</a:t>
            </a:r>
            <a:r>
              <a:rPr lang="en-GB" sz="1200" dirty="0">
                <a:solidFill>
                  <a:prstClr val="black"/>
                </a:solidFill>
                <a:latin typeface="Arial"/>
              </a:rPr>
              <a:t> </a:t>
            </a:r>
            <a:r>
              <a:rPr kumimoji="0" lang="en-GB" sz="1200" b="0" i="0" u="none" strike="noStrike" kern="1200" cap="none" spc="0" normalizeH="0" baseline="0" noProof="0" dirty="0">
                <a:ln>
                  <a:noFill/>
                </a:ln>
                <a:solidFill>
                  <a:prstClr val="black"/>
                </a:solidFill>
                <a:effectLst/>
                <a:uLnTx/>
                <a:uFillTx/>
                <a:latin typeface="Arial"/>
                <a:ea typeface="+mn-ea"/>
                <a:cs typeface="+mn-cs"/>
              </a:rPr>
              <a:t>or were diagnosed following a test to check their prediabetes (34%).</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seven (15%) people living with type 2 diabetes were diagnosed after being unwell over a period of time.</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smaller proportion of people (7%) described being diagnosed with type 2 diabetes after suddenly becoming unwell. </a:t>
            </a:r>
          </a:p>
          <a:p>
            <a:pPr>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seven (13%) reported that ‘Other’ circumstances describe how they were diagnosed.</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 name="D_80213f60675b165d">
            <a:extLst>
              <a:ext uri="{FF2B5EF4-FFF2-40B4-BE49-F238E27FC236}">
                <a16:creationId xmlns:a16="http://schemas.microsoft.com/office/drawing/2014/main" id="{8CDAEDD0-7D18-0343-4F52-88035E13AE98}"/>
              </a:ext>
            </a:extLst>
          </p:cNvPr>
          <p:cNvGraphicFramePr>
            <a:graphicFrameLocks/>
          </p:cNvGraphicFramePr>
          <p:nvPr>
            <p:extLst>
              <p:ext uri="{D42A27DB-BD31-4B8C-83A1-F6EECF244321}">
                <p14:modId xmlns:p14="http://schemas.microsoft.com/office/powerpoint/2010/main" val="2985435227"/>
              </p:ext>
            </p:extLst>
          </p:nvPr>
        </p:nvGraphicFramePr>
        <p:xfrm>
          <a:off x="5618986" y="2230808"/>
          <a:ext cx="5760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E47D9D5E-26E1-BE02-0320-4B3095267F34}"/>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_803a51473d8193f7_CalcTable">
            <a:extLst>
              <a:ext uri="{FF2B5EF4-FFF2-40B4-BE49-F238E27FC236}">
                <a16:creationId xmlns:a16="http://schemas.microsoft.com/office/drawing/2014/main" id="{BA738EC1-E5B5-90C4-5015-26E082E9A9F9}"/>
              </a:ext>
            </a:extLst>
          </p:cNvPr>
          <p:cNvGraphicFramePr>
            <a:graphicFrameLocks noGrp="1"/>
          </p:cNvGraphicFramePr>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(21,745))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2697CEE1-720B-D346-9953-A0FA0F71744C}"/>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12" name="Rectangle: Rounded Corners 11">
            <a:extLst>
              <a:ext uri="{FF2B5EF4-FFF2-40B4-BE49-F238E27FC236}">
                <a16:creationId xmlns:a16="http://schemas.microsoft.com/office/drawing/2014/main" id="{6EF8FF6F-D4D1-22B2-A37C-F6E928BB46E0}"/>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3773BFA1-0EDF-A9B7-067C-0AE23DD72F38}"/>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4" name="Rectangle: Rounded Corners 13">
            <a:extLst>
              <a:ext uri="{FF2B5EF4-FFF2-40B4-BE49-F238E27FC236}">
                <a16:creationId xmlns:a16="http://schemas.microsoft.com/office/drawing/2014/main" id="{E727AFBF-1105-1C3D-D45B-866ECF3FA98A}"/>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15" name="Rectangle: Rounded Corners 14">
            <a:extLst>
              <a:ext uri="{FF2B5EF4-FFF2-40B4-BE49-F238E27FC236}">
                <a16:creationId xmlns:a16="http://schemas.microsoft.com/office/drawing/2014/main" id="{E41BF27D-3AD4-70B7-6861-92F82AD9092C}"/>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16" name="Rectangle: Rounded Corners 15">
            <a:extLst>
              <a:ext uri="{FF2B5EF4-FFF2-40B4-BE49-F238E27FC236}">
                <a16:creationId xmlns:a16="http://schemas.microsoft.com/office/drawing/2014/main" id="{B4DB8F55-89B8-D287-9003-CD82A976C1DB}"/>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17" name="Rectangle: Rounded Corners 16">
            <a:extLst>
              <a:ext uri="{FF2B5EF4-FFF2-40B4-BE49-F238E27FC236}">
                <a16:creationId xmlns:a16="http://schemas.microsoft.com/office/drawing/2014/main" id="{E8BEF4A1-8D92-59D8-2D76-5C6FD235927E}"/>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18" name="Rectangle: Rounded Corners 17">
            <a:extLst>
              <a:ext uri="{FF2B5EF4-FFF2-40B4-BE49-F238E27FC236}">
                <a16:creationId xmlns:a16="http://schemas.microsoft.com/office/drawing/2014/main" id="{8930F517-8EA0-CC87-D8E3-B68478156872}"/>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19" name="Rectangle: Rounded Corners 18">
            <a:extLst>
              <a:ext uri="{FF2B5EF4-FFF2-40B4-BE49-F238E27FC236}">
                <a16:creationId xmlns:a16="http://schemas.microsoft.com/office/drawing/2014/main" id="{CDFE1525-1837-56CA-8F28-5A082A4E75E8}"/>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42198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17075"/>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Diagnosis: Delays </a:t>
            </a:r>
            <a:endParaRPr lang="en-GB" dirty="0"/>
          </a:p>
        </p:txBody>
      </p:sp>
      <p:sp>
        <p:nvSpPr>
          <p:cNvPr id="3" name="Rectangle 2">
            <a:extLst>
              <a:ext uri="{FF2B5EF4-FFF2-40B4-BE49-F238E27FC236}">
                <a16:creationId xmlns:a16="http://schemas.microsoft.com/office/drawing/2014/main" id="{C98F5AC7-8062-E4BE-C5C3-E56847AE5B0F}"/>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Q5</a:t>
            </a:r>
          </a:p>
        </p:txBody>
      </p:sp>
      <p:sp>
        <p:nvSpPr>
          <p:cNvPr id="6" name="TextBox 5">
            <a:extLst>
              <a:ext uri="{FF2B5EF4-FFF2-40B4-BE49-F238E27FC236}">
                <a16:creationId xmlns:a16="http://schemas.microsoft.com/office/drawing/2014/main" id="{07EAC30A-2742-69EF-35CE-1A2BCBA8A3A5}"/>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Did any of the following delay your diabetes diagnosis? </a:t>
            </a:r>
            <a:r>
              <a:rPr lang="en-GB" sz="1400" b="0" dirty="0"/>
              <a:t>(multiple responses allowed)</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48000"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248000" cy="2201052"/>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Around half (51%) of people </a:t>
            </a:r>
            <a:r>
              <a:rPr lang="en-GB" sz="1200" dirty="0">
                <a:solidFill>
                  <a:prstClr val="black"/>
                </a:solidFill>
                <a:latin typeface="Arial"/>
              </a:rPr>
              <a:t>living with type 1 diabetes experienced a delay in being diagnosed as they did not recognise the symptoms. </a:t>
            </a:r>
          </a:p>
          <a:p>
            <a:pPr>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seven (14%) reported that </a:t>
            </a:r>
            <a:r>
              <a:rPr lang="en-GB" sz="1200" dirty="0">
                <a:solidFill>
                  <a:prstClr val="black"/>
                </a:solidFill>
                <a:latin typeface="Arial"/>
              </a:rPr>
              <a:t>their diagnosis was delayed as they were initially misdiagnosed and 8% required several appointments before a final diagnosis was given. </a:t>
            </a:r>
          </a:p>
          <a:p>
            <a:pPr>
              <a:lnSpc>
                <a:spcPct val="115000"/>
              </a:lnSpc>
              <a:spcBef>
                <a:spcPts val="400"/>
              </a:spcBef>
              <a:spcAft>
                <a:spcPts val="400"/>
              </a:spcAft>
              <a:buSzPct val="100000"/>
              <a:defRPr/>
            </a:pPr>
            <a:r>
              <a:rPr lang="en-GB" sz="1200" dirty="0">
                <a:solidFill>
                  <a:prstClr val="black"/>
                </a:solidFill>
              </a:rPr>
              <a:t>Almost a third (32%) did not experience any delays in obtaining their diabetes diagnosis.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3502431294"/>
              </p:ext>
            </p:extLst>
          </p:nvPr>
        </p:nvGraphicFramePr>
        <p:xfrm>
          <a:off x="5539716" y="2138809"/>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307462697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(15,631))</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89105040-57E9-0E82-4FAB-20A4F4B12C17}"/>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24" name="Rectangle: Rounded Corners 23">
            <a:extLst>
              <a:ext uri="{FF2B5EF4-FFF2-40B4-BE49-F238E27FC236}">
                <a16:creationId xmlns:a16="http://schemas.microsoft.com/office/drawing/2014/main" id="{2480C9FB-8CFB-9462-3D77-E7038EAA4F1E}"/>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D3BEF27D-0B77-95DB-45E3-0D1E0944432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F3041F0A-7C74-9CCA-9B81-5999E7FFFD49}"/>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7" name="Rectangle: Rounded Corners 26">
            <a:extLst>
              <a:ext uri="{FF2B5EF4-FFF2-40B4-BE49-F238E27FC236}">
                <a16:creationId xmlns:a16="http://schemas.microsoft.com/office/drawing/2014/main" id="{92DE7E7D-AFA8-182C-6DD1-F2E200E6DB18}"/>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8" name="Rectangle: Rounded Corners 27">
            <a:extLst>
              <a:ext uri="{FF2B5EF4-FFF2-40B4-BE49-F238E27FC236}">
                <a16:creationId xmlns:a16="http://schemas.microsoft.com/office/drawing/2014/main" id="{17266B3A-BA66-D219-EDE6-DA158F8E28EF}"/>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731F1FF1-1B79-D89B-9D96-C1C5FBDBAA64}"/>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D8131B92-8973-C25C-D9B2-4290E0AF32F8}"/>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B9A2DB10-1489-8884-8631-92218B2511A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59463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5" y="202015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Diagnosis: Delays </a:t>
            </a:r>
            <a:endParaRPr lang="en-GB" dirty="0"/>
          </a:p>
        </p:txBody>
      </p:sp>
      <p:sp>
        <p:nvSpPr>
          <p:cNvPr id="3" name="Rectangle 2">
            <a:extLst>
              <a:ext uri="{FF2B5EF4-FFF2-40B4-BE49-F238E27FC236}">
                <a16:creationId xmlns:a16="http://schemas.microsoft.com/office/drawing/2014/main" id="{1D394211-3759-B0D0-97F9-C0255ED254BA}"/>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Q5</a:t>
            </a:r>
          </a:p>
        </p:txBody>
      </p:sp>
      <p:sp>
        <p:nvSpPr>
          <p:cNvPr id="6" name="TextBox 5">
            <a:extLst>
              <a:ext uri="{FF2B5EF4-FFF2-40B4-BE49-F238E27FC236}">
                <a16:creationId xmlns:a16="http://schemas.microsoft.com/office/drawing/2014/main" id="{DB8D13A2-7060-605D-12FD-4345CF897029}"/>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Did any of the following delay your diabetes diagnosis? </a:t>
            </a:r>
            <a:r>
              <a:rPr lang="en-GB" sz="1400" b="0" dirty="0"/>
              <a:t>(multiple responses allowed)</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48000"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248000" cy="2940741"/>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Just over half (52%) of people </a:t>
            </a:r>
            <a:r>
              <a:rPr lang="en-GB" sz="1200" dirty="0">
                <a:solidFill>
                  <a:prstClr val="black"/>
                </a:solidFill>
                <a:latin typeface="Arial"/>
              </a:rPr>
              <a:t>living with type 2 diabetes were delayed in being diagnosed as they did not recognise the symptoms.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 minority (6%) needed several appointments, which caused a delay to their diagnosis.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Three per cent reported that being unable to get an appointment caused a delay while a similar proportion avoided making an appointment (2%), were misdiagnosed (2%), or experienced other delays (3%).</a:t>
            </a:r>
          </a:p>
          <a:p>
            <a:pPr>
              <a:lnSpc>
                <a:spcPct val="115000"/>
              </a:lnSpc>
              <a:spcBef>
                <a:spcPts val="400"/>
              </a:spcBef>
              <a:spcAft>
                <a:spcPts val="400"/>
              </a:spcAft>
              <a:buSzPct val="100000"/>
              <a:defRPr/>
            </a:pPr>
            <a:r>
              <a:rPr lang="en-GB" sz="1200" dirty="0">
                <a:solidFill>
                  <a:prstClr val="black"/>
                </a:solidFill>
              </a:rPr>
              <a:t>Almost two in five (38%) did not experience any delays in obtaining their diabetes diagnosis.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lang="en-GB" sz="1200" dirty="0">
              <a:solidFill>
                <a:prstClr val="black"/>
              </a:solidFill>
              <a:latin typeface="Arial"/>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2559758246"/>
              </p:ext>
            </p:extLst>
          </p:nvPr>
        </p:nvGraphicFramePr>
        <p:xfrm>
          <a:off x="5517850" y="2141295"/>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4116993013"/>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(19,941))</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3C6A6B56-961C-CEAB-F0FC-86FFB705780A}"/>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24" name="Rectangle: Rounded Corners 23">
            <a:extLst>
              <a:ext uri="{FF2B5EF4-FFF2-40B4-BE49-F238E27FC236}">
                <a16:creationId xmlns:a16="http://schemas.microsoft.com/office/drawing/2014/main" id="{5DBF994A-4389-F93A-9A6E-FA6448692791}"/>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BA132D96-7B62-51D2-D06E-780C16BBF5F6}"/>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95173698-884E-4641-1F1A-52E258320A78}"/>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7" name="Rectangle: Rounded Corners 26">
            <a:extLst>
              <a:ext uri="{FF2B5EF4-FFF2-40B4-BE49-F238E27FC236}">
                <a16:creationId xmlns:a16="http://schemas.microsoft.com/office/drawing/2014/main" id="{AA780850-1348-C9D6-6F0C-D545E1530B3B}"/>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8" name="Rectangle: Rounded Corners 27">
            <a:extLst>
              <a:ext uri="{FF2B5EF4-FFF2-40B4-BE49-F238E27FC236}">
                <a16:creationId xmlns:a16="http://schemas.microsoft.com/office/drawing/2014/main" id="{1EC6CC8E-7466-4736-81A9-3331872A4C11}"/>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1E22E4C8-F58A-AB5F-83E8-356A7D984812}"/>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50E4D889-3FB2-5588-DB79-7C31AB10697D}"/>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C31F7A43-1D5B-1B6E-F19A-C1EE0E294EF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43556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Diagnosis: Information shared</a:t>
            </a:r>
            <a:endParaRPr lang="en-GB" dirty="0"/>
          </a:p>
        </p:txBody>
      </p:sp>
      <p:sp>
        <p:nvSpPr>
          <p:cNvPr id="29" name="Rectangle 28">
            <a:extLst>
              <a:ext uri="{FF2B5EF4-FFF2-40B4-BE49-F238E27FC236}">
                <a16:creationId xmlns:a16="http://schemas.microsoft.com/office/drawing/2014/main" id="{B9232333-119B-1DC1-8AC0-F0E68CF6F3C6}"/>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Q6</a:t>
            </a:r>
          </a:p>
        </p:txBody>
      </p:sp>
      <p:sp>
        <p:nvSpPr>
          <p:cNvPr id="30" name="TextBox 29">
            <a:extLst>
              <a:ext uri="{FF2B5EF4-FFF2-40B4-BE49-F238E27FC236}">
                <a16:creationId xmlns:a16="http://schemas.microsoft.com/office/drawing/2014/main" id="{8642BC31-BA1C-F3B6-18F0-5E6338A117C7}"/>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When you were diagnosed, did a healthcare professional share information about diabetes with you?</a:t>
            </a: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190419080"/>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majority (90%) of people living with type 1 diabetes were given information about diabetes by a healthcare professional when they were diagnosed</a:t>
            </a:r>
            <a:r>
              <a:rPr lang="en-GB" sz="1200" dirty="0">
                <a:solidFill>
                  <a:prstClr val="black"/>
                </a:solidFill>
                <a:latin typeface="Arial"/>
              </a:rPr>
              <a:t>, with one in ten (10%) reporting that they were not.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1642952482"/>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majority (89%) of people living with type 2 diabetes were given information about diabetes by a healthcare professional. </a:t>
            </a:r>
            <a:r>
              <a:rPr lang="en-GB" sz="1200" dirty="0">
                <a:solidFill>
                  <a:prstClr val="black"/>
                </a:solidFill>
                <a:latin typeface="Arial"/>
              </a:rPr>
              <a:t>However, 1</a:t>
            </a:r>
            <a:r>
              <a:rPr kumimoji="0" lang="en-GB" sz="1200" b="0" i="0" u="none" strike="noStrike" kern="1200" cap="none" spc="0" normalizeH="0" baseline="0" noProof="0" dirty="0">
                <a:ln>
                  <a:noFill/>
                </a:ln>
                <a:solidFill>
                  <a:prstClr val="black"/>
                </a:solidFill>
                <a:effectLst/>
                <a:uLnTx/>
                <a:uFillTx/>
                <a:latin typeface="Arial"/>
                <a:ea typeface="+mn-ea"/>
                <a:cs typeface="+mn-cs"/>
              </a:rPr>
              <a:t>1% said they did not receive information when they were diagnosed.</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710742"/>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405027093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(15,774);Type 2, National (22,278))</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Rounded Corners 6">
            <a:extLst>
              <a:ext uri="{FF2B5EF4-FFF2-40B4-BE49-F238E27FC236}">
                <a16:creationId xmlns:a16="http://schemas.microsoft.com/office/drawing/2014/main" id="{FFF26F44-C53B-41F4-5BA0-4E3466C4A54F}"/>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11" name="Rectangle: Rounded Corners 10">
            <a:extLst>
              <a:ext uri="{FF2B5EF4-FFF2-40B4-BE49-F238E27FC236}">
                <a16:creationId xmlns:a16="http://schemas.microsoft.com/office/drawing/2014/main" id="{29758E11-F56B-051F-E9DC-3612E52F5FA3}"/>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BBC16345-F0DD-9608-1945-4897943DC009}"/>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DED08795-9DB4-4038-2B14-804D8817484A}"/>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17" name="Rectangle: Rounded Corners 16">
            <a:extLst>
              <a:ext uri="{FF2B5EF4-FFF2-40B4-BE49-F238E27FC236}">
                <a16:creationId xmlns:a16="http://schemas.microsoft.com/office/drawing/2014/main" id="{5D24AF3B-E50E-1348-C145-85A118FCAACA}"/>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18" name="Rectangle: Rounded Corners 17">
            <a:extLst>
              <a:ext uri="{FF2B5EF4-FFF2-40B4-BE49-F238E27FC236}">
                <a16:creationId xmlns:a16="http://schemas.microsoft.com/office/drawing/2014/main" id="{814B3269-9861-EB62-C18C-9DC5E5D57C44}"/>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3" name="Rectangle: Rounded Corners 22">
            <a:extLst>
              <a:ext uri="{FF2B5EF4-FFF2-40B4-BE49-F238E27FC236}">
                <a16:creationId xmlns:a16="http://schemas.microsoft.com/office/drawing/2014/main" id="{F8D7E6C4-D706-B878-27A1-2F6BD8812861}"/>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25" name="Rectangle: Rounded Corners 24">
            <a:extLst>
              <a:ext uri="{FF2B5EF4-FFF2-40B4-BE49-F238E27FC236}">
                <a16:creationId xmlns:a16="http://schemas.microsoft.com/office/drawing/2014/main" id="{CE3D2482-B1F0-8CC0-269B-0D7D701FD59D}"/>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26" name="Rectangle: Rounded Corners 25">
            <a:extLst>
              <a:ext uri="{FF2B5EF4-FFF2-40B4-BE49-F238E27FC236}">
                <a16:creationId xmlns:a16="http://schemas.microsoft.com/office/drawing/2014/main" id="{32F39B8E-1D23-9F44-AF89-E5949BEC0DB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55617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Diagnosis: Usefulness of information</a:t>
            </a:r>
            <a:endParaRPr lang="en-GB" dirty="0"/>
          </a:p>
        </p:txBody>
      </p:sp>
      <p:sp>
        <p:nvSpPr>
          <p:cNvPr id="34" name="Rectangle 33">
            <a:extLst>
              <a:ext uri="{FF2B5EF4-FFF2-40B4-BE49-F238E27FC236}">
                <a16:creationId xmlns:a16="http://schemas.microsoft.com/office/drawing/2014/main" id="{F0C602E5-ED58-68A7-4E5C-55BB359C8550}"/>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Q7</a:t>
            </a:r>
          </a:p>
        </p:txBody>
      </p:sp>
      <p:sp>
        <p:nvSpPr>
          <p:cNvPr id="35" name="TextBox 34">
            <a:extLst>
              <a:ext uri="{FF2B5EF4-FFF2-40B4-BE49-F238E27FC236}">
                <a16:creationId xmlns:a16="http://schemas.microsoft.com/office/drawing/2014/main" id="{07B42F40-23A2-AD9C-8C35-BEE6FE708337}"/>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How useful was this information?</a:t>
            </a:r>
          </a:p>
        </p:txBody>
      </p:sp>
      <p:sp>
        <p:nvSpPr>
          <p:cNvPr id="28" name="Rectangle 27">
            <a:extLst>
              <a:ext uri="{FF2B5EF4-FFF2-40B4-BE49-F238E27FC236}">
                <a16:creationId xmlns:a16="http://schemas.microsoft.com/office/drawing/2014/main" id="{DCBA059E-2CAD-6D5E-BA71-FBFF95CA1F35}"/>
              </a:ext>
              <a:ext uri="{C183D7F6-B498-43B3-948B-1728B52AA6E4}">
                <adec:decorative xmlns:adec="http://schemas.microsoft.com/office/drawing/2017/decorative" val="1"/>
              </a:ext>
            </a:extLst>
          </p:cNvPr>
          <p:cNvSpPr/>
          <p:nvPr/>
        </p:nvSpPr>
        <p:spPr>
          <a:xfrm>
            <a:off x="8211896" y="5652507"/>
            <a:ext cx="3516836"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7" name="Rectangle 26">
            <a:extLst>
              <a:ext uri="{FF2B5EF4-FFF2-40B4-BE49-F238E27FC236}">
                <a16:creationId xmlns:a16="http://schemas.microsoft.com/office/drawing/2014/main" id="{DF19520E-D9C6-7C09-80BB-B7B6732FB479}"/>
              </a:ext>
            </a:extLst>
          </p:cNvPr>
          <p:cNvSpPr/>
          <p:nvPr/>
        </p:nvSpPr>
        <p:spPr>
          <a:xfrm>
            <a:off x="8509421" y="5658391"/>
            <a:ext cx="3278352"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Useful = % Very useful + % Fairly useful.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Not useful = % Not very useful + % Not at all useful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90023892"/>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921625121"/>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Useful</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92%</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useful</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8%</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934038"/>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(92%) of people living with type 1 diabetes said the information shared with them by a healthcare professional when they were diagnosed was useful, with 56% reporting that it was ‘very useful’. </a:t>
            </a:r>
          </a:p>
          <a:p>
            <a:pPr algn="l">
              <a:lnSpc>
                <a:spcPct val="115000"/>
              </a:lnSpc>
              <a:spcBef>
                <a:spcPts val="400"/>
              </a:spcBef>
              <a:spcAft>
                <a:spcPts val="400"/>
              </a:spcAft>
              <a:buSzPct val="100000"/>
            </a:pPr>
            <a:r>
              <a:rPr lang="en-GB" sz="1200" dirty="0"/>
              <a:t>A small proportion (8%) felt that the information they received was not useful.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2911208811"/>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2080477468"/>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Useful</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useful</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72167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(93%) of people living with type 2 diabetes found this information useful, with 56% saying it was ‘very useful’. </a:t>
            </a:r>
          </a:p>
          <a:p>
            <a:pPr algn="l">
              <a:lnSpc>
                <a:spcPct val="115000"/>
              </a:lnSpc>
              <a:spcBef>
                <a:spcPts val="400"/>
              </a:spcBef>
              <a:spcAft>
                <a:spcPts val="400"/>
              </a:spcAft>
              <a:buSzPct val="100000"/>
            </a:pPr>
            <a:r>
              <a:rPr lang="en-GB" sz="1200" dirty="0"/>
              <a:t>A small proportion (7%) felt that the information they received was not useful.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8BC5ED6C-41E8-2E3C-820E-E4EE3428173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76238" y="5697261"/>
            <a:ext cx="253279" cy="253279"/>
          </a:xfrm>
          <a:prstGeom prst="rect">
            <a:avLst/>
          </a:prstGeom>
        </p:spPr>
      </p:pic>
      <p:sp>
        <p:nvSpPr>
          <p:cNvPr id="6" name="Rectangle: Rounded Corners 5">
            <a:extLst>
              <a:ext uri="{FF2B5EF4-FFF2-40B4-BE49-F238E27FC236}">
                <a16:creationId xmlns:a16="http://schemas.microsoft.com/office/drawing/2014/main" id="{55CA9730-7E07-248D-88DA-71512803D6F0}"/>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8" name="Rectangle: Rounded Corners 7">
            <a:extLst>
              <a:ext uri="{FF2B5EF4-FFF2-40B4-BE49-F238E27FC236}">
                <a16:creationId xmlns:a16="http://schemas.microsoft.com/office/drawing/2014/main" id="{55F4020F-1ECE-257C-0145-C3E18E7047E9}"/>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0653CA71-8A39-1530-DC5B-438AC5908FC6}"/>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B139CDD3-F631-EB98-890B-172E921A8C85}"/>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17" name="Rectangle: Rounded Corners 16">
            <a:extLst>
              <a:ext uri="{FF2B5EF4-FFF2-40B4-BE49-F238E27FC236}">
                <a16:creationId xmlns:a16="http://schemas.microsoft.com/office/drawing/2014/main" id="{16B69E1E-8399-1162-5260-08E7521EBF3F}"/>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71B9079D-550D-3CF1-7530-677A809380D8}"/>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D10B7707-26CE-DC63-2267-BC8896B05CAB}"/>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B8F57FF3-D3E3-3EBB-CE8B-E2D070C5071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3261F15E-3620-189E-81C3-95AFF99A707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1262772688"/>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those who were given information about diabetes by a healthcare professional when diagnosed. </a:t>
                      </a:r>
                    </a:p>
                    <a:p>
                      <a:pPr marL="0" indent="0">
                        <a:buNone/>
                      </a:pPr>
                      <a:r>
                        <a:rPr lang="en-GB" sz="1000" b="0" dirty="0">
                          <a:solidFill>
                            <a:schemeClr val="tx1"/>
                          </a:solidFill>
                          <a:latin typeface="Arial" panose="020B0604020202020204" pitchFamily="34" charset="0"/>
                        </a:rPr>
                        <a:t>Respondents who selected 'I don't know or I can't remember' have been excluded. (</a:t>
                      </a:r>
                      <a:r>
                        <a:rPr lang="fr-FR" sz="1000" b="0" dirty="0">
                          <a:solidFill>
                            <a:schemeClr val="tx1"/>
                          </a:solidFill>
                          <a:latin typeface="Arial" panose="020B0604020202020204" pitchFamily="34" charset="0"/>
                        </a:rPr>
                        <a:t>Type 1, National (13,143);Type 2, National (19,500))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990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6FA3E-3D80-DE09-7F94-BE9B4C68389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D27D3F3-9719-D1BF-AD0D-18686FF198B7}"/>
              </a:ext>
            </a:extLst>
          </p:cNvPr>
          <p:cNvSpPr>
            <a:spLocks noGrp="1"/>
          </p:cNvSpPr>
          <p:nvPr>
            <p:ph type="title"/>
          </p:nvPr>
        </p:nvSpPr>
        <p:spPr/>
        <p:txBody>
          <a:bodyPr/>
          <a:lstStyle/>
          <a:p>
            <a:r>
              <a:rPr lang="en-GB" sz="4000" dirty="0"/>
              <a:t>Contents </a:t>
            </a:r>
          </a:p>
        </p:txBody>
      </p:sp>
      <p:sp>
        <p:nvSpPr>
          <p:cNvPr id="12" name="Contents Box 1">
            <a:extLst>
              <a:ext uri="{FF2B5EF4-FFF2-40B4-BE49-F238E27FC236}">
                <a16:creationId xmlns:a16="http://schemas.microsoft.com/office/drawing/2014/main" id="{F8C86776-D34D-A427-9EEB-B763D44FE09E}"/>
              </a:ext>
            </a:extLst>
          </p:cNvPr>
          <p:cNvSpPr/>
          <p:nvPr/>
        </p:nvSpPr>
        <p:spPr>
          <a:xfrm rot="5400000">
            <a:off x="1172252" y="1093848"/>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3" action="ppaction://hlinksldjump"/>
              </a:rPr>
              <a:t>Introduction and guidance</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Contents Triangle 1">
            <a:extLst>
              <a:ext uri="{FF2B5EF4-FFF2-40B4-BE49-F238E27FC236}">
                <a16:creationId xmlns:a16="http://schemas.microsoft.com/office/drawing/2014/main" id="{4444B201-31AC-8B18-F268-6AD9012EA6DA}"/>
              </a:ext>
              <a:ext uri="{C183D7F6-B498-43B3-948B-1728B52AA6E4}">
                <adec:decorative xmlns:adec="http://schemas.microsoft.com/office/drawing/2017/decorative" val="1"/>
              </a:ext>
            </a:extLst>
          </p:cNvPr>
          <p:cNvSpPr/>
          <p:nvPr/>
        </p:nvSpPr>
        <p:spPr>
          <a:xfrm rot="5400000">
            <a:off x="461696" y="1804402"/>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Contents Box 1">
            <a:extLst>
              <a:ext uri="{FF2B5EF4-FFF2-40B4-BE49-F238E27FC236}">
                <a16:creationId xmlns:a16="http://schemas.microsoft.com/office/drawing/2014/main" id="{7B304724-8C94-FE2D-0B74-2BEE44E751F9}"/>
              </a:ext>
            </a:extLst>
          </p:cNvPr>
          <p:cNvSpPr/>
          <p:nvPr/>
        </p:nvSpPr>
        <p:spPr>
          <a:xfrm rot="5400000">
            <a:off x="1172252" y="2408694"/>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4" action="ppaction://hlinksldjump"/>
              </a:rPr>
              <a:t>Last NHS appointment</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5" name="Contents Triangle 1">
            <a:extLst>
              <a:ext uri="{FF2B5EF4-FFF2-40B4-BE49-F238E27FC236}">
                <a16:creationId xmlns:a16="http://schemas.microsoft.com/office/drawing/2014/main" id="{D96AA243-51FA-90C6-9FB5-BE9A0520B6C7}"/>
              </a:ext>
              <a:ext uri="{C183D7F6-B498-43B3-948B-1728B52AA6E4}">
                <adec:decorative xmlns:adec="http://schemas.microsoft.com/office/drawing/2017/decorative" val="1"/>
              </a:ext>
            </a:extLst>
          </p:cNvPr>
          <p:cNvSpPr/>
          <p:nvPr/>
        </p:nvSpPr>
        <p:spPr>
          <a:xfrm rot="5400000">
            <a:off x="461696" y="3119248"/>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Contents Box 1">
            <a:extLst>
              <a:ext uri="{FF2B5EF4-FFF2-40B4-BE49-F238E27FC236}">
                <a16:creationId xmlns:a16="http://schemas.microsoft.com/office/drawing/2014/main" id="{4BC1404E-7D36-53E5-C38D-7F17ADD7B819}"/>
              </a:ext>
            </a:extLst>
          </p:cNvPr>
          <p:cNvSpPr/>
          <p:nvPr/>
        </p:nvSpPr>
        <p:spPr>
          <a:xfrm rot="5400000">
            <a:off x="1172252" y="3719967"/>
            <a:ext cx="1137617"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9</a:t>
            </a:r>
          </a:p>
          <a:p>
            <a:pPr>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5" action="ppaction://hlinksldjump"/>
              </a:rPr>
              <a:t>Find out more</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7" name="Contents Triangle 1">
            <a:extLst>
              <a:ext uri="{FF2B5EF4-FFF2-40B4-BE49-F238E27FC236}">
                <a16:creationId xmlns:a16="http://schemas.microsoft.com/office/drawing/2014/main" id="{4AC74DBF-EE69-D456-9367-B53B8F751A4F}"/>
              </a:ext>
              <a:ext uri="{C183D7F6-B498-43B3-948B-1728B52AA6E4}">
                <adec:decorative xmlns:adec="http://schemas.microsoft.com/office/drawing/2017/decorative" val="1"/>
              </a:ext>
            </a:extLst>
          </p:cNvPr>
          <p:cNvSpPr/>
          <p:nvPr/>
        </p:nvSpPr>
        <p:spPr>
          <a:xfrm rot="5400000">
            <a:off x="461696" y="4430523"/>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Contents Box 1">
            <a:extLst>
              <a:ext uri="{FF2B5EF4-FFF2-40B4-BE49-F238E27FC236}">
                <a16:creationId xmlns:a16="http://schemas.microsoft.com/office/drawing/2014/main" id="{FFDA7CE0-0680-9F00-90A3-4DC3FEACE4B0}"/>
              </a:ext>
            </a:extLst>
          </p:cNvPr>
          <p:cNvSpPr/>
          <p:nvPr/>
        </p:nvSpPr>
        <p:spPr>
          <a:xfrm rot="5400000">
            <a:off x="4086904" y="1093848"/>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6" action="ppaction://hlinksldjump"/>
              </a:rPr>
              <a:t>Headline findings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1" name="Contents Triangle 1">
            <a:extLst>
              <a:ext uri="{FF2B5EF4-FFF2-40B4-BE49-F238E27FC236}">
                <a16:creationId xmlns:a16="http://schemas.microsoft.com/office/drawing/2014/main" id="{C74BCB75-E9C7-D044-9676-11AA12454E72}"/>
              </a:ext>
              <a:ext uri="{C183D7F6-B498-43B3-948B-1728B52AA6E4}">
                <adec:decorative xmlns:adec="http://schemas.microsoft.com/office/drawing/2017/decorative" val="1"/>
              </a:ext>
            </a:extLst>
          </p:cNvPr>
          <p:cNvSpPr/>
          <p:nvPr/>
        </p:nvSpPr>
        <p:spPr>
          <a:xfrm rot="5400000">
            <a:off x="3376348" y="1804402"/>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Contents Box 1">
            <a:extLst>
              <a:ext uri="{FF2B5EF4-FFF2-40B4-BE49-F238E27FC236}">
                <a16:creationId xmlns:a16="http://schemas.microsoft.com/office/drawing/2014/main" id="{AD8FFFB9-891E-D6B8-C586-DF758C446075}"/>
              </a:ext>
            </a:extLst>
          </p:cNvPr>
          <p:cNvSpPr/>
          <p:nvPr/>
        </p:nvSpPr>
        <p:spPr>
          <a:xfrm rot="5400000">
            <a:off x="4086904" y="2408694"/>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7" action="ppaction://hlinksldjump"/>
              </a:rPr>
              <a:t>Diabetes courses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3" name="Contents Triangle 1">
            <a:extLst>
              <a:ext uri="{FF2B5EF4-FFF2-40B4-BE49-F238E27FC236}">
                <a16:creationId xmlns:a16="http://schemas.microsoft.com/office/drawing/2014/main" id="{774BB05D-6678-3DE1-DA36-7DD2DECEFB21}"/>
              </a:ext>
              <a:ext uri="{C183D7F6-B498-43B3-948B-1728B52AA6E4}">
                <adec:decorative xmlns:adec="http://schemas.microsoft.com/office/drawing/2017/decorative" val="1"/>
              </a:ext>
            </a:extLst>
          </p:cNvPr>
          <p:cNvSpPr/>
          <p:nvPr/>
        </p:nvSpPr>
        <p:spPr>
          <a:xfrm rot="5400000">
            <a:off x="3376348" y="3119248"/>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Contents Box 1">
            <a:extLst>
              <a:ext uri="{FF2B5EF4-FFF2-40B4-BE49-F238E27FC236}">
                <a16:creationId xmlns:a16="http://schemas.microsoft.com/office/drawing/2014/main" id="{34083EAA-149F-1B7F-07CF-457295CEF439}"/>
              </a:ext>
            </a:extLst>
          </p:cNvPr>
          <p:cNvSpPr/>
          <p:nvPr/>
        </p:nvSpPr>
        <p:spPr>
          <a:xfrm rot="5400000">
            <a:off x="6987265" y="1093848"/>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8" action="ppaction://hlinksldjump"/>
              </a:rPr>
              <a:t>Diagnosis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7" name="Contents Triangle 1">
            <a:extLst>
              <a:ext uri="{FF2B5EF4-FFF2-40B4-BE49-F238E27FC236}">
                <a16:creationId xmlns:a16="http://schemas.microsoft.com/office/drawing/2014/main" id="{2DCAD3B5-DAB2-B4FB-9A8A-0BA4F543F309}"/>
              </a:ext>
              <a:ext uri="{C183D7F6-B498-43B3-948B-1728B52AA6E4}">
                <adec:decorative xmlns:adec="http://schemas.microsoft.com/office/drawing/2017/decorative" val="1"/>
              </a:ext>
            </a:extLst>
          </p:cNvPr>
          <p:cNvSpPr/>
          <p:nvPr/>
        </p:nvSpPr>
        <p:spPr>
          <a:xfrm rot="5400000">
            <a:off x="6276709" y="1804402"/>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Contents Box 1">
            <a:extLst>
              <a:ext uri="{FF2B5EF4-FFF2-40B4-BE49-F238E27FC236}">
                <a16:creationId xmlns:a16="http://schemas.microsoft.com/office/drawing/2014/main" id="{A8E18197-BF33-0C03-42C2-9748C5BF2398}"/>
              </a:ext>
            </a:extLst>
          </p:cNvPr>
          <p:cNvSpPr/>
          <p:nvPr/>
        </p:nvSpPr>
        <p:spPr>
          <a:xfrm rot="5400000">
            <a:off x="6987265" y="2408694"/>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9" action="ppaction://hlinksldjump"/>
              </a:rPr>
              <a:t>Living with diabetes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9" name="Contents Triangle 1">
            <a:extLst>
              <a:ext uri="{FF2B5EF4-FFF2-40B4-BE49-F238E27FC236}">
                <a16:creationId xmlns:a16="http://schemas.microsoft.com/office/drawing/2014/main" id="{E1C89C46-9ADB-2DF1-00E0-5144CDF6C8CC}"/>
              </a:ext>
              <a:ext uri="{C183D7F6-B498-43B3-948B-1728B52AA6E4}">
                <adec:decorative xmlns:adec="http://schemas.microsoft.com/office/drawing/2017/decorative" val="1"/>
              </a:ext>
            </a:extLst>
          </p:cNvPr>
          <p:cNvSpPr/>
          <p:nvPr/>
        </p:nvSpPr>
        <p:spPr>
          <a:xfrm rot="5400000">
            <a:off x="6276709" y="3119248"/>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Contents Box 1">
            <a:extLst>
              <a:ext uri="{FF2B5EF4-FFF2-40B4-BE49-F238E27FC236}">
                <a16:creationId xmlns:a16="http://schemas.microsoft.com/office/drawing/2014/main" id="{1C411C5F-45FF-AA41-4A51-08B7E5F2D0E0}"/>
              </a:ext>
            </a:extLst>
          </p:cNvPr>
          <p:cNvSpPr/>
          <p:nvPr/>
        </p:nvSpPr>
        <p:spPr>
          <a:xfrm rot="5400000">
            <a:off x="9874191" y="1093848"/>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10" action="ppaction://hlinksldjump"/>
              </a:rPr>
              <a:t>Annual review</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43" name="Contents Triangle 1">
            <a:extLst>
              <a:ext uri="{FF2B5EF4-FFF2-40B4-BE49-F238E27FC236}">
                <a16:creationId xmlns:a16="http://schemas.microsoft.com/office/drawing/2014/main" id="{7949E8D1-12F0-1362-74CA-5EBBE1D4282E}"/>
              </a:ext>
              <a:ext uri="{C183D7F6-B498-43B3-948B-1728B52AA6E4}">
                <adec:decorative xmlns:adec="http://schemas.microsoft.com/office/drawing/2017/decorative" val="1"/>
              </a:ext>
            </a:extLst>
          </p:cNvPr>
          <p:cNvSpPr/>
          <p:nvPr/>
        </p:nvSpPr>
        <p:spPr>
          <a:xfrm rot="5400000">
            <a:off x="9163635" y="1804402"/>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Contents Box 1">
            <a:extLst>
              <a:ext uri="{FF2B5EF4-FFF2-40B4-BE49-F238E27FC236}">
                <a16:creationId xmlns:a16="http://schemas.microsoft.com/office/drawing/2014/main" id="{8C01963D-6B11-36A6-84EA-04ABEB630C71}"/>
              </a:ext>
            </a:extLst>
          </p:cNvPr>
          <p:cNvSpPr/>
          <p:nvPr/>
        </p:nvSpPr>
        <p:spPr>
          <a:xfrm rot="5400000">
            <a:off x="9874191" y="2408694"/>
            <a:ext cx="1137620" cy="2566251"/>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72000" tIns="36000" rIns="36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hlinkClick r:id="rId11" action="ppaction://hlinksldjump"/>
              </a:rPr>
              <a:t>Using devices to manage diabetes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45" name="Contents Triangle 1">
            <a:extLst>
              <a:ext uri="{FF2B5EF4-FFF2-40B4-BE49-F238E27FC236}">
                <a16:creationId xmlns:a16="http://schemas.microsoft.com/office/drawing/2014/main" id="{1CCC75B5-B0AE-C11D-CDCE-28012F5C80DE}"/>
              </a:ext>
              <a:ext uri="{C183D7F6-B498-43B3-948B-1728B52AA6E4}">
                <adec:decorative xmlns:adec="http://schemas.microsoft.com/office/drawing/2017/decorative" val="1"/>
              </a:ext>
            </a:extLst>
          </p:cNvPr>
          <p:cNvSpPr/>
          <p:nvPr/>
        </p:nvSpPr>
        <p:spPr>
          <a:xfrm rot="5400000">
            <a:off x="9163635" y="3119248"/>
            <a:ext cx="258719" cy="2662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481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Diagnosis: Had a conversation about next steps </a:t>
            </a:r>
            <a:endParaRPr lang="en-GB" dirty="0"/>
          </a:p>
        </p:txBody>
      </p:sp>
      <p:sp>
        <p:nvSpPr>
          <p:cNvPr id="7" name="Rectangle 6">
            <a:extLst>
              <a:ext uri="{FF2B5EF4-FFF2-40B4-BE49-F238E27FC236}">
                <a16:creationId xmlns:a16="http://schemas.microsoft.com/office/drawing/2014/main" id="{896BB8F3-F08C-94A0-2E05-E2BEFF6557EA}"/>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Q8</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3D7DAA81-8BC8-A3B4-D9F5-FA6623A6A92E}"/>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Around the time of being diagnosed, did you have a conversation with a healthcare professional about what would happen next with your care?</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030182829"/>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831446"/>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Just over</a:t>
            </a:r>
            <a:r>
              <a:rPr kumimoji="0" lang="en-GB" sz="1200" b="0" i="0" u="none" strike="noStrike" kern="1200" cap="none" spc="0" normalizeH="0" baseline="0" noProof="0" dirty="0">
                <a:ln>
                  <a:noFill/>
                </a:ln>
                <a:solidFill>
                  <a:prstClr val="black"/>
                </a:solidFill>
                <a:effectLst/>
                <a:uLnTx/>
                <a:uFillTx/>
                <a:latin typeface="Arial"/>
                <a:ea typeface="+mn-ea"/>
                <a:cs typeface="+mn-cs"/>
              </a:rPr>
              <a:t> four in five (82%) people living with type 1 diabetes reported that </a:t>
            </a:r>
            <a:r>
              <a:rPr lang="en-GB" sz="1200" dirty="0">
                <a:solidFill>
                  <a:prstClr val="black"/>
                </a:solidFill>
                <a:latin typeface="Arial"/>
              </a:rPr>
              <a:t>they </a:t>
            </a:r>
            <a:r>
              <a:rPr kumimoji="0" lang="en-GB" sz="1200" b="0" i="0" u="none" strike="noStrike" kern="1200" cap="none" spc="0" normalizeH="0" baseline="0" noProof="0" dirty="0">
                <a:ln>
                  <a:noFill/>
                </a:ln>
                <a:solidFill>
                  <a:prstClr val="black"/>
                </a:solidFill>
                <a:effectLst/>
                <a:uLnTx/>
                <a:uFillTx/>
                <a:latin typeface="Arial"/>
                <a:ea typeface="+mn-ea"/>
                <a:cs typeface="+mn-cs"/>
              </a:rPr>
              <a:t>had a conversation with a healthcare professional about what would happen next with their care at the time of being diagnosed. However, almost one in five (18%) did not.</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3521384780"/>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831446"/>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Almost four in five (78%) people living with type 2 diabetes reported that at the time of diagnosis they had a conversation with a healthcare professional about what would happen next with their care. However, over one in five (22%) did not.</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29250062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(14,446);Type 2, National (21,082))</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Rounded Corners 13">
            <a:extLst>
              <a:ext uri="{FF2B5EF4-FFF2-40B4-BE49-F238E27FC236}">
                <a16:creationId xmlns:a16="http://schemas.microsoft.com/office/drawing/2014/main" id="{35FF7711-FC53-A1A3-BE61-9D4D4F660D47}"/>
              </a:ext>
              <a:ext uri="{C183D7F6-B498-43B3-948B-1728B52AA6E4}">
                <adec:decorative xmlns:adec="http://schemas.microsoft.com/office/drawing/2017/decorative" val="1"/>
              </a:ext>
            </a:extLst>
          </p:cNvPr>
          <p:cNvSpPr/>
          <p:nvPr/>
        </p:nvSpPr>
        <p:spPr>
          <a:xfrm>
            <a:off x="1244121"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Diagnosis</a:t>
            </a:r>
          </a:p>
        </p:txBody>
      </p:sp>
      <p:sp>
        <p:nvSpPr>
          <p:cNvPr id="30" name="Rectangle: Rounded Corners 29">
            <a:extLst>
              <a:ext uri="{FF2B5EF4-FFF2-40B4-BE49-F238E27FC236}">
                <a16:creationId xmlns:a16="http://schemas.microsoft.com/office/drawing/2014/main" id="{94978AE8-19EA-CC24-E046-3D1AC1A3220C}"/>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642E2E82-9528-5BEA-AACB-4B83CF9D899E}"/>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D391C9B7-1730-DD48-2F98-391CAFFA8170}"/>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3" name="Rectangle: Rounded Corners 32">
            <a:extLst>
              <a:ext uri="{FF2B5EF4-FFF2-40B4-BE49-F238E27FC236}">
                <a16:creationId xmlns:a16="http://schemas.microsoft.com/office/drawing/2014/main" id="{534BEE09-DF18-0CD6-7476-86C8FDE4B026}"/>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3DB15571-5049-CC2D-9B19-BF55EEDEE0B1}"/>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D244B5A6-C93B-E5A0-1B8B-511D1610343F}"/>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6B291226-9837-99DE-1DC9-51C6DAFFC419}"/>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2228611F-CAA3-E135-0F3A-E703A2807E5F}"/>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412205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Annual review</a:t>
            </a:r>
          </a:p>
        </p:txBody>
      </p:sp>
    </p:spTree>
    <p:extLst>
      <p:ext uri="{BB962C8B-B14F-4D97-AF65-F5344CB8AC3E}">
        <p14:creationId xmlns:p14="http://schemas.microsoft.com/office/powerpoint/2010/main" val="415400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Ever had an annual review </a:t>
            </a:r>
            <a:endParaRPr lang="en-GB" dirty="0"/>
          </a:p>
        </p:txBody>
      </p:sp>
      <p:sp>
        <p:nvSpPr>
          <p:cNvPr id="7" name="Rectangle 6">
            <a:extLst>
              <a:ext uri="{FF2B5EF4-FFF2-40B4-BE49-F238E27FC236}">
                <a16:creationId xmlns:a16="http://schemas.microsoft.com/office/drawing/2014/main" id="{1D6D5F24-6770-B815-39FD-5DA92228AE1E}"/>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Q9</a:t>
            </a:r>
          </a:p>
        </p:txBody>
      </p:sp>
      <p:sp>
        <p:nvSpPr>
          <p:cNvPr id="11" name="TextBox 10">
            <a:extLst>
              <a:ext uri="{FF2B5EF4-FFF2-40B4-BE49-F238E27FC236}">
                <a16:creationId xmlns:a16="http://schemas.microsoft.com/office/drawing/2014/main" id="{6192F8C9-AF5F-19C8-778C-E50DA088CF83}"/>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Have you ever had an annual review for your diabetes?</a:t>
            </a:r>
            <a:endParaRPr lang="en-GB" sz="1400" b="1" dirty="0"/>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267962378"/>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406714"/>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vast majority of people (96%) living with type 1 diabetes said they have had an annual review. </a:t>
            </a:r>
            <a:r>
              <a:rPr lang="en-GB" sz="1200" dirty="0">
                <a:solidFill>
                  <a:prstClr val="black"/>
                </a:solidFill>
                <a:latin typeface="Arial"/>
              </a:rPr>
              <a:t>O</a:t>
            </a:r>
            <a:r>
              <a:rPr kumimoji="0" lang="en-GB" sz="1200" b="0" i="0" u="none" strike="noStrike" kern="1200" cap="none" spc="0" normalizeH="0" baseline="0" noProof="0" dirty="0">
                <a:ln>
                  <a:noFill/>
                </a:ln>
                <a:solidFill>
                  <a:prstClr val="black"/>
                </a:solidFill>
                <a:effectLst/>
                <a:uLnTx/>
                <a:uFillTx/>
                <a:latin typeface="Arial"/>
                <a:ea typeface="+mn-ea"/>
                <a:cs typeface="+mn-cs"/>
              </a:rPr>
              <a:t>ne in twenty (4%) said they have never had one.</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327008519"/>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406714"/>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Most (93%) people living with type 2 diabetes said they have had an annual review. However, </a:t>
            </a:r>
            <a:r>
              <a:rPr lang="en-GB" sz="1200" dirty="0">
                <a:solidFill>
                  <a:prstClr val="black"/>
                </a:solidFill>
                <a:latin typeface="Arial"/>
              </a:rPr>
              <a:t>7% said they have never had one.</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291627041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(17,992);Type 2, National (24,180))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D2F97C2B-9213-EC25-648C-3420491E542D}"/>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30" name="Rectangle: Rounded Corners 29">
            <a:extLst>
              <a:ext uri="{FF2B5EF4-FFF2-40B4-BE49-F238E27FC236}">
                <a16:creationId xmlns:a16="http://schemas.microsoft.com/office/drawing/2014/main" id="{6118DA03-8363-442A-7D78-30CCBE106E4A}"/>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03FF0B8B-D7E4-0BA1-B64B-43F61F6A79EF}"/>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09EF8E3A-A84A-F401-4A41-484E8E3D2002}"/>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6A585C13-0C5E-5BE6-D80A-3BA1A5825093}"/>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A98C0889-C786-79B9-824C-535960523AED}"/>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481396E2-F646-5F4C-9761-9BB295DA3305}"/>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ADE3AC33-0A57-5158-1B87-82FCE3BFDE62}"/>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D67A2E3C-7B25-124B-050F-4245A509D58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85894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When last annual review took place</a:t>
            </a:r>
            <a:endParaRPr lang="en-GB" dirty="0"/>
          </a:p>
        </p:txBody>
      </p:sp>
      <p:sp>
        <p:nvSpPr>
          <p:cNvPr id="13" name="Rectangle 12">
            <a:extLst>
              <a:ext uri="{FF2B5EF4-FFF2-40B4-BE49-F238E27FC236}">
                <a16:creationId xmlns:a16="http://schemas.microsoft.com/office/drawing/2014/main" id="{A8779BEF-0A1B-0531-54CF-4A0A5D56E4F3}"/>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Q10</a:t>
            </a:r>
          </a:p>
        </p:txBody>
      </p:sp>
      <p:sp>
        <p:nvSpPr>
          <p:cNvPr id="15" name="TextBox 14">
            <a:extLst>
              <a:ext uri="{FF2B5EF4-FFF2-40B4-BE49-F238E27FC236}">
                <a16:creationId xmlns:a16="http://schemas.microsoft.com/office/drawing/2014/main" id="{7B304705-E1D1-6EB7-01CB-01B9CE3EF245}"/>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When was your last annual review?</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1463678085"/>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Around </a:t>
            </a:r>
            <a:r>
              <a:rPr lang="en-GB" sz="1200" dirty="0">
                <a:solidFill>
                  <a:prstClr val="black"/>
                </a:solidFill>
                <a:latin typeface="Arial"/>
              </a:rPr>
              <a:t>four</a:t>
            </a:r>
            <a:r>
              <a:rPr kumimoji="0" lang="en-GB" sz="1200" b="0" i="0" u="none" strike="noStrike" kern="1200" cap="none" spc="0" normalizeH="0" baseline="0" noProof="0" dirty="0">
                <a:ln>
                  <a:noFill/>
                </a:ln>
                <a:solidFill>
                  <a:prstClr val="black"/>
                </a:solidFill>
                <a:effectLst/>
                <a:uLnTx/>
                <a:uFillTx/>
                <a:latin typeface="Arial"/>
                <a:ea typeface="+mn-ea"/>
                <a:cs typeface="+mn-cs"/>
              </a:rPr>
              <a:t> in </a:t>
            </a:r>
            <a:r>
              <a:rPr lang="en-GB" sz="1200" dirty="0">
                <a:solidFill>
                  <a:prstClr val="black"/>
                </a:solidFill>
                <a:latin typeface="Arial"/>
              </a:rPr>
              <a:t>five</a:t>
            </a:r>
            <a:r>
              <a:rPr kumimoji="0" lang="en-GB" sz="1200" b="0" i="0" u="none" strike="noStrike" kern="1200" cap="none" spc="0" normalizeH="0" baseline="0" noProof="0" dirty="0">
                <a:ln>
                  <a:noFill/>
                </a:ln>
                <a:solidFill>
                  <a:prstClr val="black"/>
                </a:solidFill>
                <a:effectLst/>
                <a:uLnTx/>
                <a:uFillTx/>
                <a:latin typeface="Arial"/>
                <a:ea typeface="+mn-ea"/>
                <a:cs typeface="+mn-cs"/>
              </a:rPr>
              <a:t> (82%) people living with type 1 diabetes who have had an annual review said this was less than 12 months ago. One in seven (14%) had their last annual review 1 to 2 years ago and 4% had it more than 2 years ago.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1910584602"/>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majority (86%) of people living with type 2 diabetes who have had an annual review said this was less than 12 months ago</a:t>
            </a:r>
            <a:r>
              <a:rPr lang="en-GB" sz="1200" dirty="0">
                <a:solidFill>
                  <a:prstClr val="black"/>
                </a:solidFill>
                <a:latin typeface="Arial"/>
              </a:rPr>
              <a:t>. One in eight (</a:t>
            </a:r>
            <a:r>
              <a:rPr kumimoji="0" lang="en-GB" sz="1200" b="0" i="0" u="none" strike="noStrike" kern="1200" cap="none" spc="0" normalizeH="0" baseline="0" noProof="0" dirty="0">
                <a:ln>
                  <a:noFill/>
                </a:ln>
                <a:solidFill>
                  <a:prstClr val="black"/>
                </a:solidFill>
                <a:effectLst/>
                <a:uLnTx/>
                <a:uFillTx/>
                <a:latin typeface="Arial"/>
                <a:ea typeface="+mn-ea"/>
                <a:cs typeface="+mn-cs"/>
              </a:rPr>
              <a:t>12%) had their last annual review 1 to 2 years ago and 2% had it more than 2 years ago. </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95CEC6C0-E06D-97D1-DED2-0F075625F0B5}"/>
              </a:ext>
            </a:extLst>
          </p:cNvPr>
          <p:cNvGraphicFramePr>
            <a:graphicFrameLocks noGrp="1"/>
          </p:cNvGraphicFramePr>
          <p:nvPr>
            <p:extLst>
              <p:ext uri="{D42A27DB-BD31-4B8C-83A1-F6EECF244321}">
                <p14:modId xmlns:p14="http://schemas.microsoft.com/office/powerpoint/2010/main" val="3772938744"/>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(17,085);Type 2, National (22,263))</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Rounded Corners 13">
            <a:extLst>
              <a:ext uri="{FF2B5EF4-FFF2-40B4-BE49-F238E27FC236}">
                <a16:creationId xmlns:a16="http://schemas.microsoft.com/office/drawing/2014/main" id="{B9382422-3CB6-9CA1-ABA6-E5BEC4B3049A}"/>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30" name="Rectangle: Rounded Corners 29">
            <a:extLst>
              <a:ext uri="{FF2B5EF4-FFF2-40B4-BE49-F238E27FC236}">
                <a16:creationId xmlns:a16="http://schemas.microsoft.com/office/drawing/2014/main" id="{90254DAB-5F43-2CD6-07D2-96AF70FD1C2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0A6DF9A3-39AE-8C80-3004-FB0CEB1EEF0A}"/>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CD56F7E7-4256-B247-A52F-F105BE025E83}"/>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1122FDC2-580F-F5C7-2B50-966661E2A363}"/>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B3D54271-A85B-0410-D6FF-DE1371295B24}"/>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1A04D0BC-8AFC-C259-2D0E-937C17B245EA}"/>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9EFB4289-4BC3-0877-72D0-7DFA217A7F34}"/>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22F91434-89BF-1821-71D3-576385E3E0D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425046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Which NHS service the review was with</a:t>
            </a:r>
            <a:endParaRPr lang="en-GB" dirty="0"/>
          </a:p>
        </p:txBody>
      </p:sp>
      <p:sp>
        <p:nvSpPr>
          <p:cNvPr id="7" name="Rectangle 6">
            <a:extLst>
              <a:ext uri="{FF2B5EF4-FFF2-40B4-BE49-F238E27FC236}">
                <a16:creationId xmlns:a16="http://schemas.microsoft.com/office/drawing/2014/main" id="{330A54D0-B0F1-933D-43F0-1D4828C6B05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Q11</a:t>
            </a:r>
          </a:p>
        </p:txBody>
      </p:sp>
      <p:sp>
        <p:nvSpPr>
          <p:cNvPr id="11" name="TextBox 10">
            <a:extLst>
              <a:ext uri="{FF2B5EF4-FFF2-40B4-BE49-F238E27FC236}">
                <a16:creationId xmlns:a16="http://schemas.microsoft.com/office/drawing/2014/main" id="{DBD4D192-7D61-F47D-3345-34AC66F53473}"/>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Which NHS service was your last annual review with? </a:t>
            </a:r>
            <a:r>
              <a:rPr lang="en-GB" sz="1400" b="0" dirty="0"/>
              <a:t>(multiple responses allowed)</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1297944779"/>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people living with type 1 diabetes who have had an annual review, 59% had their last review at a GP practice and half (50%) at a hospital. One in twenty (5%) had their last annual review at another NHS service.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860519082"/>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831446"/>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vast majority (95%) of people living with type 2 diabetes who have had an annual review said their last one was at a GP practice. One in twenty (5%) had their last annual review at a hospital and 3% said it was at another NHS service.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95CEC6C0-E06D-97D1-DED2-0F075625F0B5}"/>
              </a:ext>
            </a:extLst>
          </p:cNvPr>
          <p:cNvGraphicFramePr>
            <a:graphicFrameLocks noGrp="1"/>
          </p:cNvGraphicFramePr>
          <p:nvPr>
            <p:extLst>
              <p:ext uri="{D42A27DB-BD31-4B8C-83A1-F6EECF244321}">
                <p14:modId xmlns:p14="http://schemas.microsoft.com/office/powerpoint/2010/main" val="1683495497"/>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(17,328);Type 2, National (22,610))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Rounded Corners 13">
            <a:extLst>
              <a:ext uri="{FF2B5EF4-FFF2-40B4-BE49-F238E27FC236}">
                <a16:creationId xmlns:a16="http://schemas.microsoft.com/office/drawing/2014/main" id="{4E1236AA-0022-537C-66C4-5B477CDAA9DD}"/>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30" name="Rectangle: Rounded Corners 29">
            <a:extLst>
              <a:ext uri="{FF2B5EF4-FFF2-40B4-BE49-F238E27FC236}">
                <a16:creationId xmlns:a16="http://schemas.microsoft.com/office/drawing/2014/main" id="{F2347487-ADEF-F6E1-D934-889DA5B6B0A6}"/>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A1E9BE77-A58D-F54F-ECE4-E2CEE0882252}"/>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55743EF7-7954-CEF0-D504-6416B0118200}"/>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BC2FEBFD-F1F9-8E76-705B-16B5C7337C24}"/>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C8D5EE8A-715B-2FBE-EA2A-4AEBB0530049}"/>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2A667073-C5FB-A755-B9EF-13BF6D7C404B}"/>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DCD74C44-7722-A097-FC97-F60EC95E414A}"/>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2965FFEB-2039-68B6-7F62-7E30F874245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38867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Who </a:t>
            </a:r>
            <a:r>
              <a:rPr lang="en-GB" dirty="0">
                <a:solidFill>
                  <a:prstClr val="black"/>
                </a:solidFill>
                <a:latin typeface="Arial"/>
              </a:rPr>
              <a:t>spoke to </a:t>
            </a:r>
            <a:endParaRPr lang="en-GB" dirty="0"/>
          </a:p>
        </p:txBody>
      </p:sp>
      <p:sp>
        <p:nvSpPr>
          <p:cNvPr id="7" name="Rectangle 6">
            <a:extLst>
              <a:ext uri="{FF2B5EF4-FFF2-40B4-BE49-F238E27FC236}">
                <a16:creationId xmlns:a16="http://schemas.microsoft.com/office/drawing/2014/main" id="{E6EC7EEA-3F66-0597-6C68-A527EB6B8057}"/>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Q12</a:t>
            </a:r>
          </a:p>
        </p:txBody>
      </p:sp>
      <p:sp>
        <p:nvSpPr>
          <p:cNvPr id="11" name="TextBox 10">
            <a:extLst>
              <a:ext uri="{FF2B5EF4-FFF2-40B4-BE49-F238E27FC236}">
                <a16:creationId xmlns:a16="http://schemas.microsoft.com/office/drawing/2014/main" id="{4BEB474D-85C9-44C0-733E-B44C2BC78DED}"/>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Who did you speak to at your last annual review? </a:t>
            </a:r>
            <a:r>
              <a:rPr lang="en-GB" sz="1400" b="0" dirty="0"/>
              <a:t>(multiple responses allowed)</a:t>
            </a:r>
            <a:endParaRPr lang="en-GB" sz="1400" b="1" dirty="0"/>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272244567"/>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people living with type 1 diabetes who have had an annual review, 59% spoke to a nurse at their last review. Meanwhile 44% spoke to a GP or doctor and 14% spoke to another healthcare professional.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4223780505"/>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831446"/>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people living with type 2 diabetes who have had an annual review, </a:t>
            </a:r>
            <a:r>
              <a:rPr lang="en-GB" sz="1200" dirty="0">
                <a:solidFill>
                  <a:prstClr val="black"/>
                </a:solidFill>
                <a:latin typeface="Arial"/>
              </a:rPr>
              <a:t>more than three quarters</a:t>
            </a:r>
            <a:r>
              <a:rPr kumimoji="0" lang="en-GB" sz="1200" b="0" i="0" u="none" strike="noStrike" kern="1200" cap="none" spc="0" normalizeH="0" baseline="0" noProof="0" dirty="0">
                <a:ln>
                  <a:noFill/>
                </a:ln>
                <a:solidFill>
                  <a:prstClr val="black"/>
                </a:solidFill>
                <a:effectLst/>
                <a:uLnTx/>
                <a:uFillTx/>
                <a:latin typeface="Arial"/>
                <a:ea typeface="+mn-ea"/>
                <a:cs typeface="+mn-cs"/>
              </a:rPr>
              <a:t> (77%) spoke to a nurse at their last review. One in five (21%) spoke to a GP or doctor and one in ten (9%) spoke to another healthcare professional.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95CEC6C0-E06D-97D1-DED2-0F075625F0B5}"/>
              </a:ext>
            </a:extLst>
          </p:cNvPr>
          <p:cNvGraphicFramePr>
            <a:graphicFrameLocks noGrp="1"/>
          </p:cNvGraphicFramePr>
          <p:nvPr>
            <p:extLst>
              <p:ext uri="{D42A27DB-BD31-4B8C-83A1-F6EECF244321}">
                <p14:modId xmlns:p14="http://schemas.microsoft.com/office/powerpoint/2010/main" val="137551337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(17,160);Type 2, National (22,399))</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Rounded Corners 13">
            <a:extLst>
              <a:ext uri="{FF2B5EF4-FFF2-40B4-BE49-F238E27FC236}">
                <a16:creationId xmlns:a16="http://schemas.microsoft.com/office/drawing/2014/main" id="{D8B52684-6A80-2F8F-240F-393EE2CAA3CC}"/>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30" name="Rectangle: Rounded Corners 29">
            <a:extLst>
              <a:ext uri="{FF2B5EF4-FFF2-40B4-BE49-F238E27FC236}">
                <a16:creationId xmlns:a16="http://schemas.microsoft.com/office/drawing/2014/main" id="{4B9DB4BF-A95B-633D-C746-9B8D61CD7186}"/>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A349770E-6E46-B198-BE1D-6830F1094ACB}"/>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1F1BD487-78C7-43B6-D91F-2482606FDC61}"/>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1E3247B3-2F89-8368-79A0-A3B2CA5EC59C}"/>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65418C62-37B4-18EB-582F-81A54CD118C6}"/>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0BD7370D-8550-F205-DD73-908830B89861}"/>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9B7F3532-94FE-AA82-E1F1-F2253D4ABDA5}"/>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A8A918D0-6DEE-5FB4-5513-E0513F7CB058}"/>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121510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03321"/>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dirty="0"/>
              <a:t>C</a:t>
            </a:r>
            <a:r>
              <a:rPr lang="en-GB" sz="2800" dirty="0"/>
              <a:t>hecks </a:t>
            </a:r>
            <a:endParaRPr lang="en-GB" dirty="0"/>
          </a:p>
        </p:txBody>
      </p:sp>
      <p:sp>
        <p:nvSpPr>
          <p:cNvPr id="3" name="Rectangle 2">
            <a:extLst>
              <a:ext uri="{FF2B5EF4-FFF2-40B4-BE49-F238E27FC236}">
                <a16:creationId xmlns:a16="http://schemas.microsoft.com/office/drawing/2014/main" id="{41FE93BC-D871-5C5A-EF9C-52345C94D8AB}"/>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Q13</a:t>
            </a:r>
          </a:p>
        </p:txBody>
      </p:sp>
      <p:sp>
        <p:nvSpPr>
          <p:cNvPr id="6" name="TextBox 5">
            <a:extLst>
              <a:ext uri="{FF2B5EF4-FFF2-40B4-BE49-F238E27FC236}">
                <a16:creationId xmlns:a16="http://schemas.microsoft.com/office/drawing/2014/main" id="{35CBDF51-8FCD-4AE4-23EC-C79454BE9274}"/>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solidFill>
                  <a:prstClr val="black"/>
                </a:solidFill>
                <a:effectLst/>
                <a:uLnTx/>
                <a:uFillTx/>
                <a:latin typeface="Arial"/>
                <a:ea typeface="+mn-ea"/>
                <a:cs typeface="+mn-cs"/>
              </a:rPr>
              <a:t>As part of your last annual review, which of these checks did you have? </a:t>
            </a:r>
            <a:r>
              <a:rPr lang="en-GB" sz="1400" b="0" dirty="0"/>
              <a:t>(multiple responses allowed)</a:t>
            </a:r>
            <a:endParaRPr lang="en-GB" sz="1400" b="1" dirty="0"/>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25800"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4" y="2507493"/>
            <a:ext cx="4207084" cy="2098460"/>
          </a:xfrm>
          <a:prstGeom prst="rect">
            <a:avLst/>
          </a:prstGeom>
          <a:noFill/>
        </p:spPr>
        <p:txBody>
          <a:bodyPr wrap="square" lIns="0" tIns="0" rIns="0" bIns="0" numCol="1" spcCol="360000" rtlCol="0">
            <a:spAutoFit/>
          </a:bodyPr>
          <a:lstStyle/>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majority of those living with type 1 diabetes who ha</a:t>
            </a:r>
            <a:r>
              <a:rPr lang="en-GB" sz="1200" dirty="0">
                <a:solidFill>
                  <a:prstClr val="black"/>
                </a:solidFill>
                <a:latin typeface="Arial"/>
              </a:rPr>
              <a:t>d</a:t>
            </a:r>
            <a:r>
              <a:rPr kumimoji="0" lang="en-GB" sz="1200" b="0" i="0" u="none" strike="noStrike" kern="1200" cap="none" spc="0" normalizeH="0" baseline="0" noProof="0" dirty="0">
                <a:ln>
                  <a:noFill/>
                </a:ln>
                <a:solidFill>
                  <a:prstClr val="black"/>
                </a:solidFill>
                <a:effectLst/>
                <a:uLnTx/>
                <a:uFillTx/>
                <a:latin typeface="Arial"/>
                <a:ea typeface="+mn-ea"/>
                <a:cs typeface="+mn-cs"/>
              </a:rPr>
              <a:t> attended an annual review, reported that they had a blood pressure </a:t>
            </a:r>
            <a:r>
              <a:rPr lang="en-GB" sz="1200" dirty="0">
                <a:solidFill>
                  <a:prstClr val="black"/>
                </a:solidFill>
              </a:rPr>
              <a:t>check (89%), </a:t>
            </a:r>
            <a:r>
              <a:rPr kumimoji="0" lang="en-GB" sz="1200" b="0" i="0" u="none" strike="noStrike" kern="1200" cap="none" spc="0" normalizeH="0" baseline="0" noProof="0" dirty="0">
                <a:ln>
                  <a:noFill/>
                </a:ln>
                <a:solidFill>
                  <a:prstClr val="black"/>
                </a:solidFill>
                <a:effectLst/>
                <a:uLnTx/>
                <a:uFillTx/>
                <a:latin typeface="Arial"/>
                <a:ea typeface="+mn-ea"/>
                <a:cs typeface="+mn-cs"/>
              </a:rPr>
              <a:t>a blood test (89%) and </a:t>
            </a:r>
            <a:r>
              <a:rPr lang="en-GB" sz="1200" dirty="0">
                <a:solidFill>
                  <a:prstClr val="black"/>
                </a:solidFill>
                <a:latin typeface="Arial"/>
              </a:rPr>
              <a:t>a weight and BMI check </a:t>
            </a:r>
            <a:r>
              <a:rPr lang="en-GB" sz="1200" dirty="0">
                <a:solidFill>
                  <a:prstClr val="black"/>
                </a:solidFill>
              </a:rPr>
              <a:t>(83%)</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Seven in ten had a foot check (71%) or a urine test (</a:t>
            </a:r>
            <a:r>
              <a:rPr lang="en-GB" sz="1200" dirty="0">
                <a:solidFill>
                  <a:prstClr val="black"/>
                </a:solidFill>
                <a:latin typeface="Arial"/>
              </a:rPr>
              <a:t>68</a:t>
            </a:r>
            <a:r>
              <a:rPr kumimoji="0" lang="en-GB" sz="1200" b="0" i="0" u="none" strike="noStrike" kern="1200" cap="none" spc="0" normalizeH="0" baseline="0" noProof="0" dirty="0">
                <a:ln>
                  <a:noFill/>
                </a:ln>
                <a:solidFill>
                  <a:prstClr val="black"/>
                </a:solidFill>
                <a:effectLst/>
                <a:uLnTx/>
                <a:uFillTx/>
                <a:latin typeface="Arial"/>
                <a:ea typeface="+mn-ea"/>
                <a:cs typeface="+mn-cs"/>
              </a:rPr>
              <a:t>%), and just over </a:t>
            </a:r>
            <a:r>
              <a:rPr lang="en-GB" sz="1200" dirty="0">
                <a:solidFill>
                  <a:prstClr val="black"/>
                </a:solidFill>
                <a:latin typeface="Arial"/>
              </a:rPr>
              <a:t>two in five </a:t>
            </a:r>
            <a:r>
              <a:rPr lang="en-GB" sz="1200" dirty="0">
                <a:solidFill>
                  <a:prstClr val="black"/>
                </a:solidFill>
              </a:rPr>
              <a:t>(43%)</a:t>
            </a:r>
            <a:r>
              <a:rPr lang="en-GB" sz="1200" dirty="0">
                <a:solidFill>
                  <a:prstClr val="black"/>
                </a:solidFill>
                <a:latin typeface="Arial"/>
              </a:rPr>
              <a:t> reported having a smoking status review the last time they attended their annual review.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Around three in ten (28%) reported that they had all six checks listed as part of their last annual review. </a:t>
            </a: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914468519"/>
              </p:ext>
            </p:extLst>
          </p:nvPr>
        </p:nvGraphicFramePr>
        <p:xfrm>
          <a:off x="5513166" y="2135336"/>
          <a:ext cx="5767452"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2999722507"/>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(17,265))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DE539628-E101-E85A-5070-858918A0D719}"/>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24" name="Rectangle: Rounded Corners 23">
            <a:extLst>
              <a:ext uri="{FF2B5EF4-FFF2-40B4-BE49-F238E27FC236}">
                <a16:creationId xmlns:a16="http://schemas.microsoft.com/office/drawing/2014/main" id="{A91B26AD-3E53-B92F-2DFF-96071940B81E}"/>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05B7B435-2983-8D1B-77DA-EE67C8F1C343}"/>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CAB2A834-363F-7D08-55D7-A64F0D52C927}"/>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851E8212-0B28-AFDA-CDF5-F4A579C24A3E}"/>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8" name="Rectangle: Rounded Corners 27">
            <a:extLst>
              <a:ext uri="{FF2B5EF4-FFF2-40B4-BE49-F238E27FC236}">
                <a16:creationId xmlns:a16="http://schemas.microsoft.com/office/drawing/2014/main" id="{81177521-49CF-8C76-0F2F-21DACDFB59BA}"/>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DAABF05D-823F-25AA-66D5-31D7AE06FA16}"/>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34903132-239E-5911-6CA9-3FCA65663B38}"/>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0AE7FDFE-FCFE-809F-52E4-CD7516273CCB}"/>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54215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2920"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Checks </a:t>
            </a:r>
            <a:endParaRPr lang="en-GB" dirty="0"/>
          </a:p>
        </p:txBody>
      </p:sp>
      <p:sp>
        <p:nvSpPr>
          <p:cNvPr id="3" name="Rectangle 2">
            <a:extLst>
              <a:ext uri="{FF2B5EF4-FFF2-40B4-BE49-F238E27FC236}">
                <a16:creationId xmlns:a16="http://schemas.microsoft.com/office/drawing/2014/main" id="{2F1577ED-43EC-9B3C-5F3C-232A6FE873AE}"/>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Q13</a:t>
            </a:r>
          </a:p>
        </p:txBody>
      </p:sp>
      <p:sp>
        <p:nvSpPr>
          <p:cNvPr id="6" name="TextBox 5">
            <a:extLst>
              <a:ext uri="{FF2B5EF4-FFF2-40B4-BE49-F238E27FC236}">
                <a16:creationId xmlns:a16="http://schemas.microsoft.com/office/drawing/2014/main" id="{5FBDC2AF-C2E3-C273-E794-AA245BF2CA16}"/>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solidFill>
                  <a:prstClr val="black"/>
                </a:solidFill>
                <a:effectLst/>
                <a:uLnTx/>
                <a:uFillTx/>
                <a:latin typeface="Arial"/>
                <a:ea typeface="+mn-ea"/>
                <a:cs typeface="+mn-cs"/>
              </a:rPr>
              <a:t>As part of your last annual review, which of these checks did you have? </a:t>
            </a:r>
            <a:r>
              <a:rPr lang="en-GB" sz="1400" b="0" dirty="0"/>
              <a:t>(multiple responses allowed)</a:t>
            </a:r>
            <a:endParaRPr lang="en-GB" sz="1400" b="1" dirty="0"/>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26749"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5" name="TextBox 4">
            <a:extLst>
              <a:ext uri="{FF2B5EF4-FFF2-40B4-BE49-F238E27FC236}">
                <a16:creationId xmlns:a16="http://schemas.microsoft.com/office/drawing/2014/main" id="{C830E46D-FB82-8002-E3D9-DA9F4D592F49}"/>
              </a:ext>
            </a:extLst>
          </p:cNvPr>
          <p:cNvSpPr txBox="1"/>
          <p:nvPr/>
        </p:nvSpPr>
        <p:spPr>
          <a:xfrm>
            <a:off x="442914" y="2507493"/>
            <a:ext cx="4207084" cy="2728376"/>
          </a:xfrm>
          <a:prstGeom prst="rect">
            <a:avLst/>
          </a:prstGeom>
          <a:noFill/>
        </p:spPr>
        <p:txBody>
          <a:bodyPr wrap="square" lIns="0" tIns="0" rIns="0" bIns="0" numCol="1" spcCol="360000" rtlCol="0">
            <a:spAutoFit/>
          </a:bodyPr>
          <a:lstStyle/>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majority of those living with type 2 diabetes who had attended an annual review, reported that they </a:t>
            </a:r>
            <a:r>
              <a:rPr lang="en-GB" sz="1200" dirty="0">
                <a:solidFill>
                  <a:prstClr val="black"/>
                </a:solidFill>
              </a:rPr>
              <a:t>had a blood test (92%), or </a:t>
            </a:r>
            <a:r>
              <a:rPr kumimoji="0" lang="en-GB" sz="1200" b="0" i="0" u="none" strike="noStrike" kern="1200" cap="none" spc="0" normalizeH="0" baseline="0" noProof="0" dirty="0">
                <a:ln>
                  <a:noFill/>
                </a:ln>
                <a:solidFill>
                  <a:prstClr val="black"/>
                </a:solidFill>
                <a:effectLst/>
                <a:uLnTx/>
                <a:uFillTx/>
                <a:latin typeface="Arial"/>
                <a:ea typeface="+mn-ea"/>
                <a:cs typeface="+mn-cs"/>
              </a:rPr>
              <a:t>a blood pressure </a:t>
            </a:r>
            <a:r>
              <a:rPr lang="en-GB" sz="1200" dirty="0">
                <a:solidFill>
                  <a:prstClr val="black"/>
                </a:solidFill>
              </a:rPr>
              <a:t>check </a:t>
            </a:r>
            <a:r>
              <a:rPr kumimoji="0" lang="en-GB" sz="1200" b="0" i="0" u="none" strike="noStrike" kern="1200" cap="none" spc="0" normalizeH="0" baseline="0" noProof="0" dirty="0">
                <a:ln>
                  <a:noFill/>
                </a:ln>
                <a:solidFill>
                  <a:prstClr val="black"/>
                </a:solidFill>
                <a:effectLst/>
                <a:uLnTx/>
                <a:uFillTx/>
                <a:latin typeface="Arial"/>
                <a:ea typeface="+mn-ea"/>
                <a:cs typeface="+mn-cs"/>
              </a:rPr>
              <a:t>(91%).</a:t>
            </a:r>
          </a:p>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Four in five said they had their weight and BMI reviewed (81%) or had a foot check (81%). Seven in ten had a urine test (71%). </a:t>
            </a:r>
          </a:p>
          <a:p>
            <a:pPr>
              <a:lnSpc>
                <a:spcPct val="115000"/>
              </a:lnSpc>
              <a:spcBef>
                <a:spcPts val="400"/>
              </a:spcBef>
              <a:spcAft>
                <a:spcPts val="400"/>
              </a:spcAft>
              <a:buSzPct val="100000"/>
              <a:defRPr/>
            </a:pPr>
            <a:r>
              <a:rPr lang="en-GB" sz="1200" dirty="0">
                <a:solidFill>
                  <a:prstClr val="black"/>
                </a:solidFill>
                <a:latin typeface="Arial"/>
              </a:rPr>
              <a:t>A third (32%) of those living with type 2 diabetes reported having a smoking status review. </a:t>
            </a:r>
          </a:p>
          <a:p>
            <a:pPr>
              <a:lnSpc>
                <a:spcPct val="115000"/>
              </a:lnSpc>
              <a:spcBef>
                <a:spcPts val="400"/>
              </a:spcBef>
              <a:spcAft>
                <a:spcPts val="400"/>
              </a:spcAft>
              <a:buSzPct val="100000"/>
              <a:defRPr/>
            </a:pPr>
            <a:r>
              <a:rPr lang="en-GB" sz="1200" dirty="0">
                <a:solidFill>
                  <a:prstClr val="black"/>
                </a:solidFill>
                <a:latin typeface="Arial"/>
              </a:rPr>
              <a:t>Just over one in five (23%) reported that they had all six checks listed as part of their last annual review. </a:t>
            </a:r>
          </a:p>
          <a:p>
            <a:pPr>
              <a:lnSpc>
                <a:spcPct val="115000"/>
              </a:lnSpc>
              <a:spcBef>
                <a:spcPts val="400"/>
              </a:spcBef>
              <a:spcAft>
                <a:spcPts val="400"/>
              </a:spcAft>
              <a:buSzPct val="100000"/>
              <a:defRPr/>
            </a:pPr>
            <a:endParaRPr lang="en-GB" sz="1200" dirty="0">
              <a:solidFill>
                <a:prstClr val="black"/>
              </a:solidFill>
              <a:latin typeface="Arial"/>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3689621113"/>
              </p:ext>
            </p:extLst>
          </p:nvPr>
        </p:nvGraphicFramePr>
        <p:xfrm>
          <a:off x="5514370" y="2166807"/>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810473678"/>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(22,482))</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7106A05C-29CC-A09C-E7B0-9E8D4818D5DF}"/>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24" name="Rectangle: Rounded Corners 23">
            <a:extLst>
              <a:ext uri="{FF2B5EF4-FFF2-40B4-BE49-F238E27FC236}">
                <a16:creationId xmlns:a16="http://schemas.microsoft.com/office/drawing/2014/main" id="{73D10E38-3B87-71EF-5F0B-577590B4D859}"/>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7E3DD2F3-A54A-62E0-B6CE-3A89F90827F5}"/>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1804CF2A-3D48-4EF7-8C8A-3DE9E5011ED7}"/>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DB0DBE17-F0A6-0E51-A8FC-4B21BE643CE1}"/>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8" name="Rectangle: Rounded Corners 27">
            <a:extLst>
              <a:ext uri="{FF2B5EF4-FFF2-40B4-BE49-F238E27FC236}">
                <a16:creationId xmlns:a16="http://schemas.microsoft.com/office/drawing/2014/main" id="{24A0D002-5534-C3F3-D0A8-278F4F28B46C}"/>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25A24B45-1635-7AA2-72FD-3BDFCFC19235}"/>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F25BA479-9CBE-C029-2E30-2AD7BDE2AAB6}"/>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B2DB85FB-F5A3-4C0F-AB53-8FBA4BA6EB4D}"/>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86121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Discussing results with</a:t>
            </a:r>
            <a:r>
              <a:rPr lang="en-GB" dirty="0"/>
              <a:t> a healthcare</a:t>
            </a:r>
            <a:r>
              <a:rPr lang="en-GB" sz="2800" dirty="0"/>
              <a:t> professional </a:t>
            </a:r>
            <a:endParaRPr lang="en-GB" dirty="0"/>
          </a:p>
        </p:txBody>
      </p:sp>
      <p:sp>
        <p:nvSpPr>
          <p:cNvPr id="34" name="Rectangle 33">
            <a:extLst>
              <a:ext uri="{FF2B5EF4-FFF2-40B4-BE49-F238E27FC236}">
                <a16:creationId xmlns:a16="http://schemas.microsoft.com/office/drawing/2014/main" id="{7F55BFBC-EF2A-0AC3-BFB8-BEC2ED32906E}"/>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Q14</a:t>
            </a:r>
          </a:p>
        </p:txBody>
      </p:sp>
      <p:sp>
        <p:nvSpPr>
          <p:cNvPr id="35" name="TextBox 34">
            <a:extLst>
              <a:ext uri="{FF2B5EF4-FFF2-40B4-BE49-F238E27FC236}">
                <a16:creationId xmlns:a16="http://schemas.microsoft.com/office/drawing/2014/main" id="{A2417A20-CE1B-B697-00CB-399E2440452A}"/>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Did you discuss any of the results from your annual review checks with a healthcare professional?</a:t>
            </a:r>
          </a:p>
        </p:txBody>
      </p:sp>
      <p:grpSp>
        <p:nvGrpSpPr>
          <p:cNvPr id="5" name="Group 4">
            <a:extLst>
              <a:ext uri="{FF2B5EF4-FFF2-40B4-BE49-F238E27FC236}">
                <a16:creationId xmlns:a16="http://schemas.microsoft.com/office/drawing/2014/main" id="{A7F01961-1C5E-9612-C96D-2C435D608A4B}"/>
              </a:ext>
            </a:extLst>
          </p:cNvPr>
          <p:cNvGrpSpPr/>
          <p:nvPr/>
        </p:nvGrpSpPr>
        <p:grpSpPr>
          <a:xfrm>
            <a:off x="9123219" y="5677228"/>
            <a:ext cx="2908471" cy="478898"/>
            <a:chOff x="7288603" y="5680298"/>
            <a:chExt cx="4898850" cy="278977"/>
          </a:xfrm>
        </p:grpSpPr>
        <p:sp>
          <p:nvSpPr>
            <p:cNvPr id="28" name="Rectangle 27">
              <a:extLst>
                <a:ext uri="{FF2B5EF4-FFF2-40B4-BE49-F238E27FC236}">
                  <a16:creationId xmlns:a16="http://schemas.microsoft.com/office/drawing/2014/main" id="{DCBA059E-2CAD-6D5E-BA71-FBFF95CA1F35}"/>
                </a:ext>
              </a:extLst>
            </p:cNvPr>
            <p:cNvSpPr/>
            <p:nvPr/>
          </p:nvSpPr>
          <p:spPr>
            <a:xfrm>
              <a:off x="7288603" y="5680298"/>
              <a:ext cx="4418241" cy="27897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7" name="Rectangle 26">
              <a:extLst>
                <a:ext uri="{FF2B5EF4-FFF2-40B4-BE49-F238E27FC236}">
                  <a16:creationId xmlns:a16="http://schemas.microsoft.com/office/drawing/2014/main" id="{DF19520E-D9C6-7C09-80BB-B7B6732FB479}"/>
                </a:ext>
              </a:extLst>
            </p:cNvPr>
            <p:cNvSpPr/>
            <p:nvPr/>
          </p:nvSpPr>
          <p:spPr>
            <a:xfrm>
              <a:off x="7688090" y="5707067"/>
              <a:ext cx="4499363" cy="23308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Yes = Yes, all of the results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 Yes, some of the results</a:t>
              </a:r>
            </a:p>
          </p:txBody>
        </p:sp>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642241544"/>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3274518369"/>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Yes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80%</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20%</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619080"/>
          </a:xfrm>
          <a:prstGeom prst="rect">
            <a:avLst/>
          </a:prstGeom>
          <a:noFill/>
        </p:spPr>
        <p:txBody>
          <a:bodyPr wrap="square" lIns="0" tIns="0" rIns="0" bIns="0" rtlCol="0">
            <a:spAutoFit/>
          </a:bodyPr>
          <a:lstStyle/>
          <a:p>
            <a:pPr algn="l">
              <a:lnSpc>
                <a:spcPct val="115000"/>
              </a:lnSpc>
              <a:buSzPct val="100000"/>
            </a:pPr>
            <a:r>
              <a:rPr lang="en-GB" sz="1200" dirty="0"/>
              <a:t>Four in five (80%) people living with type 1 diabetes discussed at least some of the results of their annual review with a healthcare professional, including 48% who discussed all of their results. One in five (20%) did not discuss their results.</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1266062421"/>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515139358"/>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Yes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 </a:t>
                      </a:r>
                    </a:p>
                  </a:txBody>
                  <a:tcPr anchor="ctr">
                    <a:solidFill>
                      <a:srgbClr val="A6A6A6"/>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16%</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831446"/>
          </a:xfrm>
          <a:prstGeom prst="rect">
            <a:avLst/>
          </a:prstGeom>
          <a:noFill/>
        </p:spPr>
        <p:txBody>
          <a:bodyPr wrap="square" lIns="0" tIns="0" rIns="0" bIns="0" rtlCol="0">
            <a:spAutoFit/>
          </a:bodyPr>
          <a:lstStyle/>
          <a:p>
            <a:pPr algn="l">
              <a:lnSpc>
                <a:spcPct val="115000"/>
              </a:lnSpc>
              <a:buSzPct val="100000"/>
            </a:pPr>
            <a:r>
              <a:rPr lang="en-GB" sz="1200" dirty="0"/>
              <a:t>More than four in five (84%) people living with type 2 diabetes discussed at least some of the results of their last annual review with a healthcare professional, including three in five (59%) who discussed all their results. </a:t>
            </a:r>
          </a:p>
          <a:p>
            <a:pPr algn="l">
              <a:lnSpc>
                <a:spcPct val="115000"/>
              </a:lnSpc>
              <a:buSzPct val="100000"/>
            </a:pPr>
            <a:r>
              <a:rPr lang="en-GB" sz="1200" dirty="0"/>
              <a:t>However, 16% did not discuss the results of their annual review checks.</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530040455"/>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(16,874);Type 2, National (21,799))</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21F999AA-B498-CB84-56EA-A19D5029F359}"/>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A9A0C0BF-788F-9C5C-FB2E-B53E4BECDCC5}"/>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D90DF33B-0C66-0812-E138-A2F0E2143243}"/>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F910A0A9-6B3F-E81E-E1BF-82ECADEB7247}"/>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78A89724-3471-B14A-0F81-85E5DE8AFC75}"/>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26E66AC7-6381-B93D-1710-D342A7151803}"/>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A32EAD39-B29F-2EC9-ECE1-4FA3D798BE37}"/>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536CECEC-DD77-D865-C366-5601A4BED7F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717ABE05-D4EF-31A6-B332-202EDDA42CF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pic>
        <p:nvPicPr>
          <p:cNvPr id="26" name="Graphic 25" descr="Information with solid fill">
            <a:extLst>
              <a:ext uri="{FF2B5EF4-FFF2-40B4-BE49-F238E27FC236}">
                <a16:creationId xmlns:a16="http://schemas.microsoft.com/office/drawing/2014/main" id="{D0365D32-E39F-38EA-C89D-6002521D8B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56043" y="5801274"/>
            <a:ext cx="253279" cy="253279"/>
          </a:xfrm>
          <a:prstGeom prst="rect">
            <a:avLst/>
          </a:prstGeom>
        </p:spPr>
      </p:pic>
    </p:spTree>
    <p:extLst>
      <p:ext uri="{BB962C8B-B14F-4D97-AF65-F5344CB8AC3E}">
        <p14:creationId xmlns:p14="http://schemas.microsoft.com/office/powerpoint/2010/main" val="168082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Involvement in decisions </a:t>
            </a:r>
            <a:endParaRPr lang="en-GB" dirty="0"/>
          </a:p>
        </p:txBody>
      </p:sp>
      <p:sp>
        <p:nvSpPr>
          <p:cNvPr id="34" name="Rectangle 33">
            <a:extLst>
              <a:ext uri="{FF2B5EF4-FFF2-40B4-BE49-F238E27FC236}">
                <a16:creationId xmlns:a16="http://schemas.microsoft.com/office/drawing/2014/main" id="{1E82C8EE-F1C6-0040-382F-F345B12C27C4}"/>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Q15a</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337ECD27-38F2-2550-469E-724EF8436E3D}"/>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annual review, how good was the healthcare professional at: ‘Involving you as much as you wanted to be in decisions about your care’?</a:t>
            </a:r>
          </a:p>
        </p:txBody>
      </p:sp>
      <p:grpSp>
        <p:nvGrpSpPr>
          <p:cNvPr id="4" name="Group 3">
            <a:extLst>
              <a:ext uri="{FF2B5EF4-FFF2-40B4-BE49-F238E27FC236}">
                <a16:creationId xmlns:a16="http://schemas.microsoft.com/office/drawing/2014/main" id="{C249C09C-D60D-D18B-23B0-5612E712215D}"/>
              </a:ext>
            </a:extLst>
          </p:cNvPr>
          <p:cNvGrpSpPr/>
          <p:nvPr/>
        </p:nvGrpSpPr>
        <p:grpSpPr>
          <a:xfrm>
            <a:off x="9025470" y="5652507"/>
            <a:ext cx="2762303" cy="559882"/>
            <a:chOff x="9025470" y="5652507"/>
            <a:chExt cx="2762303" cy="559882"/>
          </a:xfrm>
        </p:grpSpPr>
        <p:sp>
          <p:nvSpPr>
            <p:cNvPr id="28" name="Rectangle 27">
              <a:extLst>
                <a:ext uri="{FF2B5EF4-FFF2-40B4-BE49-F238E27FC236}">
                  <a16:creationId xmlns:a16="http://schemas.microsoft.com/office/drawing/2014/main" id="{DCBA059E-2CAD-6D5E-BA71-FBFF95CA1F35}"/>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6" name="Graphic 25" descr="Information with solid fill">
              <a:extLst>
                <a:ext uri="{FF2B5EF4-FFF2-40B4-BE49-F238E27FC236}">
                  <a16:creationId xmlns:a16="http://schemas.microsoft.com/office/drawing/2014/main" id="{8BC5ED6C-41E8-2E3C-820E-E4EE3428173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83624" y="5713697"/>
              <a:ext cx="253279" cy="253279"/>
            </a:xfrm>
            <a:prstGeom prst="rect">
              <a:avLst/>
            </a:prstGeom>
          </p:spPr>
        </p:pic>
        <p:sp>
          <p:nvSpPr>
            <p:cNvPr id="27" name="Rectangle 26">
              <a:extLst>
                <a:ext uri="{FF2B5EF4-FFF2-40B4-BE49-F238E27FC236}">
                  <a16:creationId xmlns:a16="http://schemas.microsoft.com/office/drawing/2014/main" id="{DF19520E-D9C6-7C09-80BB-B7B6732FB479}"/>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393085437"/>
              </p:ext>
            </p:extLst>
          </p:nvPr>
        </p:nvGraphicFramePr>
        <p:xfrm>
          <a:off x="356106" y="2260066"/>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4030068769"/>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6%</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Over four in five (83%) people living with type 1 diabetes said that the healthcare professional they spoke to at their last annual review was good at involving them as much as they wanted to be in decisions about their care, with 54% saying ‘very good’. Six per cent said their healthcare professional was poor.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432873906"/>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197018115"/>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87%</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(87%) of people living with type 2 diabetes said that their healthcare professional was good at involving them as much as they wanted to be in decisions about their care at their last annual review, with 60% saying ‘very good’. Four per cent said that their healthcare professional was poor at involving them.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634510885"/>
              </p:ext>
            </p:extLst>
          </p:nvPr>
        </p:nvGraphicFramePr>
        <p:xfrm>
          <a:off x="356106" y="6013507"/>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(17,292);Type 2, National (22,495))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B029A403-971E-9DA2-382F-04CA29A9C605}"/>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3B907B58-D594-CA8D-9FF5-D255924AC1C5}"/>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06D04570-4139-CB4C-32D5-73050F5626CB}"/>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B23AEF9B-F3B0-19C6-9541-6CC6022C3BC5}"/>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196A10A5-EF3B-611A-0BE8-183541FCE33B}"/>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B8D02D26-4C0E-6F58-27E8-BFE6D18559F7}"/>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9124DA29-FFC0-0700-F2D1-22843079CB04}"/>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55A99832-620A-C2F0-1FA1-35BF5683444B}"/>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D4041156-27BB-993C-6AA1-8A2B74DBD497}"/>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9363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2" name="ReportName">
            <a:extLst>
              <a:ext uri="{FF2B5EF4-FFF2-40B4-BE49-F238E27FC236}">
                <a16:creationId xmlns:a16="http://schemas.microsoft.com/office/drawing/2014/main" id="{A2F1132D-F55B-661B-86E3-F8295A6124D2}"/>
              </a:ext>
            </a:extLst>
          </p:cNvPr>
          <p:cNvSpPr txBox="1">
            <a:spLocks noGrp="1"/>
          </p:cNvSpPr>
          <p:nvPr>
            <p:ph type="title" idx="4294967295"/>
          </p:nvPr>
        </p:nvSpPr>
        <p:spPr>
          <a:xfrm>
            <a:off x="304800" y="1773238"/>
            <a:ext cx="11674089" cy="252604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Introduction</a:t>
            </a: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How to interpret the results </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a:xfrm>
            <a:off x="450000" y="701874"/>
            <a:ext cx="11494350" cy="715669"/>
          </a:xfrm>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Consideration of emotional and mental health needs </a:t>
            </a:r>
            <a:endParaRPr lang="en-GB" dirty="0"/>
          </a:p>
        </p:txBody>
      </p:sp>
      <p:sp>
        <p:nvSpPr>
          <p:cNvPr id="34" name="Rectangle 33">
            <a:extLst>
              <a:ext uri="{FF2B5EF4-FFF2-40B4-BE49-F238E27FC236}">
                <a16:creationId xmlns:a16="http://schemas.microsoft.com/office/drawing/2014/main" id="{1592DFB1-EBD1-D75F-89A1-0E587C04F7AC}"/>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Q15b</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BE4B3114-57BF-309C-F049-A059E744FA5E}"/>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annual review, how good was the healthcare professional at: ‘Considering your emotional and mental health needs’</a:t>
            </a:r>
          </a:p>
        </p:txBody>
      </p:sp>
      <p:grpSp>
        <p:nvGrpSpPr>
          <p:cNvPr id="5" name="Group 4">
            <a:extLst>
              <a:ext uri="{FF2B5EF4-FFF2-40B4-BE49-F238E27FC236}">
                <a16:creationId xmlns:a16="http://schemas.microsoft.com/office/drawing/2014/main" id="{4D9CEBEA-F426-FAFE-74D0-4EA6ED8F0E58}"/>
              </a:ext>
            </a:extLst>
          </p:cNvPr>
          <p:cNvGrpSpPr/>
          <p:nvPr/>
        </p:nvGrpSpPr>
        <p:grpSpPr>
          <a:xfrm>
            <a:off x="9025470" y="5652507"/>
            <a:ext cx="2762303" cy="559882"/>
            <a:chOff x="9025470" y="5652507"/>
            <a:chExt cx="2762303" cy="559882"/>
          </a:xfrm>
        </p:grpSpPr>
        <p:sp>
          <p:nvSpPr>
            <p:cNvPr id="36" name="Rectangle 35">
              <a:extLst>
                <a:ext uri="{FF2B5EF4-FFF2-40B4-BE49-F238E27FC236}">
                  <a16:creationId xmlns:a16="http://schemas.microsoft.com/office/drawing/2014/main" id="{69027E08-41B9-4FDA-12FB-0E9C9FD20A0B}"/>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37" name="Graphic 36" descr="Information with solid fill">
              <a:extLst>
                <a:ext uri="{FF2B5EF4-FFF2-40B4-BE49-F238E27FC236}">
                  <a16:creationId xmlns:a16="http://schemas.microsoft.com/office/drawing/2014/main" id="{E6CC2896-62C0-29E6-6EE4-E979DBB29D9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9BA5B2DB-C658-40BF-1EEB-028D1FDF6BC1}"/>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662108161"/>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2294977692"/>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64%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13%</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50164"/>
            <a:ext cx="5372907" cy="1256178"/>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Nearly two thirds (64%) of people living with type 1 diabetes said that the healthcare professional was good at considering their emotional and mental health needs at their last annual review. Almost one in seven (13%) described their healthcare professional as poor at considering their emotional and mental health needs. A further 22% said that their healthcare professional was 'neither good nor poor’ at this. </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2477033528"/>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3015278832"/>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74%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50164"/>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Almost three quarters (74%) of people living with type 2 diabetes said that their healthcare professional was good at considering their emotional and mental health needs at their last annual review. Meanwhile, 7% described their healthcare professional as poor, and 19% said they were 'neither good nor poor’ at this.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545616505"/>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(16,185);Type 2, National (20,746))</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214D8568-A820-DD52-B14F-826790F5C58B}"/>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DC76248F-B068-413C-D08B-3D5FEA5D9BBA}"/>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E058D10C-DA28-4483-3D2E-10B1CC310A52}"/>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039983C6-C092-70F8-799E-D05BBA676DF0}"/>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FD66CD83-CF32-70BA-1C8E-D6FEC5989510}"/>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087A8FD6-62FD-EA69-4BFB-76CBAF080628}"/>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364259EE-AAE9-E2F9-9AC8-0890C6B152F4}"/>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2715E5F3-71DE-9DD3-BED3-738841EAB94F}"/>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D6731306-24F0-DCED-409A-97EBFDC79976}"/>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761691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Being listened to</a:t>
            </a:r>
            <a:endParaRPr lang="en-GB" dirty="0"/>
          </a:p>
        </p:txBody>
      </p:sp>
      <p:sp>
        <p:nvSpPr>
          <p:cNvPr id="34" name="Rectangle 33">
            <a:extLst>
              <a:ext uri="{FF2B5EF4-FFF2-40B4-BE49-F238E27FC236}">
                <a16:creationId xmlns:a16="http://schemas.microsoft.com/office/drawing/2014/main" id="{B9AFBF44-32D3-BB4D-94A9-BE41D91CD944}"/>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Q15c</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67816CE0-3FE9-C43D-2634-07DBD72455D5}"/>
              </a:ext>
            </a:extLst>
          </p:cNvPr>
          <p:cNvSpPr txBox="1"/>
          <p:nvPr/>
        </p:nvSpPr>
        <p:spPr>
          <a:xfrm>
            <a:off x="1244121" y="1432832"/>
            <a:ext cx="10269625"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annual review, how good was the healthcare professional at: ‘Listening to you’? </a:t>
            </a:r>
          </a:p>
        </p:txBody>
      </p:sp>
      <p:grpSp>
        <p:nvGrpSpPr>
          <p:cNvPr id="4" name="Group 3">
            <a:extLst>
              <a:ext uri="{FF2B5EF4-FFF2-40B4-BE49-F238E27FC236}">
                <a16:creationId xmlns:a16="http://schemas.microsoft.com/office/drawing/2014/main" id="{3B55EFB2-3AAD-30A7-93E2-6C7B912A6D34}"/>
              </a:ext>
            </a:extLst>
          </p:cNvPr>
          <p:cNvGrpSpPr/>
          <p:nvPr/>
        </p:nvGrpSpPr>
        <p:grpSpPr>
          <a:xfrm>
            <a:off x="9025470" y="5652507"/>
            <a:ext cx="2762303" cy="559882"/>
            <a:chOff x="9025470" y="5652507"/>
            <a:chExt cx="2762303" cy="559882"/>
          </a:xfrm>
        </p:grpSpPr>
        <p:sp>
          <p:nvSpPr>
            <p:cNvPr id="5" name="Rectangle 4">
              <a:extLst>
                <a:ext uri="{FF2B5EF4-FFF2-40B4-BE49-F238E27FC236}">
                  <a16:creationId xmlns:a16="http://schemas.microsoft.com/office/drawing/2014/main" id="{E7EAC3FE-B5F7-047D-F8AD-9FC66BA0E2AD}"/>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36" name="Graphic 35" descr="Information with solid fill">
              <a:extLst>
                <a:ext uri="{FF2B5EF4-FFF2-40B4-BE49-F238E27FC236}">
                  <a16:creationId xmlns:a16="http://schemas.microsoft.com/office/drawing/2014/main" id="{B7662BA5-D76D-FAFA-9E9E-A64D9EA110D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83624" y="5713697"/>
              <a:ext cx="253279" cy="253279"/>
            </a:xfrm>
            <a:prstGeom prst="rect">
              <a:avLst/>
            </a:prstGeom>
          </p:spPr>
        </p:pic>
        <p:sp>
          <p:nvSpPr>
            <p:cNvPr id="37" name="Rectangle 36">
              <a:extLst>
                <a:ext uri="{FF2B5EF4-FFF2-40B4-BE49-F238E27FC236}">
                  <a16:creationId xmlns:a16="http://schemas.microsoft.com/office/drawing/2014/main" id="{B253709C-EA58-EB1D-372A-F9479DD792BB}"/>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95881615"/>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3117503334"/>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1146404"/>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Around four in five (81%) people living with type 1 diabetes said that the healthcare professional was good at listening to them at their last annual review. Over half (52%) felt that they were ‘very good’.</a:t>
            </a:r>
          </a:p>
          <a:p>
            <a:pPr algn="l">
              <a:lnSpc>
                <a:spcPct val="115000"/>
              </a:lnSpc>
              <a:spcBef>
                <a:spcPts val="400"/>
              </a:spcBef>
              <a:spcAft>
                <a:spcPts val="400"/>
              </a:spcAft>
              <a:buSzPct val="100000"/>
            </a:pPr>
            <a:r>
              <a:rPr lang="en-GB" sz="1200" dirty="0"/>
              <a:t>Seven per cent said that their healthcare professional was poor at listening to them.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772109802"/>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862309446"/>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85%</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1146404"/>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More than four in five (85%) people living with type 2 diabetes said that the healthcare professional was good at listening to them during their last annual review, including 58% who reported that they were ‘very good’. </a:t>
            </a:r>
          </a:p>
          <a:p>
            <a:pPr algn="l">
              <a:lnSpc>
                <a:spcPct val="115000"/>
              </a:lnSpc>
              <a:spcBef>
                <a:spcPts val="400"/>
              </a:spcBef>
              <a:spcAft>
                <a:spcPts val="400"/>
              </a:spcAft>
              <a:buSzPct val="100000"/>
            </a:pPr>
            <a:r>
              <a:rPr lang="en-GB" sz="1200" dirty="0"/>
              <a:t>Four per cent said that their healthcare professional was poor at listening to them. </a:t>
            </a:r>
          </a:p>
        </p:txBody>
      </p:sp>
      <p:sp>
        <p:nvSpPr>
          <p:cNvPr id="6" name="Rectangle: Rounded Corners 5">
            <a:extLst>
              <a:ext uri="{FF2B5EF4-FFF2-40B4-BE49-F238E27FC236}">
                <a16:creationId xmlns:a16="http://schemas.microsoft.com/office/drawing/2014/main" id="{2EE77A09-2872-8AB3-44E7-1282C6DC237D}"/>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EAEE8173-93B1-519B-585A-FD9BE254B7EC}"/>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905B1C66-7778-5E0E-B5A1-95D3E819985A}"/>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79877887-EFB4-AFCF-C169-BFF59C2EFB55}"/>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52E0265D-48EA-613C-2B32-10E7F62B4985}"/>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431DE3A9-0AAA-1C46-FC6B-8E51DEDA8E2F}"/>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DD0A3863-BF1D-79C6-D14B-6DAAB892DD1B}"/>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4701D69F-16C9-5CE4-D03E-D15334787435}"/>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943C4581-8ED7-EA45-7730-D7E19DCD9689}"/>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117614635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(17,235);Type 2, National (22,032))</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1175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Sharing information that was easy to understand </a:t>
            </a:r>
            <a:endParaRPr lang="en-GB" dirty="0"/>
          </a:p>
        </p:txBody>
      </p:sp>
      <p:sp>
        <p:nvSpPr>
          <p:cNvPr id="34" name="Rectangle 33">
            <a:extLst>
              <a:ext uri="{FF2B5EF4-FFF2-40B4-BE49-F238E27FC236}">
                <a16:creationId xmlns:a16="http://schemas.microsoft.com/office/drawing/2014/main" id="{06169839-28E1-F69D-6139-E031C45D83DD}"/>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Q15d</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3F15AE73-8B3B-579D-21D0-CAFB47041E86}"/>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annual review, how good was the healthcare professional at: ‘Sharing information that was easy to understand’?</a:t>
            </a: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39152780"/>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897202254"/>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1043812"/>
          </a:xfrm>
          <a:prstGeom prst="rect">
            <a:avLst/>
          </a:prstGeom>
          <a:noFill/>
        </p:spPr>
        <p:txBody>
          <a:bodyPr wrap="square" lIns="0" tIns="0" rIns="0" bIns="0" rtlCol="0">
            <a:spAutoFit/>
          </a:bodyPr>
          <a:lstStyle/>
          <a:p>
            <a:pPr algn="l">
              <a:lnSpc>
                <a:spcPct val="115000"/>
              </a:lnSpc>
              <a:spcBef>
                <a:spcPts val="200"/>
              </a:spcBef>
              <a:buSzPct val="100000"/>
            </a:pPr>
            <a:r>
              <a:rPr lang="en-GB" sz="1200" dirty="0"/>
              <a:t>Over four in five (84%) people living with type 1 diabetes said that the healthcare professional was good at sharing information that was easy to understand at their last annual review, including 53% who described them as 'very good’. Four per cent said that the healthcare professional was poor at sharing information that was easy to understand.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4077758585"/>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3849588284"/>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86%</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3%</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Over four in five (86%) people living with type 2 diabetes said that their healthcare professional was good at sharing information that was easy to understand, including 57% who said 'very good’. Three per cent described their healthcare professional as poor at sharing information in this way.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29713754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(17,079);Type 2, National (22,132))</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1AE1341-2142-E920-47C4-43B38A194B8F}"/>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000BC8DA-F62E-84D0-A3F5-885E75C0F46E}"/>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C90390D2-335A-92AF-5D26-11FF35A720F2}"/>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D96ECBB5-8BED-F842-C503-A15ECAE3E174}"/>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8139257E-FD84-AD22-BA25-085738A48DAD}"/>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65CA651D-C0CD-642C-0CAD-9C9F7DE7BE9C}"/>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F6280326-416B-912F-AF02-91F83E63430B}"/>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30452715-5834-14F5-AF5D-FD7E10DFE36A}"/>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A3B87506-2C49-C472-BA3C-8F677E0606F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pSp>
        <p:nvGrpSpPr>
          <p:cNvPr id="26" name="Group 25">
            <a:extLst>
              <a:ext uri="{FF2B5EF4-FFF2-40B4-BE49-F238E27FC236}">
                <a16:creationId xmlns:a16="http://schemas.microsoft.com/office/drawing/2014/main" id="{C580C98C-D4EC-587C-EE9A-4FEFB90B4142}"/>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89A7D64A-68A4-069C-5DB9-A82CCCF8DC2B}"/>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412B29A4-3188-FF63-E3C1-E63E5113D2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42B004CD-3E99-AB78-5F3F-3466864EBAF6}"/>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err="1">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802225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Conversation about diabetes care </a:t>
            </a:r>
            <a:endParaRPr lang="en-GB" dirty="0"/>
          </a:p>
        </p:txBody>
      </p:sp>
      <p:sp>
        <p:nvSpPr>
          <p:cNvPr id="13" name="Rectangle 12">
            <a:extLst>
              <a:ext uri="{FF2B5EF4-FFF2-40B4-BE49-F238E27FC236}">
                <a16:creationId xmlns:a16="http://schemas.microsoft.com/office/drawing/2014/main" id="{2D7E475A-CCC3-D2C2-260F-2F38F0979829}"/>
              </a:ext>
              <a:ext uri="{C183D7F6-B498-43B3-948B-1728B52AA6E4}">
                <adec:decorative xmlns:adec="http://schemas.microsoft.com/office/drawing/2017/decorative" val="0"/>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Q16</a:t>
            </a:r>
          </a:p>
        </p:txBody>
      </p:sp>
      <p:sp>
        <p:nvSpPr>
          <p:cNvPr id="15" name="TextBox 14">
            <a:extLst>
              <a:ext uri="{FF2B5EF4-FFF2-40B4-BE49-F238E27FC236}">
                <a16:creationId xmlns:a16="http://schemas.microsoft.com/office/drawing/2014/main" id="{F1797F3F-2772-7B80-C83D-ACE36F406B05}"/>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Thinking about your last annual review, did you have a conversation with a healthcare professional about what would happen next with your diabetes care?</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4217503090"/>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Two thirds (66%) of people living with type 1 diabetes had a conversation with a healthcare professional about what would happen next with their diabetes care at their last annual review. Just over a third (34%) did not.</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3502362236"/>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874A5CE-6D77-2ABD-3260-1ED67ADAAF06}"/>
              </a:ext>
              <a:ext uri="{C183D7F6-B498-43B3-948B-1728B52AA6E4}">
                <adec:decorative xmlns:adec="http://schemas.microsoft.com/office/drawing/2017/decorative" val="0"/>
              </a:ext>
            </a:extLst>
          </p:cNvPr>
          <p:cNvSpPr txBox="1"/>
          <p:nvPr/>
        </p:nvSpPr>
        <p:spPr>
          <a:xfrm>
            <a:off x="6363481"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Around seven in ten (69%) people living with type 2 diabetes had a conversation with a healthcare professional about what would happen next with their diabetes care at their last annual review. Three in ten (31%</a:t>
            </a:r>
            <a:r>
              <a:rPr lang="en-GB" sz="1200" dirty="0">
                <a:solidFill>
                  <a:prstClr val="black"/>
                </a:solidFill>
                <a:latin typeface="Arial"/>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 did not.</a:t>
            </a:r>
          </a:p>
        </p:txBody>
      </p: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3936271047"/>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Arial" panose="020B0604020202020204" pitchFamily="34" charset="0"/>
                        </a:rPr>
                        <a:t>Base: Asked of all respondents. who have ever had an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(16,327);Type 2, National (20,887))</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F6DB0C2-13F7-8E17-1D63-FFAF8D4DA7AC}"/>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30" name="Rectangle: Rounded Corners 29">
            <a:extLst>
              <a:ext uri="{FF2B5EF4-FFF2-40B4-BE49-F238E27FC236}">
                <a16:creationId xmlns:a16="http://schemas.microsoft.com/office/drawing/2014/main" id="{3A6EE140-A859-8CEC-01EB-616D605DD5C2}"/>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D59F8F5B-2C4D-2572-14DF-DD50F4DB27C7}"/>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52CD192E-0275-5012-557C-5BE180075158}"/>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A963E54B-167F-90C5-4A2E-477627E21EEF}"/>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4" name="Rectangle: Rounded Corners 33">
            <a:extLst>
              <a:ext uri="{FF2B5EF4-FFF2-40B4-BE49-F238E27FC236}">
                <a16:creationId xmlns:a16="http://schemas.microsoft.com/office/drawing/2014/main" id="{26EFF698-8017-B02D-EAEC-2E1FE072FAA7}"/>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3F354699-A37F-F36E-C08E-5F5284EA19D6}"/>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07746C2E-85E0-A0A9-DA8B-A93B1EB4C599}"/>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1BBA6419-5F1E-8C67-4B46-DC7EE6B4B98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08475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Conversation about diabetes care </a:t>
            </a:r>
            <a:endParaRPr lang="en-GB" dirty="0"/>
          </a:p>
        </p:txBody>
      </p:sp>
      <p:sp>
        <p:nvSpPr>
          <p:cNvPr id="36" name="Rectangle 35">
            <a:extLst>
              <a:ext uri="{FF2B5EF4-FFF2-40B4-BE49-F238E27FC236}">
                <a16:creationId xmlns:a16="http://schemas.microsoft.com/office/drawing/2014/main" id="{CCE67C90-2CE1-E8F7-A623-2C9FD10C0854}"/>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Q17</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7" name="TextBox 36">
            <a:extLst>
              <a:ext uri="{FF2B5EF4-FFF2-40B4-BE49-F238E27FC236}">
                <a16:creationId xmlns:a16="http://schemas.microsoft.com/office/drawing/2014/main" id="{A86442CC-57FB-3899-F133-F11DEA6F175D}"/>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How useful was this conversation in helping you manage your diabetes?</a:t>
            </a:r>
          </a:p>
        </p:txBody>
      </p:sp>
      <p:sp>
        <p:nvSpPr>
          <p:cNvPr id="28" name="Rectangle 27">
            <a:extLst>
              <a:ext uri="{FF2B5EF4-FFF2-40B4-BE49-F238E27FC236}">
                <a16:creationId xmlns:a16="http://schemas.microsoft.com/office/drawing/2014/main" id="{DCBA059E-2CAD-6D5E-BA71-FBFF95CA1F35}"/>
              </a:ext>
              <a:ext uri="{C183D7F6-B498-43B3-948B-1728B52AA6E4}">
                <adec:decorative xmlns:adec="http://schemas.microsoft.com/office/drawing/2017/decorative" val="1"/>
              </a:ext>
            </a:extLst>
          </p:cNvPr>
          <p:cNvSpPr/>
          <p:nvPr/>
        </p:nvSpPr>
        <p:spPr>
          <a:xfrm>
            <a:off x="8211896" y="5614407"/>
            <a:ext cx="3516836"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7" name="Rectangle 26">
            <a:extLst>
              <a:ext uri="{FF2B5EF4-FFF2-40B4-BE49-F238E27FC236}">
                <a16:creationId xmlns:a16="http://schemas.microsoft.com/office/drawing/2014/main" id="{DF19520E-D9C6-7C09-80BB-B7B6732FB479}"/>
              </a:ext>
            </a:extLst>
          </p:cNvPr>
          <p:cNvSpPr/>
          <p:nvPr/>
        </p:nvSpPr>
        <p:spPr>
          <a:xfrm>
            <a:off x="8509421" y="5620291"/>
            <a:ext cx="3278352"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Useful = % Very useful + % Fairly useful.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Not useful = % Not very useful + % Not at all useful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452890249"/>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4051624012"/>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Useful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useful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More than nine in ten (93%) people living with type 1 diabetes found that, as part of their annual review, having a conversation with a healthcare professional about what would happen next with their diabetes care was useful. Over half (55%) found it ‘very useful’. Seven per cent did not find this conversation useful.</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3800976951"/>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2348299003"/>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Useful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97%</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useful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3%</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Almost all (97%) people living with type 2 diabetes found that, as part of their annual review, having a conversation with a healthcare professional about what would happen next with their diabetes care was useful, with 64% saying they found it ‘very useful’. Three per cent did not find this conversation useful.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589525108"/>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had a conversation with a healthcare professional about what would happen next with their diabetes care as part of their annual review.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(10,928); Type 2, National (14,561))</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8BC5ED6C-41E8-2E3C-820E-E4EE3428173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76238" y="5659161"/>
            <a:ext cx="253279" cy="253279"/>
          </a:xfrm>
          <a:prstGeom prst="rect">
            <a:avLst/>
          </a:prstGeom>
        </p:spPr>
      </p:pic>
      <p:sp>
        <p:nvSpPr>
          <p:cNvPr id="6" name="Rectangle: Rounded Corners 5">
            <a:extLst>
              <a:ext uri="{FF2B5EF4-FFF2-40B4-BE49-F238E27FC236}">
                <a16:creationId xmlns:a16="http://schemas.microsoft.com/office/drawing/2014/main" id="{77CC1E73-DD26-4C89-9908-4D93661F9F68}"/>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9A01C540-8BC9-DC01-4129-AB57C47FDD52}"/>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2303312C-84BC-F120-4877-9706FB8AE31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0559DD70-4BEF-3F98-246B-B6543346057F}"/>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0C942AD1-5229-11F1-8584-6E39B85324BE}"/>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DEC99886-1AE5-A490-5652-400B16F1F8CA}"/>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971A5331-A074-7007-2E57-1262E1B2D35D}"/>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4D846B4F-2AF7-E901-19DF-ECCD566D9205}"/>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C8C7787D-5AB6-01DE-0E75-226451C3514C}"/>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1938199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Overall experience </a:t>
            </a:r>
            <a:endParaRPr lang="en-GB" dirty="0"/>
          </a:p>
        </p:txBody>
      </p:sp>
      <p:sp>
        <p:nvSpPr>
          <p:cNvPr id="34" name="Rectangle 33">
            <a:extLst>
              <a:ext uri="{FF2B5EF4-FFF2-40B4-BE49-F238E27FC236}">
                <a16:creationId xmlns:a16="http://schemas.microsoft.com/office/drawing/2014/main" id="{5912493C-F983-9E7E-E421-CFD1B8E4D78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Q18</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FA0D97EC-571C-D53B-429F-941EF30EA97E}"/>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Overall, how would you describe your experience of your last annual review?</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104639478"/>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378835302"/>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78%</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8%</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Almost four in five (78%) people living with type 1 diabetes described their experience of their last annual review as good, including 46% describing it as ‘very good’. One in seven (14%) said their experience was 'neither good nor poor' and 8% described their experience as poor.</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246431451"/>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902854663"/>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Over four in five (84%) people living with type 2 diabetes said that their overall experience at their last annual review was good, with 54% describing it as ‘very good’. Around one in ten (12%) said that their overall experience was 'neither good nor poor’ and 4% said that their experience was poor.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24D9FDA-B9A3-1BB3-8965-C17167854EC8}"/>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8" name="Rectangle: Rounded Corners 7">
            <a:extLst>
              <a:ext uri="{FF2B5EF4-FFF2-40B4-BE49-F238E27FC236}">
                <a16:creationId xmlns:a16="http://schemas.microsoft.com/office/drawing/2014/main" id="{7A0E42D8-E6A7-B1A8-593F-AF759DBF70D1}"/>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BF14EB60-9E3A-B356-4EF6-7E348E5017A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7C7D3D76-D826-3012-17FC-FC231E3945D8}"/>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F1FD2059-2A87-6C4F-21A2-64059E3A4A67}"/>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7BFEE81D-ED7A-5792-DDFF-B049B73C2CD3}"/>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ED402E91-484C-E300-F636-B2E135D4B9DE}"/>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6ADEBE11-7C2B-9322-EE92-CCD9F9BA413E}"/>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3E5B6B88-E41D-3041-C4B5-4EF82CAF3EF4}"/>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189187569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ever had an annual review.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(17,457);Type 2, National (22,670))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6" name="Group 25">
            <a:extLst>
              <a:ext uri="{FF2B5EF4-FFF2-40B4-BE49-F238E27FC236}">
                <a16:creationId xmlns:a16="http://schemas.microsoft.com/office/drawing/2014/main" id="{1EED086C-7716-18FB-A5BA-36F1E56C9D4E}"/>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7356E348-F7C8-916A-B351-8A4CDF8E411E}"/>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5FFEEF97-8EEB-3900-24FB-DC45117A83F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263F3F25-84AD-85E8-9D73-3A85380B284A}"/>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53292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Reasons for not having an annual review </a:t>
            </a:r>
            <a:endParaRPr lang="en-GB" dirty="0"/>
          </a:p>
        </p:txBody>
      </p:sp>
      <p:sp>
        <p:nvSpPr>
          <p:cNvPr id="3" name="Rectangle 2">
            <a:extLst>
              <a:ext uri="{FF2B5EF4-FFF2-40B4-BE49-F238E27FC236}">
                <a16:creationId xmlns:a16="http://schemas.microsoft.com/office/drawing/2014/main" id="{710CBBAC-519F-6219-7D37-56872071220C}"/>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Q19</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B463F311-8E5E-85A9-8E1D-65D82EC7D5B7}"/>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solidFill>
                  <a:prstClr val="black"/>
                </a:solidFill>
                <a:effectLst/>
                <a:uLnTx/>
                <a:uFillTx/>
                <a:latin typeface="Arial"/>
                <a:ea typeface="+mn-ea"/>
                <a:cs typeface="+mn-cs"/>
              </a:rPr>
              <a:t>Have any of the following meant that you have not had an annual review for your diabetes? </a:t>
            </a:r>
            <a:r>
              <a:rPr lang="en-GB" sz="1400" b="0" dirty="0"/>
              <a:t>(multiple responses allowed)</a:t>
            </a:r>
            <a:endParaRPr lang="en-GB" sz="1400" b="1" dirty="0"/>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25800"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4" y="2507493"/>
            <a:ext cx="4207084" cy="3262881"/>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When asked why they have not had an annual review, people living with type 1 diabetes are most likely to say they haven’t been invited to attend one (43%).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Nearly </a:t>
            </a:r>
            <a:r>
              <a:rPr lang="en-GB" sz="1200" dirty="0">
                <a:solidFill>
                  <a:prstClr val="black"/>
                </a:solidFill>
                <a:latin typeface="Arial"/>
              </a:rPr>
              <a:t>one in five (19%) reported that they have not been able to get an appointment. Uncertainty as to how to book one (15%), or appointments being inconvenient (15%) were also cited as reasons for not having an annual review in the last two years.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Around one in ten (12%) were concerned about what the healthcare professional might say. Nine per cent said they don’t need a review as they manage their diabetes well.</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Over one in twenty (6%) were concerned about too many tests and appointments as a reason for not having an annual review.</a:t>
            </a:r>
          </a:p>
        </p:txBody>
      </p:sp>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07445"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2705471154"/>
              </p:ext>
            </p:extLst>
          </p:nvPr>
        </p:nvGraphicFramePr>
        <p:xfrm>
          <a:off x="5478895" y="2166807"/>
          <a:ext cx="5724000" cy="33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1781646693"/>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not had an annual review in the last two years.</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(1,395))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C11D092-FAB1-2EF4-C314-162DFB33732D}"/>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24" name="Rectangle: Rounded Corners 23">
            <a:extLst>
              <a:ext uri="{FF2B5EF4-FFF2-40B4-BE49-F238E27FC236}">
                <a16:creationId xmlns:a16="http://schemas.microsoft.com/office/drawing/2014/main" id="{DC78C911-40EF-5A26-A9AD-CF7151557C9F}"/>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BB197B65-F9DC-54E0-5548-42A2DEB9BAFF}"/>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97C4A09F-D061-88A3-EFCC-0C7028FDC5F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D2C5A288-1AC6-2CDD-FD80-866A0B0089F8}"/>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8" name="Rectangle: Rounded Corners 27">
            <a:extLst>
              <a:ext uri="{FF2B5EF4-FFF2-40B4-BE49-F238E27FC236}">
                <a16:creationId xmlns:a16="http://schemas.microsoft.com/office/drawing/2014/main" id="{42BDBFA7-95E1-912C-3B7D-D0492B577E4F}"/>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B7B06F76-64E5-993A-6842-25EA197DB5AA}"/>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8C1B5A0E-EB67-07FC-E434-536392E76081}"/>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BDDBF5AA-53EE-86E0-AB60-D2D8AEE602B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4202252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Annual review: </a:t>
            </a:r>
            <a:r>
              <a:rPr lang="en-GB" sz="2800" dirty="0"/>
              <a:t>Reasons for not having an annual review </a:t>
            </a:r>
            <a:endParaRPr lang="en-GB" dirty="0"/>
          </a:p>
        </p:txBody>
      </p:sp>
      <p:sp>
        <p:nvSpPr>
          <p:cNvPr id="3" name="Rectangle 2">
            <a:extLst>
              <a:ext uri="{FF2B5EF4-FFF2-40B4-BE49-F238E27FC236}">
                <a16:creationId xmlns:a16="http://schemas.microsoft.com/office/drawing/2014/main" id="{D31BBA9D-3181-A5AC-D290-2FF7CA4952E7}"/>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Q19</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8D3D0B81-00F7-A9ED-D4CB-0FA482925880}"/>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solidFill>
                  <a:prstClr val="black"/>
                </a:solidFill>
                <a:effectLst/>
                <a:uLnTx/>
                <a:uFillTx/>
                <a:latin typeface="Arial"/>
                <a:ea typeface="+mn-ea"/>
                <a:cs typeface="+mn-cs"/>
              </a:rPr>
              <a:t>Have any of the following meant that you have not had an annual review for your diabetes? </a:t>
            </a:r>
            <a:r>
              <a:rPr lang="en-GB" sz="1400" b="0" dirty="0"/>
              <a:t>(multiple responses allowed)</a:t>
            </a:r>
            <a:endParaRPr lang="en-GB" sz="1400" b="1" dirty="0"/>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26749"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049628" cy="2838149"/>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When asked why they have not had an annual review, 44% of people living with type 2 diabetes said they haven’t been invited to attend one.</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Nearly </a:t>
            </a:r>
            <a:r>
              <a:rPr lang="en-GB" sz="1200" dirty="0">
                <a:solidFill>
                  <a:prstClr val="black"/>
                </a:solidFill>
                <a:latin typeface="Arial"/>
              </a:rPr>
              <a:t>a fifth (19%) reported that they are able to manage their diabetes well so don’t feel that they need a review.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Uncertainty about how to book one (10%), or the inability to get an appointment (10%) are also cited as reasons for not attending an annual review. Around one in twenty (6%) said they were concerned about what the healthcare professional might say. </a:t>
            </a:r>
          </a:p>
          <a:p>
            <a:pPr>
              <a:lnSpc>
                <a:spcPct val="115000"/>
              </a:lnSpc>
              <a:spcBef>
                <a:spcPts val="400"/>
              </a:spcBef>
              <a:spcAft>
                <a:spcPts val="400"/>
              </a:spcAft>
              <a:buSzPct val="100000"/>
              <a:defRPr/>
            </a:pPr>
            <a:r>
              <a:rPr lang="en-GB" sz="1200" dirty="0">
                <a:solidFill>
                  <a:prstClr val="black"/>
                </a:solidFill>
                <a:latin typeface="Arial"/>
              </a:rPr>
              <a:t>Four per cent were concerned about too many tests and appointments as a reason for not having an annual review.</a:t>
            </a: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2615874582"/>
              </p:ext>
            </p:extLst>
          </p:nvPr>
        </p:nvGraphicFramePr>
        <p:xfrm>
          <a:off x="5513166" y="2166807"/>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181005760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not had an annual review in the last two years.</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(2,236))</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F85A4BE0-AAC5-2921-2CCD-FEA70DB3A54B}"/>
              </a:ext>
              <a:ext uri="{C183D7F6-B498-43B3-948B-1728B52AA6E4}">
                <adec:decorative xmlns:adec="http://schemas.microsoft.com/office/drawing/2017/decorative" val="1"/>
              </a:ext>
            </a:extLst>
          </p:cNvPr>
          <p:cNvSpPr/>
          <p:nvPr/>
        </p:nvSpPr>
        <p:spPr>
          <a:xfrm>
            <a:off x="164605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Annual review</a:t>
            </a:r>
          </a:p>
        </p:txBody>
      </p:sp>
      <p:sp>
        <p:nvSpPr>
          <p:cNvPr id="24" name="Rectangle: Rounded Corners 23">
            <a:extLst>
              <a:ext uri="{FF2B5EF4-FFF2-40B4-BE49-F238E27FC236}">
                <a16:creationId xmlns:a16="http://schemas.microsoft.com/office/drawing/2014/main" id="{0BF0BCAA-FC4F-8C9A-73B9-00A3884FD4D8}"/>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041D2613-E87D-0668-BE24-65985A368629}"/>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FA8D7340-D917-E15E-076A-A2A8597E7DD0}"/>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BEABD1A7-DD75-B37B-5DCF-371F46F51FA6}"/>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8" name="Rectangle: Rounded Corners 27">
            <a:extLst>
              <a:ext uri="{FF2B5EF4-FFF2-40B4-BE49-F238E27FC236}">
                <a16:creationId xmlns:a16="http://schemas.microsoft.com/office/drawing/2014/main" id="{B4A0FC12-DC8B-F287-660D-34977FBD9A44}"/>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517F8A3C-B3DD-BB38-5582-D062CFE832A6}"/>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71055FF5-593E-C5FF-DBDD-EF0F548E0E4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DD976F37-E596-380B-0D3C-76162ACDC03B}"/>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499921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Last NHS appointment</a:t>
            </a:r>
          </a:p>
        </p:txBody>
      </p:sp>
    </p:spTree>
    <p:extLst>
      <p:ext uri="{BB962C8B-B14F-4D97-AF65-F5344CB8AC3E}">
        <p14:creationId xmlns:p14="http://schemas.microsoft.com/office/powerpoint/2010/main" val="11541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Last NHS appointment: When it took place </a:t>
            </a:r>
            <a:endParaRPr lang="en-GB" dirty="0"/>
          </a:p>
        </p:txBody>
      </p:sp>
      <p:sp>
        <p:nvSpPr>
          <p:cNvPr id="7" name="Rectangle 6">
            <a:extLst>
              <a:ext uri="{FF2B5EF4-FFF2-40B4-BE49-F238E27FC236}">
                <a16:creationId xmlns:a16="http://schemas.microsoft.com/office/drawing/2014/main" id="{11AFEC69-EA6A-E22F-A1A8-854B35AD7BE0}"/>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Q20</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11A7941A-5719-2B30-9753-3832F5D9CD0D}"/>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When did you last have an appointment with a healthcare professional in the NHS about your diabetes?</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4132027292"/>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08314"/>
            <a:ext cx="5372907" cy="831446"/>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Around two thirds (64%) of people living with type 1 diabetes have had an appointment with an NHS healthcare professional about their diabetes in the last 12 months, that was not their annual review. One in </a:t>
            </a:r>
            <a:r>
              <a:rPr lang="en-GB" sz="1200" dirty="0">
                <a:solidFill>
                  <a:prstClr val="black"/>
                </a:solidFill>
                <a:latin typeface="Arial"/>
              </a:rPr>
              <a:t>eight (13%) </a:t>
            </a:r>
            <a:r>
              <a:rPr kumimoji="0" lang="en-GB" sz="1200" b="0" i="0" u="none" strike="noStrike" kern="1200" cap="none" spc="0" normalizeH="0" baseline="0" noProof="0" dirty="0">
                <a:ln>
                  <a:noFill/>
                </a:ln>
                <a:solidFill>
                  <a:prstClr val="black"/>
                </a:solidFill>
                <a:effectLst/>
                <a:uLnTx/>
                <a:uFillTx/>
                <a:latin typeface="Arial"/>
                <a:ea typeface="+mn-ea"/>
                <a:cs typeface="+mn-cs"/>
              </a:rPr>
              <a:t>had their last appointment 1-2 years ago and 9% said it was more than 2 years ago. </a:t>
            </a:r>
            <a:endParaRPr kumimoji="0" lang="en-GB" sz="12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791608985"/>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7681"/>
            <a:ext cx="5372907" cy="831446"/>
          </a:xfrm>
          <a:prstGeom prst="rect">
            <a:avLst/>
          </a:prstGeom>
          <a:noFill/>
        </p:spPr>
        <p:txBody>
          <a:bodyPr wrap="square" lIns="0" tIns="0" rIns="0" bIns="0" rtlCol="0">
            <a:spAutoFit/>
          </a:bodyPr>
          <a:lstStyle/>
          <a:p>
            <a:pPr>
              <a:lnSpc>
                <a:spcPct val="115000"/>
              </a:lnSpc>
              <a:spcBef>
                <a:spcPts val="400"/>
              </a:spcBef>
              <a:spcAft>
                <a:spcPts val="400"/>
              </a:spcAft>
              <a:buSzPct val="100000"/>
              <a:defRPr/>
            </a:pPr>
            <a:r>
              <a:rPr lang="en-GB" sz="1200" dirty="0">
                <a:solidFill>
                  <a:prstClr val="black"/>
                </a:solidFill>
                <a:latin typeface="Arial"/>
              </a:rPr>
              <a:t>Three in five (60%) </a:t>
            </a:r>
            <a:r>
              <a:rPr kumimoji="0" lang="en-GB" sz="1200" b="0" i="0" u="none" strike="noStrike" kern="1200" cap="none" spc="0" normalizeH="0" baseline="0" noProof="0" dirty="0">
                <a:ln>
                  <a:noFill/>
                </a:ln>
                <a:solidFill>
                  <a:prstClr val="black"/>
                </a:solidFill>
                <a:effectLst/>
                <a:uLnTx/>
                <a:uFillTx/>
                <a:latin typeface="Arial"/>
                <a:ea typeface="+mn-ea"/>
                <a:cs typeface="+mn-cs"/>
              </a:rPr>
              <a:t>people living with type 2 diabetes have had an appointment with a healthcare professional in the NHS about their diabetes in the last 12 months, that was not their annual review. One in eight (12%) had their last appointment 1-2 years ago and 7% more than 2 years ago..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51420374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(17,218);Type 2, National (22,681))</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5EDDF646-F363-E6B4-04B3-411FD8A8F733}"/>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30" name="Rectangle: Rounded Corners 29">
            <a:extLst>
              <a:ext uri="{FF2B5EF4-FFF2-40B4-BE49-F238E27FC236}">
                <a16:creationId xmlns:a16="http://schemas.microsoft.com/office/drawing/2014/main" id="{698BABE2-710B-59A1-0545-1F4F564A6ED6}"/>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3F71FFCD-449C-4593-738C-0FE157DD5524}"/>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C7A0E63A-4548-D02E-7BE7-054AFA2E6858}"/>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ADB0E2F7-1472-7018-15CA-DD1644F37BC8}"/>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5766D123-A25A-82BD-9844-882CBACBAB5C}"/>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E13A69AA-2839-C501-EE8C-A5DB65DE82EB}"/>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78D43FB8-232B-3E35-9B10-75C6892CD99B}"/>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3042894F-541B-9CBF-65C7-6BE22ABE2D06}"/>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24039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8D119A-4153-DD9F-0C7A-36C6C9EBE648}"/>
              </a:ext>
            </a:extLst>
          </p:cNvPr>
          <p:cNvSpPr>
            <a:spLocks noGrp="1"/>
          </p:cNvSpPr>
          <p:nvPr>
            <p:ph type="title"/>
          </p:nvPr>
        </p:nvSpPr>
        <p:spPr/>
        <p:txBody>
          <a:bodyPr/>
          <a:lstStyle/>
          <a:p>
            <a:r>
              <a:rPr lang="en-GB" dirty="0"/>
              <a:t>Introduction</a:t>
            </a:r>
          </a:p>
        </p:txBody>
      </p:sp>
      <p:sp>
        <p:nvSpPr>
          <p:cNvPr id="6" name="Rectangle 5">
            <a:extLst>
              <a:ext uri="{FF2B5EF4-FFF2-40B4-BE49-F238E27FC236}">
                <a16:creationId xmlns:a16="http://schemas.microsoft.com/office/drawing/2014/main" id="{68664943-E161-A55F-EAEB-C7D03B21A980}"/>
              </a:ext>
            </a:extLst>
          </p:cNvPr>
          <p:cNvSpPr/>
          <p:nvPr/>
        </p:nvSpPr>
        <p:spPr>
          <a:xfrm>
            <a:off x="449999" y="1458831"/>
            <a:ext cx="3533039" cy="37975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Survey Summary</a:t>
            </a:r>
          </a:p>
        </p:txBody>
      </p:sp>
      <p:sp>
        <p:nvSpPr>
          <p:cNvPr id="5" name="Rectangle 4">
            <a:extLst>
              <a:ext uri="{FF2B5EF4-FFF2-40B4-BE49-F238E27FC236}">
                <a16:creationId xmlns:a16="http://schemas.microsoft.com/office/drawing/2014/main" id="{3EBBC584-7E07-CD23-1ADE-B26B4960FD84}"/>
              </a:ext>
            </a:extLst>
          </p:cNvPr>
          <p:cNvSpPr/>
          <p:nvPr/>
        </p:nvSpPr>
        <p:spPr>
          <a:xfrm>
            <a:off x="464288" y="2034644"/>
            <a:ext cx="3518750" cy="45564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National Diabetes Experience Survey is an England-wide survey about experiences of care among those living with type 1 or type 2 diabetes.</a:t>
            </a:r>
          </a:p>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2024 survey was administered by Ipsos on behalf of NHS England and took place between 18</a:t>
            </a:r>
            <a:r>
              <a:rPr kumimoji="0" lang="en-GB" sz="1200" b="0" i="0" u="none" strike="noStrike" kern="1200" cap="none" spc="0" normalizeH="0" baseline="30000" noProof="0" dirty="0">
                <a:ln>
                  <a:noFill/>
                </a:ln>
                <a:solidFill>
                  <a:prstClr val="black"/>
                </a:solidFill>
                <a:effectLst/>
                <a:uLnTx/>
                <a:uFillTx/>
                <a:latin typeface="Arial"/>
                <a:ea typeface="+mn-ea"/>
                <a:cs typeface="+mn-cs"/>
              </a:rPr>
              <a:t> </a:t>
            </a:r>
            <a:r>
              <a:rPr kumimoji="0" lang="en-GB" sz="1200" b="0" i="0" u="none" strike="noStrike" kern="1200" cap="none" spc="0" normalizeH="0" baseline="0" noProof="0" dirty="0">
                <a:ln>
                  <a:noFill/>
                </a:ln>
                <a:solidFill>
                  <a:prstClr val="black"/>
                </a:solidFill>
                <a:effectLst/>
                <a:uLnTx/>
                <a:uFillTx/>
                <a:latin typeface="Arial"/>
                <a:ea typeface="+mn-ea"/>
                <a:cs typeface="+mn-cs"/>
              </a:rPr>
              <a:t>March and 16 July 2024. Data is presented at an Integrated Care System (ICS) level, as well as at national level. </a:t>
            </a:r>
          </a:p>
        </p:txBody>
      </p:sp>
      <p:sp>
        <p:nvSpPr>
          <p:cNvPr id="7" name="Rectangle 6">
            <a:extLst>
              <a:ext uri="{FF2B5EF4-FFF2-40B4-BE49-F238E27FC236}">
                <a16:creationId xmlns:a16="http://schemas.microsoft.com/office/drawing/2014/main" id="{3F55FCAB-80B1-B2AD-7698-F495184937FE}"/>
              </a:ext>
            </a:extLst>
          </p:cNvPr>
          <p:cNvSpPr/>
          <p:nvPr/>
        </p:nvSpPr>
        <p:spPr>
          <a:xfrm>
            <a:off x="4292324" y="1460743"/>
            <a:ext cx="3533039" cy="37758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Methodology</a:t>
            </a:r>
          </a:p>
        </p:txBody>
      </p:sp>
      <p:sp>
        <p:nvSpPr>
          <p:cNvPr id="8" name="Rectangle 7">
            <a:extLst>
              <a:ext uri="{FF2B5EF4-FFF2-40B4-BE49-F238E27FC236}">
                <a16:creationId xmlns:a16="http://schemas.microsoft.com/office/drawing/2014/main" id="{768F4B65-757B-67C8-F951-2D36095186CE}"/>
              </a:ext>
            </a:extLst>
          </p:cNvPr>
          <p:cNvSpPr/>
          <p:nvPr/>
        </p:nvSpPr>
        <p:spPr>
          <a:xfrm>
            <a:off x="4306612" y="2034644"/>
            <a:ext cx="3505475" cy="45564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sample was designed to include enough people living with type 1 and type 2 diabetes so that it was possible to analyse both by different subgroups. </a:t>
            </a:r>
          </a:p>
        </p:txBody>
      </p:sp>
      <p:sp>
        <p:nvSpPr>
          <p:cNvPr id="9" name="Rectangle 8">
            <a:extLst>
              <a:ext uri="{FF2B5EF4-FFF2-40B4-BE49-F238E27FC236}">
                <a16:creationId xmlns:a16="http://schemas.microsoft.com/office/drawing/2014/main" id="{7728354E-B947-DD7C-8E20-F540FE388342}"/>
              </a:ext>
            </a:extLst>
          </p:cNvPr>
          <p:cNvSpPr/>
          <p:nvPr/>
        </p:nvSpPr>
        <p:spPr>
          <a:xfrm>
            <a:off x="8142002" y="1457324"/>
            <a:ext cx="3600000" cy="37737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Further resources </a:t>
            </a:r>
          </a:p>
        </p:txBody>
      </p:sp>
      <p:sp>
        <p:nvSpPr>
          <p:cNvPr id="10" name="Rectangle 9">
            <a:extLst>
              <a:ext uri="{FF2B5EF4-FFF2-40B4-BE49-F238E27FC236}">
                <a16:creationId xmlns:a16="http://schemas.microsoft.com/office/drawing/2014/main" id="{8F59E8DD-EEFA-1524-2B17-695B0270CD43}"/>
              </a:ext>
            </a:extLst>
          </p:cNvPr>
          <p:cNvSpPr/>
          <p:nvPr/>
        </p:nvSpPr>
        <p:spPr>
          <a:xfrm>
            <a:off x="8142002" y="2034643"/>
            <a:ext cx="3600000" cy="405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500"/>
              </a:spcBef>
              <a:spcAft>
                <a:spcPts val="500"/>
              </a:spcAft>
              <a:buClr>
                <a:srgbClr val="005EB8"/>
              </a:buClr>
              <a:buSzPct val="15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following resources and other outputs can be found here: diabetessurvey.co.uk/latest-results.</a:t>
            </a:r>
          </a:p>
          <a:p>
            <a:pPr marL="180975" marR="0" lvl="0" indent="-180975" algn="l" defTabSz="914400" rtl="0" eaLnBrk="1" fontAlgn="auto" latinLnBrk="0" hangingPunct="1">
              <a:lnSpc>
                <a:spcPct val="115000"/>
              </a:lnSpc>
              <a:spcBef>
                <a:spcPts val="500"/>
              </a:spcBef>
              <a:spcAft>
                <a:spcPts val="5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Questionnaire </a:t>
            </a:r>
          </a:p>
          <a:p>
            <a:pPr marL="180975" marR="0" lvl="0" indent="-180975" algn="l" defTabSz="914400" rtl="0" eaLnBrk="1" fontAlgn="auto" latinLnBrk="0" hangingPunct="1">
              <a:lnSpc>
                <a:spcPct val="115000"/>
              </a:lnSpc>
              <a:spcBef>
                <a:spcPts val="500"/>
              </a:spcBef>
              <a:spcAft>
                <a:spcPts val="5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Survey materials</a:t>
            </a:r>
          </a:p>
          <a:p>
            <a:pPr marL="180975" marR="0" lvl="0" indent="-180975" algn="l" defTabSz="914400" rtl="0" eaLnBrk="1" fontAlgn="auto" latinLnBrk="0" hangingPunct="1">
              <a:lnSpc>
                <a:spcPct val="115000"/>
              </a:lnSpc>
              <a:spcBef>
                <a:spcPts val="500"/>
              </a:spcBef>
              <a:spcAft>
                <a:spcPts val="5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Technical Annex </a:t>
            </a:r>
          </a:p>
          <a:p>
            <a:pPr marL="180975" marR="0" lvl="0" indent="-180975" algn="l" defTabSz="914400" rtl="0" eaLnBrk="1" fontAlgn="auto" latinLnBrk="0" hangingPunct="1">
              <a:lnSpc>
                <a:spcPct val="115000"/>
              </a:lnSpc>
              <a:spcBef>
                <a:spcPts val="500"/>
              </a:spcBef>
              <a:spcAft>
                <a:spcPts val="5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Survey Development Report</a:t>
            </a:r>
          </a:p>
          <a:p>
            <a:pPr marL="180975" marR="0" lvl="0" indent="-180975" algn="l" defTabSz="914400" rtl="0" eaLnBrk="1" fontAlgn="auto" latinLnBrk="0" hangingPunct="1">
              <a:lnSpc>
                <a:spcPct val="115000"/>
              </a:lnSpc>
              <a:spcBef>
                <a:spcPts val="500"/>
              </a:spcBef>
              <a:spcAft>
                <a:spcPts val="5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ICS Reports</a:t>
            </a:r>
          </a:p>
          <a:p>
            <a:pPr marL="180975" marR="0" lvl="0" indent="-180975" algn="l" defTabSz="914400" rtl="0" eaLnBrk="1" fontAlgn="auto" latinLnBrk="0" hangingPunct="1">
              <a:lnSpc>
                <a:spcPct val="115000"/>
              </a:lnSpc>
              <a:spcBef>
                <a:spcPts val="500"/>
              </a:spcBef>
              <a:spcAft>
                <a:spcPts val="5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Excel data tables (national and ICS specific).</a:t>
            </a:r>
          </a:p>
        </p:txBody>
      </p:sp>
      <p:grpSp>
        <p:nvGrpSpPr>
          <p:cNvPr id="14" name="Group 13">
            <a:extLst>
              <a:ext uri="{FF2B5EF4-FFF2-40B4-BE49-F238E27FC236}">
                <a16:creationId xmlns:a16="http://schemas.microsoft.com/office/drawing/2014/main" id="{D9BC8706-5B97-2E19-3C86-36DEA1A4AE03}"/>
              </a:ext>
              <a:ext uri="{C183D7F6-B498-43B3-948B-1728B52AA6E4}">
                <adec:decorative xmlns:adec="http://schemas.microsoft.com/office/drawing/2017/decorative" val="1"/>
              </a:ext>
            </a:extLst>
          </p:cNvPr>
          <p:cNvGrpSpPr/>
          <p:nvPr/>
        </p:nvGrpSpPr>
        <p:grpSpPr>
          <a:xfrm>
            <a:off x="4143375" y="1447800"/>
            <a:ext cx="3829050" cy="3638550"/>
            <a:chOff x="4143375" y="1323975"/>
            <a:chExt cx="3829050" cy="4344988"/>
          </a:xfrm>
        </p:grpSpPr>
        <p:cxnSp>
          <p:nvCxnSpPr>
            <p:cNvPr id="12" name="Straight Connector 11">
              <a:extLst>
                <a:ext uri="{FF2B5EF4-FFF2-40B4-BE49-F238E27FC236}">
                  <a16:creationId xmlns:a16="http://schemas.microsoft.com/office/drawing/2014/main" id="{1F67D22E-0B0E-8546-7582-E863C8991C1B}"/>
                </a:ext>
              </a:extLst>
            </p:cNvPr>
            <p:cNvCxnSpPr/>
            <p:nvPr/>
          </p:nvCxnSpPr>
          <p:spPr>
            <a:xfrm>
              <a:off x="4143375" y="1323975"/>
              <a:ext cx="0" cy="4344988"/>
            </a:xfrm>
            <a:prstGeom prst="line">
              <a:avLst/>
            </a:prstGeom>
            <a:ln w="12700">
              <a:solidFill>
                <a:srgbClr val="005EB8"/>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F6F54B-2968-FD86-7D1D-FB059FD8A213}"/>
                </a:ext>
              </a:extLst>
            </p:cNvPr>
            <p:cNvCxnSpPr/>
            <p:nvPr/>
          </p:nvCxnSpPr>
          <p:spPr>
            <a:xfrm>
              <a:off x="7972425" y="1323975"/>
              <a:ext cx="0" cy="4344988"/>
            </a:xfrm>
            <a:prstGeom prst="line">
              <a:avLst/>
            </a:prstGeom>
            <a:ln w="12700">
              <a:solidFill>
                <a:srgbClr val="005EB8"/>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Rounded Corners 36">
            <a:extLst>
              <a:ext uri="{FF2B5EF4-FFF2-40B4-BE49-F238E27FC236}">
                <a16:creationId xmlns:a16="http://schemas.microsoft.com/office/drawing/2014/main" id="{9A9F2458-93AC-82E4-5EB6-A9F646156073}"/>
              </a:ext>
              <a:ext uri="{C183D7F6-B498-43B3-948B-1728B52AA6E4}">
                <adec:decorative xmlns:adec="http://schemas.microsoft.com/office/drawing/2017/decorative" val="1"/>
              </a:ext>
            </a:extLst>
          </p:cNvPr>
          <p:cNvSpPr/>
          <p:nvPr/>
        </p:nvSpPr>
        <p:spPr>
          <a:xfrm>
            <a:off x="43021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Introduction and guidance</a:t>
            </a:r>
          </a:p>
        </p:txBody>
      </p:sp>
      <p:sp>
        <p:nvSpPr>
          <p:cNvPr id="38" name="Rectangle: Rounded Corners 37">
            <a:extLst>
              <a:ext uri="{FF2B5EF4-FFF2-40B4-BE49-F238E27FC236}">
                <a16:creationId xmlns:a16="http://schemas.microsoft.com/office/drawing/2014/main" id="{1DB549FE-08AA-A568-1BE4-E0C13A470459}"/>
              </a:ext>
              <a:ext uri="{C183D7F6-B498-43B3-948B-1728B52AA6E4}">
                <adec:decorative xmlns:adec="http://schemas.microsoft.com/office/drawing/2017/decorative" val="1"/>
              </a:ext>
            </a:extLst>
          </p:cNvPr>
          <p:cNvSpPr/>
          <p:nvPr/>
        </p:nvSpPr>
        <p:spPr>
          <a:xfrm>
            <a:off x="3406650"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9" name="Rectangle: Rounded Corners 38">
            <a:extLst>
              <a:ext uri="{FF2B5EF4-FFF2-40B4-BE49-F238E27FC236}">
                <a16:creationId xmlns:a16="http://schemas.microsoft.com/office/drawing/2014/main" id="{1821EC7E-D447-3C8B-74DE-62CEAB0C3468}"/>
              </a:ext>
              <a:ext uri="{C183D7F6-B498-43B3-948B-1728B52AA6E4}">
                <adec:decorative xmlns:adec="http://schemas.microsoft.com/office/drawing/2017/decorative" val="1"/>
              </a:ext>
            </a:extLst>
          </p:cNvPr>
          <p:cNvSpPr/>
          <p:nvPr/>
        </p:nvSpPr>
        <p:spPr>
          <a:xfrm>
            <a:off x="3821099"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40" name="Rectangle: Rounded Corners 39">
            <a:extLst>
              <a:ext uri="{FF2B5EF4-FFF2-40B4-BE49-F238E27FC236}">
                <a16:creationId xmlns:a16="http://schemas.microsoft.com/office/drawing/2014/main" id="{DDEF6121-7615-2091-07D1-B1A2B6AE8858}"/>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41" name="Rectangle: Rounded Corners 40">
            <a:extLst>
              <a:ext uri="{FF2B5EF4-FFF2-40B4-BE49-F238E27FC236}">
                <a16:creationId xmlns:a16="http://schemas.microsoft.com/office/drawing/2014/main" id="{BE6A2CB6-3812-E140-80C1-67AC99981AFB}"/>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42" name="Rectangle: Rounded Corners 41">
            <a:extLst>
              <a:ext uri="{FF2B5EF4-FFF2-40B4-BE49-F238E27FC236}">
                <a16:creationId xmlns:a16="http://schemas.microsoft.com/office/drawing/2014/main" id="{C97F1C21-2610-536B-34CD-FA52C8B2AA5C}"/>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43" name="Rectangle: Rounded Corners 42">
            <a:extLst>
              <a:ext uri="{FF2B5EF4-FFF2-40B4-BE49-F238E27FC236}">
                <a16:creationId xmlns:a16="http://schemas.microsoft.com/office/drawing/2014/main" id="{F9186ED7-2074-785C-3EDC-22E51BAB3938}"/>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44" name="Rectangle: Rounded Corners 43">
            <a:extLst>
              <a:ext uri="{FF2B5EF4-FFF2-40B4-BE49-F238E27FC236}">
                <a16:creationId xmlns:a16="http://schemas.microsoft.com/office/drawing/2014/main" id="{C0907F8C-A96C-91BB-EDA9-EFA3CFEDD0A2}"/>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45" name="Rectangle: Rounded Corners 44">
            <a:extLst>
              <a:ext uri="{FF2B5EF4-FFF2-40B4-BE49-F238E27FC236}">
                <a16:creationId xmlns:a16="http://schemas.microsoft.com/office/drawing/2014/main" id="{139D96F4-C061-2925-882B-4C362F1E535A}"/>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998013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Last NHS appointment: Which service it was with </a:t>
            </a:r>
            <a:endParaRPr lang="en-GB" dirty="0"/>
          </a:p>
        </p:txBody>
      </p:sp>
      <p:sp>
        <p:nvSpPr>
          <p:cNvPr id="7" name="Rectangle 6">
            <a:extLst>
              <a:ext uri="{FF2B5EF4-FFF2-40B4-BE49-F238E27FC236}">
                <a16:creationId xmlns:a16="http://schemas.microsoft.com/office/drawing/2014/main" id="{8B48387D-8069-896E-B882-6EC14FD543E5}"/>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Q21</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7BA00CCF-ECBF-2663-4C3F-1A3263A88CA0}"/>
              </a:ext>
            </a:extLst>
          </p:cNvPr>
          <p:cNvSpPr txBox="1"/>
          <p:nvPr/>
        </p:nvSpPr>
        <p:spPr>
          <a:xfrm>
            <a:off x="1268778" y="1438937"/>
            <a:ext cx="10762912" cy="22666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Which NHS service was this appointment with?</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220274474"/>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831446"/>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1 diabetes who have had an appointment with a NHS healthcare professional about their diabetes that was not their annual review, 56</a:t>
            </a:r>
            <a:r>
              <a:rPr lang="en-GB" sz="1200" dirty="0">
                <a:solidFill>
                  <a:prstClr val="black"/>
                </a:solidFill>
                <a:latin typeface="Arial"/>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 reported that it was at a hospital. Just over a third (35%) had </a:t>
            </a:r>
            <a:r>
              <a:rPr lang="en-GB" sz="1200" dirty="0">
                <a:solidFill>
                  <a:prstClr val="black"/>
                </a:solidFill>
                <a:latin typeface="Arial"/>
              </a:rPr>
              <a:t>this appointment</a:t>
            </a:r>
            <a:r>
              <a:rPr kumimoji="0" lang="en-GB" sz="1200" b="0" i="0" u="none" strike="noStrike" kern="1200" cap="none" spc="0" normalizeH="0" baseline="0" noProof="0" dirty="0">
                <a:ln>
                  <a:noFill/>
                </a:ln>
                <a:solidFill>
                  <a:prstClr val="black"/>
                </a:solidFill>
                <a:effectLst/>
                <a:uLnTx/>
                <a:uFillTx/>
                <a:latin typeface="Arial"/>
                <a:ea typeface="+mn-ea"/>
                <a:cs typeface="+mn-cs"/>
              </a:rPr>
              <a:t> at a GP practice and 9% said </a:t>
            </a:r>
            <a:r>
              <a:rPr lang="en-GB" sz="1200" dirty="0">
                <a:solidFill>
                  <a:prstClr val="black"/>
                </a:solidFill>
                <a:latin typeface="Arial"/>
              </a:rPr>
              <a:t>it was with another </a:t>
            </a:r>
            <a:r>
              <a:rPr kumimoji="0" lang="en-GB" sz="1200" b="0" i="0" u="none" strike="noStrike" kern="1200" cap="none" spc="0" normalizeH="0" baseline="0" noProof="0" dirty="0">
                <a:ln>
                  <a:noFill/>
                </a:ln>
                <a:solidFill>
                  <a:prstClr val="black"/>
                </a:solidFill>
                <a:effectLst/>
                <a:uLnTx/>
                <a:uFillTx/>
                <a:latin typeface="Arial"/>
                <a:ea typeface="+mn-ea"/>
                <a:cs typeface="+mn-cs"/>
              </a:rPr>
              <a:t>NHS service.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1642879202"/>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1043812"/>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2 diabetes who have had an appointment with a NHS healthcare professional about their diabetes that was not their annual review, the vast majority (88%) had their appointment at a GP practice. Seven per cent had their last appointment at a hospital and 5% at another NHS service.</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2936830375"/>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Arial" panose="020B0604020202020204" pitchFamily="34" charset="0"/>
                        </a:rPr>
                        <a:t>Base: Asked of all respondents who have had an appointment about their diabetes that was not their annual review.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(14,655);Type 2, National (17,888))</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A917C21E-1771-CE31-1470-0E468B726347}"/>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30" name="Rectangle: Rounded Corners 29">
            <a:extLst>
              <a:ext uri="{FF2B5EF4-FFF2-40B4-BE49-F238E27FC236}">
                <a16:creationId xmlns:a16="http://schemas.microsoft.com/office/drawing/2014/main" id="{0AA7B7F5-F25B-CFAF-BFE2-C6CBF131B042}"/>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D1C90BFC-3B29-FAD8-81EB-D37766AE0383}"/>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00C3D9D5-6895-6E0F-037F-782CC05B0F30}"/>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6E5A3971-B14D-C996-99C9-2AF2B0781A14}"/>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788BEA32-1C4C-F05D-4B0B-01C1B76817EA}"/>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5" name="Rectangle: Rounded Corners 34">
            <a:extLst>
              <a:ext uri="{FF2B5EF4-FFF2-40B4-BE49-F238E27FC236}">
                <a16:creationId xmlns:a16="http://schemas.microsoft.com/office/drawing/2014/main" id="{66321D98-5A14-2F54-16A5-F8D6554510E8}"/>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6" name="Rectangle: Rounded Corners 35">
            <a:extLst>
              <a:ext uri="{FF2B5EF4-FFF2-40B4-BE49-F238E27FC236}">
                <a16:creationId xmlns:a16="http://schemas.microsoft.com/office/drawing/2014/main" id="{E6E4C782-C21B-3A72-930A-C56417E85307}"/>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E8CB99BC-4DF2-5D82-6869-D59D32F29D9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433063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pPr>
              <a:tabLst>
                <a:tab pos="9059863" algn="l"/>
              </a:tabLst>
            </a:pPr>
            <a:r>
              <a:rPr lang="en-GB" dirty="0"/>
              <a:t>Last NHS appointment: Who was spoken to</a:t>
            </a:r>
          </a:p>
        </p:txBody>
      </p:sp>
      <p:sp>
        <p:nvSpPr>
          <p:cNvPr id="11" name="Rectangle 10">
            <a:extLst>
              <a:ext uri="{FF2B5EF4-FFF2-40B4-BE49-F238E27FC236}">
                <a16:creationId xmlns:a16="http://schemas.microsoft.com/office/drawing/2014/main" id="{C6E48771-FBC8-2B89-F6E9-5E61E55F481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Q22</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4" name="TextBox 13">
            <a:extLst>
              <a:ext uri="{FF2B5EF4-FFF2-40B4-BE49-F238E27FC236}">
                <a16:creationId xmlns:a16="http://schemas.microsoft.com/office/drawing/2014/main" id="{3E8C8A25-126D-FB69-12A0-40E11004C8A7}"/>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Who did you speak to at your last appointment? </a:t>
            </a:r>
            <a:r>
              <a:rPr lang="en-GB" sz="1400" b="0" dirty="0"/>
              <a:t>(multiple responses allowed)</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01915"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182250" cy="1988686"/>
          </a:xfrm>
          <a:prstGeom prst="rect">
            <a:avLst/>
          </a:prstGeom>
          <a:noFill/>
        </p:spPr>
        <p:txBody>
          <a:bodyPr wrap="square" lIns="0" tIns="0" rIns="0" bIns="0" numCol="1" spcCol="360000" rtlCol="0">
            <a:spAutoFit/>
          </a:bodyPr>
          <a:lstStyle/>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their last NHS appointment, that was not their annual review, those living with type 1 diabetes mostly spoke to either a nurse (55%) or a GP or doctor (43%). </a:t>
            </a:r>
          </a:p>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However, 10% saw a dietician and 9% an optician.</a:t>
            </a:r>
          </a:p>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minority of people living with type 1 diabetes were seen by a podiatrist (4%).</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Fewer than one in ten (8%) were seen by another healthcare professional. </a:t>
            </a: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2032699759"/>
              </p:ext>
            </p:extLst>
          </p:nvPr>
        </p:nvGraphicFramePr>
        <p:xfrm>
          <a:off x="5513166" y="2166807"/>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275982317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Arial" panose="020B0604020202020204" pitchFamily="34" charset="0"/>
                        </a:rPr>
                        <a:t>Base: Asked of all respondents who have had an appointment about their diabetes that was not their annual review. Those who selected 'I don't know or I can't remember' have been excluded.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(14,765))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F034319B-97C0-FEB3-EBF6-27DFFC50FD03}"/>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24" name="Rectangle: Rounded Corners 23">
            <a:extLst>
              <a:ext uri="{FF2B5EF4-FFF2-40B4-BE49-F238E27FC236}">
                <a16:creationId xmlns:a16="http://schemas.microsoft.com/office/drawing/2014/main" id="{EE43EE1C-F930-EFC3-4419-82A3C5AD79DC}"/>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0CE0EC12-7B1A-908D-0020-ED84421BD61D}"/>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217446D3-18AB-A2C6-8DC5-CFB8A04C8A52}"/>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98242943-2DCF-75D8-875A-DAE1A3E43CD7}"/>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8" name="Rectangle: Rounded Corners 27">
            <a:extLst>
              <a:ext uri="{FF2B5EF4-FFF2-40B4-BE49-F238E27FC236}">
                <a16:creationId xmlns:a16="http://schemas.microsoft.com/office/drawing/2014/main" id="{AF4E9BD4-8D65-9069-C45F-9EB5244C297E}"/>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EB8F26E6-81AB-4304-02EA-099B3198754A}"/>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73942DB3-8FBF-089B-E754-37E0C133DA4B}"/>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C21C8A55-4AB7-E0C2-9A48-F04B59936328}"/>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050689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1716" y="2043656"/>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pPr>
              <a:tabLst>
                <a:tab pos="9059863" algn="l"/>
              </a:tabLst>
            </a:pPr>
            <a:r>
              <a:rPr lang="en-GB" dirty="0"/>
              <a:t>Last NHS appointment: Who was spoken to</a:t>
            </a:r>
          </a:p>
        </p:txBody>
      </p:sp>
      <p:sp>
        <p:nvSpPr>
          <p:cNvPr id="3" name="Rectangle 2">
            <a:extLst>
              <a:ext uri="{FF2B5EF4-FFF2-40B4-BE49-F238E27FC236}">
                <a16:creationId xmlns:a16="http://schemas.microsoft.com/office/drawing/2014/main" id="{4F90A732-DD9F-17C7-DC3D-AD06BFD6B29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Q22</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B4C82C2A-5A6B-210B-69A5-3618A892606F}"/>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Who did you speak to at your last appointment? </a:t>
            </a:r>
            <a:r>
              <a:rPr lang="en-GB" sz="1400" b="0" dirty="0"/>
              <a:t>(multiple responses allowed)</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41FE92FB-D487-BDB7-835A-0EEC1E16B662}"/>
              </a:ext>
            </a:extLst>
          </p:cNvPr>
          <p:cNvSpPr/>
          <p:nvPr/>
        </p:nvSpPr>
        <p:spPr>
          <a:xfrm>
            <a:off x="437920" y="2039683"/>
            <a:ext cx="4207477"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57586" y="2507493"/>
            <a:ext cx="4188842" cy="2516010"/>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At their last NHS appointment, that was not their annual review, those living with type 2 diabetes were most likely to have spoken to a nurse (68%), with fewer seeing a GP or doctor (30%).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Fewer than one in ten saw an optician (9%), a podiatrist (5%) or dietician (3%).</a:t>
            </a:r>
          </a:p>
          <a:p>
            <a:pPr>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twenty (6%) were seen by another healthcare professional at their last NHS appointment. </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716064116"/>
              </p:ext>
            </p:extLst>
          </p:nvPr>
        </p:nvGraphicFramePr>
        <p:xfrm>
          <a:off x="5513166" y="2175671"/>
          <a:ext cx="5724000"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4221964659"/>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Arial" panose="020B0604020202020204" pitchFamily="34" charset="0"/>
                        </a:rPr>
                        <a:t>Base: Asked of all respondents who have had an appointment about their diabetes that was not their annual review. Those who selected 'I don't know or I can't remember' have been excluded.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(18,081))</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4ACC8010-9670-5470-4440-402DFDCE78EF}"/>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24" name="Rectangle: Rounded Corners 23">
            <a:extLst>
              <a:ext uri="{FF2B5EF4-FFF2-40B4-BE49-F238E27FC236}">
                <a16:creationId xmlns:a16="http://schemas.microsoft.com/office/drawing/2014/main" id="{620FAF0A-9B09-09FF-C9B5-B953DD5850FD}"/>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1BF56B1F-A137-E4E5-439C-50D943EE23C9}"/>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32806EF0-DAFF-3933-38AE-841E961D82A1}"/>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229AFA8B-FC15-9031-7D82-3834ACFB365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8" name="Rectangle: Rounded Corners 27">
            <a:extLst>
              <a:ext uri="{FF2B5EF4-FFF2-40B4-BE49-F238E27FC236}">
                <a16:creationId xmlns:a16="http://schemas.microsoft.com/office/drawing/2014/main" id="{45E6B8CA-29D2-CA93-7C9B-EAF716837D38}"/>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9" name="Rectangle: Rounded Corners 28">
            <a:extLst>
              <a:ext uri="{FF2B5EF4-FFF2-40B4-BE49-F238E27FC236}">
                <a16:creationId xmlns:a16="http://schemas.microsoft.com/office/drawing/2014/main" id="{369C5265-CF59-89BB-E6B2-D343725EAF36}"/>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74C23AC3-69A5-E3A0-DF78-F696D67D8E43}"/>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DD42604D-9587-1A59-E517-CE1A9EC34D4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370366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Last NHS appointment: Involvement in decisions </a:t>
            </a:r>
            <a:endParaRPr lang="en-GB" dirty="0"/>
          </a:p>
        </p:txBody>
      </p:sp>
      <p:sp>
        <p:nvSpPr>
          <p:cNvPr id="34" name="Rectangle 33">
            <a:extLst>
              <a:ext uri="{FF2B5EF4-FFF2-40B4-BE49-F238E27FC236}">
                <a16:creationId xmlns:a16="http://schemas.microsoft.com/office/drawing/2014/main" id="{91B621EA-DFE1-9FBD-5083-7E9061571BEC}"/>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Q23a</a:t>
            </a:r>
          </a:p>
        </p:txBody>
      </p:sp>
      <p:sp>
        <p:nvSpPr>
          <p:cNvPr id="35" name="TextBox 34">
            <a:extLst>
              <a:ext uri="{FF2B5EF4-FFF2-40B4-BE49-F238E27FC236}">
                <a16:creationId xmlns:a16="http://schemas.microsoft.com/office/drawing/2014/main" id="{8F5B0E3A-AA47-38C5-C0E9-86E2C5A6AA5E}"/>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NHS appointment about your diabetes, how good was your healthcare professional at: ‘Involving you as much as you wanted to be involved in decisions about your care’?</a:t>
            </a: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494150475"/>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3044999331"/>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47526"/>
            <a:ext cx="5372907" cy="831446"/>
          </a:xfrm>
          <a:prstGeom prst="rect">
            <a:avLst/>
          </a:prstGeom>
          <a:noFill/>
        </p:spPr>
        <p:txBody>
          <a:bodyPr wrap="square" lIns="0" tIns="0" rIns="0" bIns="0" rtlCol="0">
            <a:spAutoFit/>
          </a:bodyPr>
          <a:lstStyle/>
          <a:p>
            <a:pPr algn="l">
              <a:lnSpc>
                <a:spcPct val="115000"/>
              </a:lnSpc>
              <a:buSzPct val="100000"/>
            </a:pPr>
            <a:r>
              <a:rPr lang="en-GB" sz="1200" dirty="0"/>
              <a:t>Four in five (81%) people living with type 1 diabetes said the healthcare professional they saw at their last NHS appointment was good at involving them as much as they wanted to be in decisions about their care. Over half (52%) said that they were ‘very good’. A minority (7%) reported a poor experience.</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1881534538"/>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1022941153"/>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37135"/>
            <a:ext cx="5372907" cy="1043812"/>
          </a:xfrm>
          <a:prstGeom prst="rect">
            <a:avLst/>
          </a:prstGeom>
          <a:noFill/>
        </p:spPr>
        <p:txBody>
          <a:bodyPr wrap="square" lIns="0" tIns="0" rIns="0" bIns="0" rtlCol="0">
            <a:spAutoFit/>
          </a:bodyPr>
          <a:lstStyle/>
          <a:p>
            <a:pPr algn="l">
              <a:lnSpc>
                <a:spcPct val="115000"/>
              </a:lnSpc>
              <a:buSzPct val="100000"/>
            </a:pPr>
            <a:r>
              <a:rPr lang="en-GB" sz="1200" dirty="0"/>
              <a:t>More than four in five (83%) people living with type 2 diabetes said the healthcare professional they saw at their last NHS appointment, was good at involving them as much as they wanted to be in decisions about their care, including 52% who said that they were ‘very good’. A minority (4%) reported a poor experience.</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C9D5A76-3960-E9C3-F2DE-B94ABA730131}"/>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8" name="Rectangle: Rounded Corners 7">
            <a:extLst>
              <a:ext uri="{FF2B5EF4-FFF2-40B4-BE49-F238E27FC236}">
                <a16:creationId xmlns:a16="http://schemas.microsoft.com/office/drawing/2014/main" id="{DF74493E-2365-654E-0AB5-720AAC7EC9DD}"/>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0220FB85-FB42-A8C8-C5B6-F6AB6AB91784}"/>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DF81695D-8982-4758-308B-4A4CB6087796}"/>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597FE97C-467F-BBD5-04F8-AF43BDEE3D89}"/>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8A65E712-B874-AE92-CF01-F8468FCEF284}"/>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73E5F892-477E-9A5D-929D-BE9632891C2A}"/>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B814F0E7-9997-8939-2C6E-F0B0BF0EB80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6DE8B326-394F-2E48-2ED5-05BF77119FF4}"/>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26" name="D_803a51473d8193f7_CalcTable">
            <a:extLst>
              <a:ext uri="{FF2B5EF4-FFF2-40B4-BE49-F238E27FC236}">
                <a16:creationId xmlns:a16="http://schemas.microsoft.com/office/drawing/2014/main" id="{E4C258C9-B62C-9A2E-A81B-2E91928D8D1F}"/>
              </a:ext>
            </a:extLst>
          </p:cNvPr>
          <p:cNvGraphicFramePr>
            <a:graphicFrameLocks noGrp="1"/>
          </p:cNvGraphicFramePr>
          <p:nvPr>
            <p:extLst>
              <p:ext uri="{D42A27DB-BD31-4B8C-83A1-F6EECF244321}">
                <p14:modId xmlns:p14="http://schemas.microsoft.com/office/powerpoint/2010/main" val="2314275313"/>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had an appointment about their diabetes that was not their annual review.</a:t>
                      </a:r>
                    </a:p>
                    <a:p>
                      <a:pPr marL="0" indent="0">
                        <a:buNone/>
                      </a:pPr>
                      <a:r>
                        <a:rPr lang="en-GB" sz="1000" b="0" dirty="0">
                          <a:solidFill>
                            <a:schemeClr val="tx1"/>
                          </a:solidFill>
                          <a:latin typeface="Arial" panose="020B0604020202020204" pitchFamily="34" charset="0"/>
                        </a:rPr>
                        <a:t>Those who selected 'I didn't want or need this' have been excluded. (</a:t>
                      </a:r>
                      <a:r>
                        <a:rPr lang="fr-FR" sz="1000" b="0" dirty="0">
                          <a:solidFill>
                            <a:schemeClr val="tx1"/>
                          </a:solidFill>
                          <a:latin typeface="Arial" panose="020B0604020202020204" pitchFamily="34" charset="0"/>
                        </a:rPr>
                        <a:t>Type 1, National (15,001); Type 2, National (17,972))</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0648260D-97E1-61D6-7B93-94443EBD04B1}"/>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449DE357-DA06-1C58-1A39-E7C0D6734697}"/>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9D7E6B80-11FD-7941-2DFC-522D14E18BA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F1DF4C2B-B718-A7CB-89E5-908EFB885525}"/>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62195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a:xfrm>
            <a:off x="450000" y="701874"/>
            <a:ext cx="11299088" cy="715669"/>
          </a:xfrm>
        </p:spPr>
        <p:txBody>
          <a:bodyPr/>
          <a:lstStyle/>
          <a:p>
            <a:r>
              <a:rPr lang="en-GB" sz="2800" dirty="0"/>
              <a:t>Last NHS appointment: Considering emotional and mental health needs </a:t>
            </a:r>
            <a:endParaRPr lang="en-GB" dirty="0"/>
          </a:p>
        </p:txBody>
      </p:sp>
      <p:sp>
        <p:nvSpPr>
          <p:cNvPr id="36" name="Rectangle 35">
            <a:extLst>
              <a:ext uri="{FF2B5EF4-FFF2-40B4-BE49-F238E27FC236}">
                <a16:creationId xmlns:a16="http://schemas.microsoft.com/office/drawing/2014/main" id="{E7FE4A64-52B6-206D-9E44-2C1DD272825E}"/>
              </a:ext>
            </a:extLst>
          </p:cNvPr>
          <p:cNvSpPr/>
          <p:nvPr/>
        </p:nvSpPr>
        <p:spPr>
          <a:xfrm>
            <a:off x="457586" y="1495100"/>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Q23b</a:t>
            </a:r>
          </a:p>
        </p:txBody>
      </p:sp>
      <p:sp>
        <p:nvSpPr>
          <p:cNvPr id="37" name="TextBox 36">
            <a:extLst>
              <a:ext uri="{FF2B5EF4-FFF2-40B4-BE49-F238E27FC236}">
                <a16:creationId xmlns:a16="http://schemas.microsoft.com/office/drawing/2014/main" id="{186B1173-2D12-9876-19F3-8E1FAF0F8B1E}"/>
              </a:ext>
            </a:extLst>
          </p:cNvPr>
          <p:cNvSpPr txBox="1"/>
          <p:nvPr/>
        </p:nvSpPr>
        <p:spPr>
          <a:xfrm>
            <a:off x="1268778" y="1459107"/>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NHS appointment about your diabetes, how good was your healthcare professional at: ‘Considering your emotional and mental health needs’?</a:t>
            </a: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2630503206"/>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816964743"/>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67%</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12%</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Two-thirds (67%) of people living with type 1 diabetes said that the healthcare professional was good at considering their emotional and mental health needs at their last NHS appointment. Around one in ten (12%) said they had a poor experience, and another one in five (20%) felt that it was ‘neither good nor poor’.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3086299618"/>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1147798122"/>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74%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Nearly three quarters (74%) of people living with type 2 diabetes said that the healthcare professional was good at considering their emotional and mental health needs at their last NHS appointment. One in fourteen (7%) said they had a poor experience, and another one in five (19%) said it was ‘neither good nor poor’.</a:t>
            </a:r>
          </a:p>
        </p:txBody>
      </p:sp>
      <p:sp>
        <p:nvSpPr>
          <p:cNvPr id="6" name="Rectangle: Rounded Corners 5">
            <a:extLst>
              <a:ext uri="{FF2B5EF4-FFF2-40B4-BE49-F238E27FC236}">
                <a16:creationId xmlns:a16="http://schemas.microsoft.com/office/drawing/2014/main" id="{4033BDB0-C4C6-BFD4-4C7A-F91FD957660A}"/>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8" name="Rectangle: Rounded Corners 7">
            <a:extLst>
              <a:ext uri="{FF2B5EF4-FFF2-40B4-BE49-F238E27FC236}">
                <a16:creationId xmlns:a16="http://schemas.microsoft.com/office/drawing/2014/main" id="{62FE9FB2-7B0D-CED6-B250-286AE69F2910}"/>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0FD2DE90-7326-B88A-805B-480047484B31}"/>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0FAD03D4-C8C4-6482-AD0B-14A974EE5A7B}"/>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8AC01D9D-95FE-A0AB-F219-4A342399F056}"/>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FA5511E6-69C7-574D-38AB-E640A0CE38BF}"/>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FA866E72-31FA-61EE-19F9-5E920B16993C}"/>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AC7CAE79-C4D3-15EB-2232-B7E458571F37}"/>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AAD275C2-CA9B-674F-9B8B-1DF573864FEE}"/>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256279009"/>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had an appointment about their diabetes that was not their annual review.</a:t>
                      </a:r>
                    </a:p>
                    <a:p>
                      <a:pPr marL="0" indent="0">
                        <a:buNone/>
                      </a:pPr>
                      <a:r>
                        <a:rPr lang="en-GB" sz="1000" b="0" dirty="0">
                          <a:solidFill>
                            <a:schemeClr val="tx1"/>
                          </a:solidFill>
                          <a:latin typeface="Arial" panose="020B0604020202020204" pitchFamily="34" charset="0"/>
                        </a:rPr>
                        <a:t>Those who selected 'I didn't want or need this' have been excluded. (</a:t>
                      </a:r>
                      <a:r>
                        <a:rPr lang="fr-FR" sz="1000" b="0" dirty="0">
                          <a:solidFill>
                            <a:schemeClr val="tx1"/>
                          </a:solidFill>
                          <a:latin typeface="Arial" panose="020B0604020202020204" pitchFamily="34" charset="0"/>
                        </a:rPr>
                        <a:t>Type 1, National (14,105); Type 2, National (16,925))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6" name="Group 25">
            <a:extLst>
              <a:ext uri="{FF2B5EF4-FFF2-40B4-BE49-F238E27FC236}">
                <a16:creationId xmlns:a16="http://schemas.microsoft.com/office/drawing/2014/main" id="{3AE25D62-4D4F-A9BC-16F8-F6C8240123AC}"/>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C2304560-A580-E59D-1007-3B2B897584F2}"/>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9B814CF7-69BB-2D99-6AE2-B088BC6AAD7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B2BBAD15-38D6-7E4D-AFDF-140414097A5A}"/>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07306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Last NHS appointment: Being listened to</a:t>
            </a:r>
            <a:endParaRPr lang="en-GB" dirty="0"/>
          </a:p>
        </p:txBody>
      </p:sp>
      <p:sp>
        <p:nvSpPr>
          <p:cNvPr id="34" name="Rectangle 33">
            <a:extLst>
              <a:ext uri="{FF2B5EF4-FFF2-40B4-BE49-F238E27FC236}">
                <a16:creationId xmlns:a16="http://schemas.microsoft.com/office/drawing/2014/main" id="{2742D855-ABA9-3CB4-BC33-26069F5AAFD2}"/>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Q23c</a:t>
            </a:r>
          </a:p>
        </p:txBody>
      </p:sp>
      <p:sp>
        <p:nvSpPr>
          <p:cNvPr id="35" name="TextBox 34">
            <a:extLst>
              <a:ext uri="{FF2B5EF4-FFF2-40B4-BE49-F238E27FC236}">
                <a16:creationId xmlns:a16="http://schemas.microsoft.com/office/drawing/2014/main" id="{B9560BB6-1227-4696-9274-1A3EC44BFBAC}"/>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NHS appointment about your diabetes, how good was your healthcare professional at: ‘Listening to you’</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3779234056"/>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2846211147"/>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80%</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7%</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Four in five (80%) people living with type 1 diabetes felt listened to at their last NHS appointment about their diabetes, including 51% who said their healthcare professional was ‘very good’ in this respect. A small proportion (7%) said that the healthcare professional was poor at listening to them.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378876328"/>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2130699566"/>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5%</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Over four in five (83%) people living with type 2 diabetes felt listened to at their last NHS appointment about their diabetes, including 52% who said their healthcare professional was ‘very good’ in this respect. Five per cent reported that the healthcare professional was poor at listening to them.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70601930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had an appointment about their diabetes that was not their annual review.</a:t>
                      </a:r>
                    </a:p>
                    <a:p>
                      <a:pPr marL="0" indent="0">
                        <a:buNone/>
                      </a:pPr>
                      <a:r>
                        <a:rPr lang="en-GB" sz="1000" b="0" dirty="0">
                          <a:solidFill>
                            <a:schemeClr val="tx1"/>
                          </a:solidFill>
                          <a:latin typeface="Arial" panose="020B0604020202020204" pitchFamily="34" charset="0"/>
                        </a:rPr>
                        <a:t>Those who selected 'I didn't want or need this' have been excluded. (</a:t>
                      </a:r>
                      <a:r>
                        <a:rPr lang="fr-FR" sz="1000" b="0" dirty="0">
                          <a:solidFill>
                            <a:schemeClr val="tx1"/>
                          </a:solidFill>
                          <a:latin typeface="Arial" panose="020B0604020202020204" pitchFamily="34" charset="0"/>
                        </a:rPr>
                        <a:t>Type 1, National (14,990); Type 2, National (17,788))</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5546349-87EC-F47F-C410-F9BE00975A76}"/>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8" name="Rectangle: Rounded Corners 7">
            <a:extLst>
              <a:ext uri="{FF2B5EF4-FFF2-40B4-BE49-F238E27FC236}">
                <a16:creationId xmlns:a16="http://schemas.microsoft.com/office/drawing/2014/main" id="{511DEE28-3873-F6AA-6125-F49E88EC506B}"/>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2F292F56-2C9A-21D2-AD46-3C2408F11E8B}"/>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69E38CB0-F63D-9B5E-3712-B5D3DC425A1E}"/>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C85C8319-94BD-D4F3-7DE5-40C5D46E05E2}"/>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62BDE9A1-3D59-A6B6-92EC-B90397E76035}"/>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86482FE3-2F21-C611-CBB2-E07A2303BE12}"/>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27C9A555-1D6C-8F32-CE81-348D47E1B182}"/>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CC6DDEF2-F1EE-5CFD-81E5-A22615CA389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pSp>
        <p:nvGrpSpPr>
          <p:cNvPr id="26" name="Group 25">
            <a:extLst>
              <a:ext uri="{FF2B5EF4-FFF2-40B4-BE49-F238E27FC236}">
                <a16:creationId xmlns:a16="http://schemas.microsoft.com/office/drawing/2014/main" id="{8A3DA05C-2DF8-C94A-5193-C0426757E4EC}"/>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93DB8DF9-82E7-E55D-FE9D-59B758C10632}"/>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A7DE71B7-DD47-4FA3-1D7E-B4EE77CC844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F9ADECF2-D1A1-6D93-68E9-490FAF0EC41C}"/>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235474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a:xfrm>
            <a:off x="450000" y="677160"/>
            <a:ext cx="11299088" cy="715669"/>
          </a:xfrm>
        </p:spPr>
        <p:txBody>
          <a:bodyPr/>
          <a:lstStyle/>
          <a:p>
            <a:r>
              <a:rPr lang="en-GB" sz="2800" dirty="0"/>
              <a:t>Last NHS appointment: Sharing information that was easy to understand </a:t>
            </a:r>
            <a:endParaRPr lang="en-GB" dirty="0"/>
          </a:p>
        </p:txBody>
      </p:sp>
      <p:sp>
        <p:nvSpPr>
          <p:cNvPr id="34" name="Rectangle 33">
            <a:extLst>
              <a:ext uri="{FF2B5EF4-FFF2-40B4-BE49-F238E27FC236}">
                <a16:creationId xmlns:a16="http://schemas.microsoft.com/office/drawing/2014/main" id="{5D4B221E-B830-9EE4-F291-409BB516BECF}"/>
              </a:ext>
            </a:extLst>
          </p:cNvPr>
          <p:cNvSpPr/>
          <p:nvPr/>
        </p:nvSpPr>
        <p:spPr>
          <a:xfrm>
            <a:off x="457586" y="1502076"/>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Q23d</a:t>
            </a:r>
          </a:p>
        </p:txBody>
      </p:sp>
      <p:sp>
        <p:nvSpPr>
          <p:cNvPr id="35" name="TextBox 34">
            <a:extLst>
              <a:ext uri="{FF2B5EF4-FFF2-40B4-BE49-F238E27FC236}">
                <a16:creationId xmlns:a16="http://schemas.microsoft.com/office/drawing/2014/main" id="{ED3D8CE5-4654-AD57-1B2F-85228E102A7A}"/>
              </a:ext>
            </a:extLst>
          </p:cNvPr>
          <p:cNvSpPr txBox="1"/>
          <p:nvPr/>
        </p:nvSpPr>
        <p:spPr>
          <a:xfrm>
            <a:off x="1268778" y="1466083"/>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your last NHS appointment about your diabetes, how good was your healthcare professional at: ‘Sharing information that was easy to understand’?</a:t>
            </a: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124812310"/>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950239201"/>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82%</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6%</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Over four in five (82%) people living with type 1 diabetes reported that the healthcare professional they saw at their last NHS appointment about their diabetes was good at sharing information in a way that was easy to understand; including 51% who said they were ‘very good’. A minority (6%) felt that their healthcare professional was poor.</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281536683"/>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1471247793"/>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84%</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More than four in five (84%) people living with type 2 diabetes reported that the healthcare professional they saw at their last NHS appointment about their diabetes was good at sharing information in a way that was easy to understand, with 52% saying they were ‘very good’. Four per cent said the healthcare professional they spoke to was poor.</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40839964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had an appointment about their diabetes that was not their annual review.</a:t>
                      </a:r>
                    </a:p>
                    <a:p>
                      <a:pPr marL="0" indent="0">
                        <a:buNone/>
                      </a:pPr>
                      <a:r>
                        <a:rPr lang="en-GB" sz="1000" b="0" dirty="0">
                          <a:solidFill>
                            <a:schemeClr val="tx1"/>
                          </a:solidFill>
                          <a:latin typeface="Arial" panose="020B0604020202020204" pitchFamily="34" charset="0"/>
                        </a:rPr>
                        <a:t>Those who selected 'I didn't want or need this' have been excluded. (</a:t>
                      </a:r>
                      <a:r>
                        <a:rPr lang="fr-FR" sz="1000" b="0" dirty="0">
                          <a:solidFill>
                            <a:schemeClr val="tx1"/>
                          </a:solidFill>
                          <a:latin typeface="Arial" panose="020B0604020202020204" pitchFamily="34" charset="0"/>
                        </a:rPr>
                        <a:t>Type 1, National (14,882); Type 2, National (17,835))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2BCF65F1-9460-53C6-41C4-B7B3368A34C5}"/>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8" name="Rectangle: Rounded Corners 7">
            <a:extLst>
              <a:ext uri="{FF2B5EF4-FFF2-40B4-BE49-F238E27FC236}">
                <a16:creationId xmlns:a16="http://schemas.microsoft.com/office/drawing/2014/main" id="{CED10754-BA5C-BC50-926C-5941994785A2}"/>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81DE7E9D-D149-3E16-45E8-E3D32E2D46BD}"/>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1ED1F5B6-F559-1968-CD98-2E25A1623C0A}"/>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D34FDC7E-2C4A-5E35-FD5B-BB8460096169}"/>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B0AA1C90-869B-ED7B-BF36-87C16B5B27FD}"/>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2BEFB9D0-2684-7574-6723-B8C63C28E688}"/>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D20F022E-BB68-99ED-A924-92A2EF421C63}"/>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021E63AE-A4C6-7B87-6611-2AA618870436}"/>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pSp>
        <p:nvGrpSpPr>
          <p:cNvPr id="26" name="Group 25">
            <a:extLst>
              <a:ext uri="{FF2B5EF4-FFF2-40B4-BE49-F238E27FC236}">
                <a16:creationId xmlns:a16="http://schemas.microsoft.com/office/drawing/2014/main" id="{1225F352-9826-031B-CCBD-8A64258EED2C}"/>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50109F38-6080-563A-F41D-DB8B28DB251A}"/>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753B06A6-7329-ED8E-7528-18E4D0C285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8338C7AA-C793-76D7-27E5-A466A99BD218}"/>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66994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02F8C19-8DCF-ADC1-A908-0E1076FC51AF}"/>
              </a:ext>
              <a:ext uri="{C183D7F6-B498-43B3-948B-1728B52AA6E4}">
                <adec:decorative xmlns:adec="http://schemas.microsoft.com/office/drawing/2017/decorative" val="1"/>
              </a:ext>
            </a:extLst>
          </p:cNvPr>
          <p:cNvSpPr/>
          <p:nvPr/>
        </p:nvSpPr>
        <p:spPr>
          <a:xfrm>
            <a:off x="205562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Last appointment</a:t>
            </a:r>
          </a:p>
        </p:txBody>
      </p:sp>
      <p:sp>
        <p:nvSpPr>
          <p:cNvPr id="8" name="Rectangle: Rounded Corners 7">
            <a:extLst>
              <a:ext uri="{FF2B5EF4-FFF2-40B4-BE49-F238E27FC236}">
                <a16:creationId xmlns:a16="http://schemas.microsoft.com/office/drawing/2014/main" id="{7B7FADA9-5681-D372-AB7C-21DE6FE38D89}"/>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8D56F3B6-FFDF-D871-43EF-CDED5A2946CA}"/>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00BC85D7-A8E3-5646-4992-9BA4BF5DF4D1}"/>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FDCE13C9-CDD7-A315-AD48-5298B3060F97}"/>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F8E22142-9077-E6A3-9E9D-29E14D736CD0}"/>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0" name="Rectangle: Rounded Corners 29">
            <a:extLst>
              <a:ext uri="{FF2B5EF4-FFF2-40B4-BE49-F238E27FC236}">
                <a16:creationId xmlns:a16="http://schemas.microsoft.com/office/drawing/2014/main" id="{25C4A2A7-BB94-DC8A-81A7-A92EE5A250CE}"/>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1" name="Rectangle: Rounded Corners 30">
            <a:extLst>
              <a:ext uri="{FF2B5EF4-FFF2-40B4-BE49-F238E27FC236}">
                <a16:creationId xmlns:a16="http://schemas.microsoft.com/office/drawing/2014/main" id="{2FB55F73-771A-10EA-A86C-9D827F559C2C}"/>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3553AEB1-220B-5679-7F5B-84007E7E67F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Last NHS appointment: Overall experience </a:t>
            </a:r>
            <a:endParaRPr lang="en-GB" dirty="0"/>
          </a:p>
        </p:txBody>
      </p:sp>
      <p:sp>
        <p:nvSpPr>
          <p:cNvPr id="34" name="Rectangle 33">
            <a:extLst>
              <a:ext uri="{FF2B5EF4-FFF2-40B4-BE49-F238E27FC236}">
                <a16:creationId xmlns:a16="http://schemas.microsoft.com/office/drawing/2014/main" id="{875054F4-0197-12E1-BEDA-1685D6FF209E}"/>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Q24</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032B8076-A86B-ADDA-F5E4-36F605760E73}"/>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400" b="1" dirty="0"/>
              <a:t>Overall, how would you describe your experience at your last appointment?</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2622332674"/>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012790396"/>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Good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79%</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8%</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934038"/>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Four in five (79%) of those living with type 1 diabetes reported that their overall experience at their last NHS appointment, that was not their annual review, was good, including 49% who said it was ‘very good’.</a:t>
            </a:r>
          </a:p>
          <a:p>
            <a:pPr algn="l">
              <a:lnSpc>
                <a:spcPct val="115000"/>
              </a:lnSpc>
              <a:spcBef>
                <a:spcPts val="400"/>
              </a:spcBef>
              <a:spcAft>
                <a:spcPts val="400"/>
              </a:spcAft>
              <a:buSzPct val="100000"/>
            </a:pPr>
            <a:r>
              <a:rPr lang="en-GB" sz="1200" dirty="0"/>
              <a:t>Fewer than one in ten (8%) said that their experience was poor. </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1652211213"/>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2995630214"/>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Good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Poor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5%</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124899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Over four in five (83%) of those living with type 2 diabetes reported that they had a good experience at their last NHS appointment, that was not their annual review, including over half (53%) who felt that it was ’very good’.</a:t>
            </a:r>
          </a:p>
          <a:p>
            <a:pPr algn="l">
              <a:lnSpc>
                <a:spcPct val="115000"/>
              </a:lnSpc>
              <a:spcBef>
                <a:spcPts val="400"/>
              </a:spcBef>
              <a:spcAft>
                <a:spcPts val="400"/>
              </a:spcAft>
              <a:buSzPct val="100000"/>
            </a:pPr>
            <a:r>
              <a:rPr lang="en-GB" sz="1200" dirty="0"/>
              <a:t>One in twenty (5%) said that their experience was poor. </a:t>
            </a:r>
          </a:p>
          <a:p>
            <a:pPr algn="l">
              <a:lnSpc>
                <a:spcPct val="115000"/>
              </a:lnSpc>
              <a:spcBef>
                <a:spcPts val="400"/>
              </a:spcBef>
              <a:spcAft>
                <a:spcPts val="400"/>
              </a:spcAft>
              <a:buSzPct val="100000"/>
            </a:pPr>
            <a:endParaRPr lang="en-GB" sz="1200" dirty="0"/>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496010473"/>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had an appointment about their diabetes that was not their annual review.</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(15,354); Type 2, National (18,574))</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6" name="Group 25">
            <a:extLst>
              <a:ext uri="{FF2B5EF4-FFF2-40B4-BE49-F238E27FC236}">
                <a16:creationId xmlns:a16="http://schemas.microsoft.com/office/drawing/2014/main" id="{AD75A79A-43DB-66C5-2DF8-3D5900339348}"/>
              </a:ext>
            </a:extLst>
          </p:cNvPr>
          <p:cNvGrpSpPr/>
          <p:nvPr/>
        </p:nvGrpSpPr>
        <p:grpSpPr>
          <a:xfrm>
            <a:off x="9025470" y="5652507"/>
            <a:ext cx="2762303" cy="559882"/>
            <a:chOff x="9025470" y="5652507"/>
            <a:chExt cx="2762303" cy="559882"/>
          </a:xfrm>
        </p:grpSpPr>
        <p:sp>
          <p:nvSpPr>
            <p:cNvPr id="27" name="Rectangle 26">
              <a:extLst>
                <a:ext uri="{FF2B5EF4-FFF2-40B4-BE49-F238E27FC236}">
                  <a16:creationId xmlns:a16="http://schemas.microsoft.com/office/drawing/2014/main" id="{2B9D4992-AF06-3DC0-79BE-270281241F94}"/>
                </a:ext>
              </a:extLst>
            </p:cNvPr>
            <p:cNvSpPr/>
            <p:nvPr/>
          </p:nvSpPr>
          <p:spPr>
            <a:xfrm>
              <a:off x="9025470" y="5652507"/>
              <a:ext cx="2703262"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28" name="Graphic 27" descr="Information with solid fill">
              <a:extLst>
                <a:ext uri="{FF2B5EF4-FFF2-40B4-BE49-F238E27FC236}">
                  <a16:creationId xmlns:a16="http://schemas.microsoft.com/office/drawing/2014/main" id="{E023BB51-93E4-910F-5E23-C3852E17083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83624" y="5713697"/>
              <a:ext cx="253279" cy="253279"/>
            </a:xfrm>
            <a:prstGeom prst="rect">
              <a:avLst/>
            </a:prstGeom>
          </p:spPr>
        </p:pic>
        <p:sp>
          <p:nvSpPr>
            <p:cNvPr id="38" name="Rectangle 37">
              <a:extLst>
                <a:ext uri="{FF2B5EF4-FFF2-40B4-BE49-F238E27FC236}">
                  <a16:creationId xmlns:a16="http://schemas.microsoft.com/office/drawing/2014/main" id="{CBB219E9-C412-C9D0-0454-A9B501FD4E52}"/>
                </a:ext>
              </a:extLst>
            </p:cNvPr>
            <p:cNvSpPr/>
            <p:nvPr/>
          </p:nvSpPr>
          <p:spPr>
            <a:xfrm>
              <a:off x="9267825" y="5658391"/>
              <a:ext cx="2519948"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a:t>
              </a:r>
              <a:r>
                <a:rPr lang="en-GB" sz="1000" dirty="0">
                  <a:solidFill>
                    <a:prstClr val="black"/>
                  </a:solidFill>
                  <a:latin typeface="Arial"/>
                </a:rPr>
                <a:t>Fairl</a:t>
              </a:r>
              <a:r>
                <a:rPr kumimoji="0" lang="en-GB" sz="1000" b="0" i="0" u="none" strike="noStrike" kern="1200" cap="none" spc="0" normalizeH="0" baseline="0" noProof="0" dirty="0">
                  <a:ln>
                    <a:noFill/>
                  </a:ln>
                  <a:solidFill>
                    <a:prstClr val="black"/>
                  </a:solidFill>
                  <a:effectLst/>
                  <a:uLnTx/>
                  <a:uFillTx/>
                  <a:latin typeface="Arial"/>
                  <a:ea typeface="+mn-ea"/>
                  <a:cs typeface="+mn-cs"/>
                </a:rPr>
                <a:t>y poor + % Very poor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697722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 	Diabetes courses</a:t>
            </a:r>
          </a:p>
        </p:txBody>
      </p:sp>
    </p:spTree>
    <p:extLst>
      <p:ext uri="{BB962C8B-B14F-4D97-AF65-F5344CB8AC3E}">
        <p14:creationId xmlns:p14="http://schemas.microsoft.com/office/powerpoint/2010/main" val="2806415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47D9D5E-26E1-BE02-0320-4B3095267F34}"/>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52D8D54-419F-25CB-4DD8-42631A622A15}"/>
              </a:ext>
              <a:ext uri="{C183D7F6-B498-43B3-948B-1728B52AA6E4}">
                <adec:decorative xmlns:adec="http://schemas.microsoft.com/office/drawing/2017/decorative" val="1"/>
              </a:ext>
            </a:extLst>
          </p:cNvPr>
          <p:cNvSpPr/>
          <p:nvPr/>
        </p:nvSpPr>
        <p:spPr>
          <a:xfrm>
            <a:off x="7879048" y="1762639"/>
            <a:ext cx="3460625" cy="187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4FE18163-0B5F-0ED7-D138-E099B73120AA}"/>
              </a:ext>
              <a:ext uri="{C183D7F6-B498-43B3-948B-1728B52AA6E4}">
                <adec:decorative xmlns:adec="http://schemas.microsoft.com/office/drawing/2017/decorative" val="1"/>
              </a:ext>
            </a:extLst>
          </p:cNvPr>
          <p:cNvSpPr/>
          <p:nvPr/>
        </p:nvSpPr>
        <p:spPr>
          <a:xfrm>
            <a:off x="7879048" y="3828046"/>
            <a:ext cx="3460625" cy="187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BF8053D2-85C3-1A26-5402-F1BEAD9235D8}"/>
              </a:ext>
              <a:ext uri="{C183D7F6-B498-43B3-948B-1728B52AA6E4}">
                <adec:decorative xmlns:adec="http://schemas.microsoft.com/office/drawing/2017/decorative" val="1"/>
              </a:ext>
            </a:extLst>
          </p:cNvPr>
          <p:cNvSpPr/>
          <p:nvPr/>
        </p:nvSpPr>
        <p:spPr>
          <a:xfrm>
            <a:off x="2467606"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Diabetes courses</a:t>
            </a:r>
          </a:p>
        </p:txBody>
      </p:sp>
      <p:sp>
        <p:nvSpPr>
          <p:cNvPr id="9" name="Rectangle: Rounded Corners 8">
            <a:extLst>
              <a:ext uri="{FF2B5EF4-FFF2-40B4-BE49-F238E27FC236}">
                <a16:creationId xmlns:a16="http://schemas.microsoft.com/office/drawing/2014/main" id="{140429AC-7A2D-32F7-CC6B-F53589F37EB5}"/>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9D5F3D29-3E77-7047-8668-01B4D31735F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0" name="Rectangle: Rounded Corners 29">
            <a:extLst>
              <a:ext uri="{FF2B5EF4-FFF2-40B4-BE49-F238E27FC236}">
                <a16:creationId xmlns:a16="http://schemas.microsoft.com/office/drawing/2014/main" id="{E7651D9E-CD64-6A84-2885-135929684616}"/>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5" name="Rectangle: Rounded Corners 34">
            <a:extLst>
              <a:ext uri="{FF2B5EF4-FFF2-40B4-BE49-F238E27FC236}">
                <a16:creationId xmlns:a16="http://schemas.microsoft.com/office/drawing/2014/main" id="{734A6C23-CE57-6897-C105-39BDABC8CC84}"/>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6" name="Rectangle: Rounded Corners 35">
            <a:extLst>
              <a:ext uri="{FF2B5EF4-FFF2-40B4-BE49-F238E27FC236}">
                <a16:creationId xmlns:a16="http://schemas.microsoft.com/office/drawing/2014/main" id="{B366D7BC-DBA1-6F68-6640-A252CC562E74}"/>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7" name="Rectangle: Rounded Corners 36">
            <a:extLst>
              <a:ext uri="{FF2B5EF4-FFF2-40B4-BE49-F238E27FC236}">
                <a16:creationId xmlns:a16="http://schemas.microsoft.com/office/drawing/2014/main" id="{25A4CFAB-2F92-BDD9-F566-85D25D04F22A}"/>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8" name="Rectangle: Rounded Corners 37">
            <a:extLst>
              <a:ext uri="{FF2B5EF4-FFF2-40B4-BE49-F238E27FC236}">
                <a16:creationId xmlns:a16="http://schemas.microsoft.com/office/drawing/2014/main" id="{7A67C4AE-71DD-0426-8E80-42FC1921EE4E}"/>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9" name="Rectangle: Rounded Corners 38">
            <a:extLst>
              <a:ext uri="{FF2B5EF4-FFF2-40B4-BE49-F238E27FC236}">
                <a16:creationId xmlns:a16="http://schemas.microsoft.com/office/drawing/2014/main" id="{F750CCA0-01B3-E007-9808-190D61DBD56D}"/>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Diabetes courses: Attendance</a:t>
            </a:r>
            <a:endParaRPr lang="en-GB" dirty="0"/>
          </a:p>
        </p:txBody>
      </p:sp>
      <p:sp>
        <p:nvSpPr>
          <p:cNvPr id="31" name="Rectangle 30">
            <a:extLst>
              <a:ext uri="{FF2B5EF4-FFF2-40B4-BE49-F238E27FC236}">
                <a16:creationId xmlns:a16="http://schemas.microsoft.com/office/drawing/2014/main" id="{6A6F13BE-8521-4D96-733B-2B71D0D64859}"/>
              </a:ext>
            </a:extLst>
          </p:cNvPr>
          <p:cNvSpPr/>
          <p:nvPr/>
        </p:nvSpPr>
        <p:spPr>
          <a:xfrm>
            <a:off x="430212" y="1256336"/>
            <a:ext cx="685462" cy="3528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Q25</a:t>
            </a:r>
          </a:p>
        </p:txBody>
      </p:sp>
      <p:sp>
        <p:nvSpPr>
          <p:cNvPr id="32" name="TextBox 31">
            <a:extLst>
              <a:ext uri="{FF2B5EF4-FFF2-40B4-BE49-F238E27FC236}">
                <a16:creationId xmlns:a16="http://schemas.microsoft.com/office/drawing/2014/main" id="{2B6139ED-6AC9-6EDE-02E1-0284B3CBB35D}"/>
              </a:ext>
            </a:extLst>
          </p:cNvPr>
          <p:cNvSpPr txBox="1"/>
          <p:nvPr/>
        </p:nvSpPr>
        <p:spPr>
          <a:xfrm>
            <a:off x="1174729" y="1221583"/>
            <a:ext cx="3852000"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effectLst/>
                <a:uLnTx/>
                <a:uFillTx/>
                <a:latin typeface="Arial"/>
                <a:ea typeface="+mn-ea"/>
                <a:cs typeface="+mn-cs"/>
              </a:rPr>
              <a:t>Have you taken part in a course about diabetes?</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B43731A3-C210-0D63-E3B0-1D4B7BE08FD3}"/>
              </a:ext>
            </a:extLst>
          </p:cNvPr>
          <p:cNvSpPr/>
          <p:nvPr/>
        </p:nvSpPr>
        <p:spPr>
          <a:xfrm>
            <a:off x="430212" y="1821522"/>
            <a:ext cx="4219785" cy="7156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People living with diabetes were asked if they had taken part in a course about diabetes in the last 12 months, more than 12 months ago or not at all.</a:t>
            </a:r>
          </a:p>
        </p:txBody>
      </p:sp>
      <p:sp>
        <p:nvSpPr>
          <p:cNvPr id="6" name="Rectangle 5">
            <a:extLst>
              <a:ext uri="{FF2B5EF4-FFF2-40B4-BE49-F238E27FC236}">
                <a16:creationId xmlns:a16="http://schemas.microsoft.com/office/drawing/2014/main" id="{F452E6AB-FA5F-7879-3C4D-CE72D06C7EA3}"/>
              </a:ext>
            </a:extLst>
          </p:cNvPr>
          <p:cNvSpPr/>
          <p:nvPr/>
        </p:nvSpPr>
        <p:spPr>
          <a:xfrm>
            <a:off x="430212" y="2575006"/>
            <a:ext cx="4219785" cy="14039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Among those living with </a:t>
            </a:r>
            <a:r>
              <a:rPr lang="en-GB" sz="1200" b="1" dirty="0">
                <a:solidFill>
                  <a:prstClr val="black"/>
                </a:solidFill>
                <a:latin typeface="Arial"/>
              </a:rPr>
              <a:t>type 1 </a:t>
            </a:r>
            <a:r>
              <a:rPr lang="en-GB" sz="1200" dirty="0">
                <a:solidFill>
                  <a:prstClr val="black"/>
                </a:solidFill>
                <a:latin typeface="Arial"/>
              </a:rPr>
              <a:t>diabetes:</a:t>
            </a:r>
          </a:p>
          <a:p>
            <a:pPr marL="171450" marR="0" lvl="0" indent="-171450" algn="l" defTabSz="914400" rtl="0" eaLnBrk="1" fontAlgn="auto" latinLnBrk="0" hangingPunct="1">
              <a:lnSpc>
                <a:spcPct val="115000"/>
              </a:lnSpc>
              <a:spcBef>
                <a:spcPts val="400"/>
              </a:spcBef>
              <a:spcAft>
                <a:spcPts val="400"/>
              </a:spcAft>
              <a:buClrTx/>
              <a:buSzPct val="10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Half (50%) had taken part in a course, either in the last 12 months (8%) or more than 12 months ago (42%)</a:t>
            </a:r>
          </a:p>
          <a:p>
            <a:pPr marL="171450" marR="0" lvl="0" indent="-171450" algn="l" defTabSz="914400" rtl="0" eaLnBrk="1" fontAlgn="auto" latinLnBrk="0" hangingPunct="1">
              <a:lnSpc>
                <a:spcPct val="115000"/>
              </a:lnSpc>
              <a:spcBef>
                <a:spcPts val="400"/>
              </a:spcBef>
              <a:spcAft>
                <a:spcPts val="400"/>
              </a:spcAft>
              <a:buClrTx/>
              <a:buSzPct val="10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remaining 50% h</a:t>
            </a:r>
            <a:r>
              <a:rPr lang="en-GB" sz="1200" dirty="0">
                <a:solidFill>
                  <a:prstClr val="black"/>
                </a:solidFill>
                <a:latin typeface="Arial"/>
              </a:rPr>
              <a:t>ad not taken part in a course about diabetes.</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B44C4B2D-E55D-FCBF-A9D3-C4DB0F0EE522}"/>
              </a:ext>
            </a:extLst>
          </p:cNvPr>
          <p:cNvSpPr/>
          <p:nvPr/>
        </p:nvSpPr>
        <p:spPr>
          <a:xfrm>
            <a:off x="450000" y="4023697"/>
            <a:ext cx="4219785" cy="1650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1800"/>
              </a:spcBef>
              <a:spcAft>
                <a:spcPts val="400"/>
              </a:spcAft>
              <a:buClrTx/>
              <a:buSzPct val="100000"/>
              <a:buFontTx/>
              <a:buNone/>
              <a:tabLst/>
              <a:defRPr/>
            </a:pPr>
            <a:r>
              <a:rPr lang="en-GB" sz="1200" dirty="0">
                <a:solidFill>
                  <a:prstClr val="black"/>
                </a:solidFill>
                <a:latin typeface="Arial"/>
              </a:rPr>
              <a:t>Among those living with </a:t>
            </a:r>
            <a:r>
              <a:rPr lang="en-GB" sz="1200" b="1" dirty="0">
                <a:solidFill>
                  <a:prstClr val="black"/>
                </a:solidFill>
                <a:latin typeface="Arial"/>
              </a:rPr>
              <a:t>type 2 </a:t>
            </a:r>
            <a:r>
              <a:rPr lang="en-GB" sz="1200" dirty="0">
                <a:solidFill>
                  <a:prstClr val="black"/>
                </a:solidFill>
                <a:latin typeface="Arial"/>
              </a:rPr>
              <a:t>diabetes:</a:t>
            </a:r>
          </a:p>
          <a:p>
            <a:pPr marL="171450" lvl="0" indent="-171450">
              <a:lnSpc>
                <a:spcPct val="115000"/>
              </a:lnSpc>
              <a:spcBef>
                <a:spcPts val="1200"/>
              </a:spcBef>
              <a:spcAft>
                <a:spcPts val="400"/>
              </a:spcAft>
              <a:buSzPct val="100000"/>
              <a:buFont typeface="Arial" panose="020B0604020202020204" pitchFamily="34" charset="0"/>
              <a:buChar char="•"/>
              <a:defRPr/>
            </a:pPr>
            <a:r>
              <a:rPr lang="en-GB" sz="1200" dirty="0">
                <a:solidFill>
                  <a:prstClr val="black"/>
                </a:solidFill>
              </a:rPr>
              <a:t>Three in ten (30%) had taken part in a course about diabetes, including 22% who said this was </a:t>
            </a:r>
            <a:r>
              <a:rPr kumimoji="0" lang="en-GB" sz="1200" b="0" i="0" u="none" strike="noStrike" kern="1200" cap="none" spc="0" normalizeH="0" baseline="0" noProof="0" dirty="0">
                <a:ln>
                  <a:noFill/>
                </a:ln>
                <a:solidFill>
                  <a:prstClr val="black"/>
                </a:solidFill>
                <a:effectLst/>
                <a:uLnTx/>
                <a:uFillTx/>
                <a:latin typeface="Arial"/>
                <a:ea typeface="+mn-ea"/>
                <a:cs typeface="+mn-cs"/>
              </a:rPr>
              <a:t>more than 12 months ago</a:t>
            </a:r>
            <a:r>
              <a:rPr lang="en-GB" sz="1200" dirty="0">
                <a:solidFill>
                  <a:prstClr val="black"/>
                </a:solidFill>
                <a:latin typeface="Arial"/>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171450" lvl="0" indent="-171450">
              <a:lnSpc>
                <a:spcPct val="115000"/>
              </a:lnSpc>
              <a:spcBef>
                <a:spcPts val="1200"/>
              </a:spcBef>
              <a:spcAft>
                <a:spcPts val="400"/>
              </a:spcAft>
              <a:buSzPct val="100000"/>
              <a:buFont typeface="Arial" panose="020B0604020202020204" pitchFamily="34" charset="0"/>
              <a:buChar char="•"/>
              <a:defRPr/>
            </a:pPr>
            <a:r>
              <a:rPr lang="en-GB" sz="1200" dirty="0">
                <a:solidFill>
                  <a:prstClr val="black"/>
                </a:solidFill>
              </a:rPr>
              <a:t>The majority (70%) had not taken part in a course</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1" name="D_803a51473d8193f7_CalcTable">
            <a:extLst>
              <a:ext uri="{FF2B5EF4-FFF2-40B4-BE49-F238E27FC236}">
                <a16:creationId xmlns:a16="http://schemas.microsoft.com/office/drawing/2014/main" id="{BA738EC1-E5B5-90C4-5015-26E082E9A9F9}"/>
              </a:ext>
            </a:extLst>
          </p:cNvPr>
          <p:cNvGraphicFramePr>
            <a:graphicFrameLocks noGrp="1"/>
          </p:cNvGraphicFramePr>
          <p:nvPr/>
        </p:nvGraphicFramePr>
        <p:xfrm>
          <a:off x="356106" y="6003982"/>
          <a:ext cx="4293891" cy="396240"/>
        </p:xfrm>
        <a:graphic>
          <a:graphicData uri="http://schemas.openxmlformats.org/drawingml/2006/table">
            <a:tbl>
              <a:tblPr firstRow="1" bandRow="1">
                <a:tableStyleId>{5C22544A-7EE6-4342-B048-85BDC9FD1C3A}</a:tableStyleId>
              </a:tblPr>
              <a:tblGrid>
                <a:gridCol w="4293891">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(Type 1, National (17,936) </a:t>
                      </a:r>
                      <a:r>
                        <a:rPr lang="fr-FR" sz="1000" b="0" dirty="0">
                          <a:solidFill>
                            <a:schemeClr val="tx1"/>
                          </a:solidFill>
                          <a:latin typeface="Arial" panose="020B0604020202020204" pitchFamily="34" charset="0"/>
                        </a:rPr>
                        <a:t>Type 2, National (24,076))</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Rectangle 20">
            <a:extLst>
              <a:ext uri="{FF2B5EF4-FFF2-40B4-BE49-F238E27FC236}">
                <a16:creationId xmlns:a16="http://schemas.microsoft.com/office/drawing/2014/main" id="{08057B8E-10F0-2741-FB0B-E05821854E99}"/>
              </a:ext>
            </a:extLst>
          </p:cNvPr>
          <p:cNvSpPr/>
          <p:nvPr/>
        </p:nvSpPr>
        <p:spPr>
          <a:xfrm>
            <a:off x="5201227" y="1256336"/>
            <a:ext cx="685462" cy="3528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Q26</a:t>
            </a:r>
          </a:p>
        </p:txBody>
      </p:sp>
      <p:sp>
        <p:nvSpPr>
          <p:cNvPr id="22" name="TextBox 21">
            <a:extLst>
              <a:ext uri="{FF2B5EF4-FFF2-40B4-BE49-F238E27FC236}">
                <a16:creationId xmlns:a16="http://schemas.microsoft.com/office/drawing/2014/main" id="{53C06985-BA48-7D43-C322-D4BC7929044C}"/>
              </a:ext>
            </a:extLst>
          </p:cNvPr>
          <p:cNvSpPr txBox="1"/>
          <p:nvPr/>
        </p:nvSpPr>
        <p:spPr>
          <a:xfrm>
            <a:off x="5962526" y="1273588"/>
            <a:ext cx="4435508"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effectLst/>
                <a:uLnTx/>
                <a:uFillTx/>
                <a:latin typeface="Arial"/>
                <a:ea typeface="+mn-ea"/>
                <a:cs typeface="+mn-cs"/>
              </a:rPr>
              <a:t>Did a healthcare professional offer you this course?</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03EE4469-D94F-954A-32FB-BBB369A3CD5F}"/>
              </a:ext>
            </a:extLst>
          </p:cNvPr>
          <p:cNvSpPr txBox="1"/>
          <p:nvPr/>
        </p:nvSpPr>
        <p:spPr>
          <a:xfrm>
            <a:off x="5201227" y="1899598"/>
            <a:ext cx="1232413"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sp>
        <p:nvSpPr>
          <p:cNvPr id="24" name="TextBox 23">
            <a:extLst>
              <a:ext uri="{FF2B5EF4-FFF2-40B4-BE49-F238E27FC236}">
                <a16:creationId xmlns:a16="http://schemas.microsoft.com/office/drawing/2014/main" id="{3D32020A-20EB-559E-77B5-DE45E85533C8}"/>
              </a:ext>
            </a:extLst>
          </p:cNvPr>
          <p:cNvSpPr txBox="1"/>
          <p:nvPr/>
        </p:nvSpPr>
        <p:spPr>
          <a:xfrm>
            <a:off x="5201227" y="2213034"/>
            <a:ext cx="2622594" cy="1043812"/>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people living with type 1 diabetes who attended a course in the last 12 months, the majority (90%) reported that it was offered by a healthcare professional. </a:t>
            </a:r>
          </a:p>
        </p:txBody>
      </p:sp>
      <p:graphicFrame>
        <p:nvGraphicFramePr>
          <p:cNvPr id="23" name="D_80213f60675b165d">
            <a:extLst>
              <a:ext uri="{FF2B5EF4-FFF2-40B4-BE49-F238E27FC236}">
                <a16:creationId xmlns:a16="http://schemas.microsoft.com/office/drawing/2014/main" id="{1A6D184A-2462-1F1E-C752-C81D29BD1DC0}"/>
              </a:ext>
            </a:extLst>
          </p:cNvPr>
          <p:cNvGraphicFramePr>
            <a:graphicFrameLocks/>
          </p:cNvGraphicFramePr>
          <p:nvPr>
            <p:extLst>
              <p:ext uri="{D42A27DB-BD31-4B8C-83A1-F6EECF244321}">
                <p14:modId xmlns:p14="http://schemas.microsoft.com/office/powerpoint/2010/main" val="544979176"/>
              </p:ext>
            </p:extLst>
          </p:nvPr>
        </p:nvGraphicFramePr>
        <p:xfrm>
          <a:off x="7928764" y="1838763"/>
          <a:ext cx="3246203" cy="173667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BC7AA26C-8990-FAFE-06E9-EBD186ECD4C0}"/>
              </a:ext>
            </a:extLst>
          </p:cNvPr>
          <p:cNvSpPr txBox="1"/>
          <p:nvPr/>
        </p:nvSpPr>
        <p:spPr>
          <a:xfrm>
            <a:off x="5237414" y="3959703"/>
            <a:ext cx="1232413"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sp>
        <p:nvSpPr>
          <p:cNvPr id="29" name="TextBox 28">
            <a:extLst>
              <a:ext uri="{FF2B5EF4-FFF2-40B4-BE49-F238E27FC236}">
                <a16:creationId xmlns:a16="http://schemas.microsoft.com/office/drawing/2014/main" id="{3E306E53-2431-78E1-3DC5-FE8FE9E1ED8C}"/>
              </a:ext>
            </a:extLst>
          </p:cNvPr>
          <p:cNvSpPr txBox="1"/>
          <p:nvPr/>
        </p:nvSpPr>
        <p:spPr>
          <a:xfrm>
            <a:off x="5237414" y="4270905"/>
            <a:ext cx="2622594" cy="1256178"/>
          </a:xfrm>
          <a:prstGeom prst="rect">
            <a:avLst/>
          </a:prstGeom>
          <a:noFill/>
        </p:spPr>
        <p:txBody>
          <a:bodyPr wrap="square" lIns="0" tIns="0" rIns="0" bIns="0" rtlCol="0">
            <a:spAutoFit/>
          </a:bodyPr>
          <a:lstStyle/>
          <a:p>
            <a:pPr>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Four in five (80%) people living with type 2 diabetes who attended a course in the last 12 months had it offered to them by a healthcare professional, one in five </a:t>
            </a:r>
            <a:r>
              <a:rPr lang="en-GB" sz="1200" dirty="0">
                <a:solidFill>
                  <a:prstClr val="black"/>
                </a:solidFill>
                <a:latin typeface="Arial"/>
              </a:rPr>
              <a:t>(20%) reported that it was not offered by a healthcare professional.</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8" name="D_80213f60675b165d">
            <a:extLst>
              <a:ext uri="{FF2B5EF4-FFF2-40B4-BE49-F238E27FC236}">
                <a16:creationId xmlns:a16="http://schemas.microsoft.com/office/drawing/2014/main" id="{C7DEA5B5-017E-31BF-2D9E-D9D8AC61AF77}"/>
              </a:ext>
            </a:extLst>
          </p:cNvPr>
          <p:cNvGraphicFramePr>
            <a:graphicFrameLocks/>
          </p:cNvGraphicFramePr>
          <p:nvPr>
            <p:extLst>
              <p:ext uri="{D42A27DB-BD31-4B8C-83A1-F6EECF244321}">
                <p14:modId xmlns:p14="http://schemas.microsoft.com/office/powerpoint/2010/main" val="1560448028"/>
              </p:ext>
            </p:extLst>
          </p:nvPr>
        </p:nvGraphicFramePr>
        <p:xfrm>
          <a:off x="7941754" y="3895710"/>
          <a:ext cx="3246203" cy="17366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_803a51473d8193f7_CalcTable">
            <a:extLst>
              <a:ext uri="{FF2B5EF4-FFF2-40B4-BE49-F238E27FC236}">
                <a16:creationId xmlns:a16="http://schemas.microsoft.com/office/drawing/2014/main" id="{E3FE3031-584B-1600-DDD6-0E9C982E9ACF}"/>
              </a:ext>
            </a:extLst>
          </p:cNvPr>
          <p:cNvGraphicFramePr>
            <a:graphicFrameLocks noGrp="1"/>
          </p:cNvGraphicFramePr>
          <p:nvPr>
            <p:extLst>
              <p:ext uri="{D42A27DB-BD31-4B8C-83A1-F6EECF244321}">
                <p14:modId xmlns:p14="http://schemas.microsoft.com/office/powerpoint/2010/main" val="1489693487"/>
              </p:ext>
            </p:extLst>
          </p:nvPr>
        </p:nvGraphicFramePr>
        <p:xfrm>
          <a:off x="5196906" y="6003982"/>
          <a:ext cx="6090061" cy="548640"/>
        </p:xfrm>
        <a:graphic>
          <a:graphicData uri="http://schemas.openxmlformats.org/drawingml/2006/table">
            <a:tbl>
              <a:tblPr firstRow="1" bandRow="1">
                <a:tableStyleId>{5C22544A-7EE6-4342-B048-85BDC9FD1C3A}</a:tableStyleId>
              </a:tblPr>
              <a:tblGrid>
                <a:gridCol w="6090061">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taken part in a course about diabetes in the last 12 months. Those who selected 'I don't know or I can't remember'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(1,333);Type 2, National (1,416))</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0656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4D2D-FBEC-C476-7502-1B22EB270BC6}"/>
              </a:ext>
            </a:extLst>
          </p:cNvPr>
          <p:cNvSpPr>
            <a:spLocks noGrp="1"/>
          </p:cNvSpPr>
          <p:nvPr>
            <p:ph type="title"/>
          </p:nvPr>
        </p:nvSpPr>
        <p:spPr/>
        <p:txBody>
          <a:bodyPr/>
          <a:lstStyle/>
          <a:p>
            <a:r>
              <a:rPr lang="en-GB" dirty="0"/>
              <a:t>How to interpret the results </a:t>
            </a:r>
          </a:p>
        </p:txBody>
      </p:sp>
      <p:sp>
        <p:nvSpPr>
          <p:cNvPr id="3" name="TextBox 2">
            <a:extLst>
              <a:ext uri="{FF2B5EF4-FFF2-40B4-BE49-F238E27FC236}">
                <a16:creationId xmlns:a16="http://schemas.microsoft.com/office/drawing/2014/main" id="{DD958FA2-4A9B-45B0-4EF3-C9BD1C8DBA39}"/>
              </a:ext>
            </a:extLst>
          </p:cNvPr>
          <p:cNvSpPr txBox="1"/>
          <p:nvPr/>
        </p:nvSpPr>
        <p:spPr>
          <a:xfrm>
            <a:off x="449999" y="1313065"/>
            <a:ext cx="11340627" cy="683374"/>
          </a:xfrm>
          <a:prstGeom prst="rect">
            <a:avLst/>
          </a:prstGeom>
          <a:solidFill>
            <a:srgbClr val="E7EBF0"/>
          </a:solidFill>
        </p:spPr>
        <p:txBody>
          <a:bodyPr wrap="square" lIns="72000" tIns="72000" rIns="72000" bIns="72000">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This report presents some of the </a:t>
            </a:r>
            <a:r>
              <a:rPr kumimoji="0" lang="en-GB" sz="1600" b="1" i="0" u="none" strike="noStrike" kern="1200" cap="none" spc="0" normalizeH="0" baseline="0" noProof="0" dirty="0">
                <a:ln>
                  <a:noFill/>
                </a:ln>
                <a:solidFill>
                  <a:prstClr val="black"/>
                </a:solidFill>
                <a:effectLst/>
                <a:uLnTx/>
                <a:uFillTx/>
                <a:latin typeface="Arial"/>
                <a:ea typeface="+mn-ea"/>
                <a:cs typeface="+mn-cs"/>
              </a:rPr>
              <a:t>key results </a:t>
            </a:r>
            <a:r>
              <a:rPr lang="en-GB" sz="1600" dirty="0">
                <a:solidFill>
                  <a:prstClr val="black"/>
                </a:solidFill>
                <a:latin typeface="Arial"/>
              </a:rPr>
              <a:t>from</a:t>
            </a:r>
            <a:r>
              <a:rPr kumimoji="0" lang="en-GB" sz="1600" b="0" i="0" u="none" strike="noStrike" kern="1200" cap="none" spc="0" normalizeH="0" baseline="0" noProof="0" dirty="0">
                <a:ln>
                  <a:noFill/>
                </a:ln>
                <a:solidFill>
                  <a:prstClr val="black"/>
                </a:solidFill>
                <a:effectLst/>
                <a:uLnTx/>
                <a:uFillTx/>
                <a:latin typeface="Arial"/>
                <a:ea typeface="+mn-ea"/>
                <a:cs typeface="+mn-cs"/>
              </a:rPr>
              <a:t> the </a:t>
            </a:r>
            <a:r>
              <a:rPr kumimoji="0" lang="en-GB" sz="1600" b="1" i="0" u="none" strike="noStrike" kern="1200" cap="none" spc="0" normalizeH="0" baseline="0" noProof="0" dirty="0">
                <a:ln>
                  <a:noFill/>
                </a:ln>
                <a:solidFill>
                  <a:prstClr val="black"/>
                </a:solidFill>
                <a:effectLst/>
                <a:uLnTx/>
                <a:uFillTx/>
                <a:latin typeface="Arial"/>
                <a:ea typeface="+mn-ea"/>
                <a:cs typeface="+mn-cs"/>
              </a:rPr>
              <a:t>national </a:t>
            </a:r>
            <a:r>
              <a:rPr kumimoji="0" lang="en-GB" sz="1600" b="0" i="0" u="none" strike="noStrike" kern="1200" cap="none" spc="0" normalizeH="0" baseline="0" noProof="0" dirty="0">
                <a:ln>
                  <a:noFill/>
                </a:ln>
                <a:solidFill>
                  <a:prstClr val="black"/>
                </a:solidFill>
                <a:effectLst/>
                <a:uLnTx/>
                <a:uFillTx/>
                <a:latin typeface="Arial"/>
                <a:ea typeface="+mn-ea"/>
                <a:cs typeface="+mn-cs"/>
              </a:rPr>
              <a:t>data. At the national level, </a:t>
            </a:r>
            <a:r>
              <a:rPr kumimoji="0" lang="en-GB" sz="1600" b="1" i="0" u="none" strike="noStrike" kern="1200" cap="none" spc="0" normalizeH="0" baseline="0" noProof="0" dirty="0">
                <a:ln>
                  <a:noFill/>
                </a:ln>
                <a:solidFill>
                  <a:srgbClr val="005EB8"/>
                </a:solidFill>
                <a:effectLst/>
                <a:uLnTx/>
                <a:uFillTx/>
                <a:latin typeface="Arial"/>
                <a:ea typeface="+mn-ea"/>
                <a:cs typeface="+mn-cs"/>
              </a:rPr>
              <a:t>108,895</a:t>
            </a:r>
            <a:r>
              <a:rPr kumimoji="0" lang="en-GB" sz="1600" b="0" i="0" u="none" strike="noStrike" kern="1200" cap="none" spc="0" normalizeH="0" baseline="0" noProof="0" dirty="0">
                <a:ln>
                  <a:noFill/>
                </a:ln>
                <a:solidFill>
                  <a:prstClr val="black"/>
                </a:solidFill>
                <a:effectLst/>
                <a:uLnTx/>
                <a:uFillTx/>
                <a:latin typeface="Arial"/>
                <a:ea typeface="+mn-ea"/>
                <a:cs typeface="+mn-cs"/>
              </a:rPr>
              <a:t> questionnaires were sent out, and </a:t>
            </a:r>
            <a:r>
              <a:rPr kumimoji="0" lang="en-GB" sz="1600" b="1" i="0" u="none" strike="noStrike" kern="1200" cap="none" spc="0" normalizeH="0" baseline="0" noProof="0" dirty="0">
                <a:ln>
                  <a:noFill/>
                </a:ln>
                <a:solidFill>
                  <a:srgbClr val="005EB8"/>
                </a:solidFill>
                <a:effectLst/>
                <a:uLnTx/>
                <a:uFillTx/>
                <a:latin typeface="Arial"/>
                <a:ea typeface="+mn-ea"/>
                <a:cs typeface="+mn-cs"/>
              </a:rPr>
              <a:t>42,502</a:t>
            </a:r>
            <a:r>
              <a:rPr kumimoji="0" lang="en-GB" sz="1600" b="0" i="0" u="none" strike="noStrike" kern="1200" cap="none" spc="0" normalizeH="0" baseline="0" noProof="0" dirty="0">
                <a:ln>
                  <a:noFill/>
                </a:ln>
                <a:solidFill>
                  <a:prstClr val="black"/>
                </a:solidFill>
                <a:effectLst/>
                <a:uLnTx/>
                <a:uFillTx/>
                <a:latin typeface="Arial"/>
                <a:ea typeface="+mn-ea"/>
                <a:cs typeface="+mn-cs"/>
              </a:rPr>
              <a:t> were returned completed. This represents a response rate of </a:t>
            </a:r>
            <a:r>
              <a:rPr kumimoji="0" lang="en-GB" sz="1600" b="1" i="0" u="none" strike="noStrike" kern="1200" cap="none" spc="0" normalizeH="0" baseline="0" noProof="0" dirty="0">
                <a:ln>
                  <a:noFill/>
                </a:ln>
                <a:solidFill>
                  <a:srgbClr val="005EB8"/>
                </a:solidFill>
                <a:effectLst/>
                <a:uLnTx/>
                <a:uFillTx/>
                <a:latin typeface="Arial"/>
                <a:ea typeface="+mn-ea"/>
                <a:cs typeface="+mn-cs"/>
              </a:rPr>
              <a:t>39%</a:t>
            </a:r>
            <a:r>
              <a:rPr kumimoji="0" lang="en-GB" sz="1600" b="0" i="0" u="none" strike="noStrike" kern="1200" cap="none" spc="0" normalizeH="0" baseline="0" noProof="0" dirty="0">
                <a:ln>
                  <a:noFill/>
                </a:ln>
                <a:solidFill>
                  <a:srgbClr val="005EB8"/>
                </a:solidFill>
                <a:effectLst/>
                <a:uLnTx/>
                <a:uFillTx/>
                <a:latin typeface="Arial"/>
                <a:ea typeface="+mn-ea"/>
                <a:cs typeface="+mn-cs"/>
              </a:rPr>
              <a:t>.</a:t>
            </a:r>
          </a:p>
        </p:txBody>
      </p:sp>
      <p:sp>
        <p:nvSpPr>
          <p:cNvPr id="5" name="Rectangle 4">
            <a:extLst>
              <a:ext uri="{FF2B5EF4-FFF2-40B4-BE49-F238E27FC236}">
                <a16:creationId xmlns:a16="http://schemas.microsoft.com/office/drawing/2014/main" id="{0AA5B4E8-4DB9-0317-ABED-7C37CBBE591A}"/>
              </a:ext>
            </a:extLst>
          </p:cNvPr>
          <p:cNvSpPr/>
          <p:nvPr/>
        </p:nvSpPr>
        <p:spPr>
          <a:xfrm>
            <a:off x="449998" y="2076218"/>
            <a:ext cx="5544000" cy="382251"/>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Data presentation</a:t>
            </a:r>
          </a:p>
        </p:txBody>
      </p:sp>
      <p:sp>
        <p:nvSpPr>
          <p:cNvPr id="4" name="Rectangle 3">
            <a:extLst>
              <a:ext uri="{FF2B5EF4-FFF2-40B4-BE49-F238E27FC236}">
                <a16:creationId xmlns:a16="http://schemas.microsoft.com/office/drawing/2014/main" id="{1DB03738-0C2F-889C-A122-B6001CC64127}"/>
              </a:ext>
            </a:extLst>
          </p:cNvPr>
          <p:cNvSpPr/>
          <p:nvPr/>
        </p:nvSpPr>
        <p:spPr>
          <a:xfrm>
            <a:off x="427360" y="2479125"/>
            <a:ext cx="5566638" cy="3384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2" spcCol="360000" rtlCol="0" fromWordArt="0" anchor="t" anchorCtr="0" forceAA="0" compatLnSpc="1">
            <a:prstTxWarp prst="textNoShape">
              <a:avLst/>
            </a:prstTxWarp>
            <a:noAutofit/>
          </a:bodyPr>
          <a:lstStyle/>
          <a:p>
            <a:pPr marL="180975" marR="0" lvl="0" indent="-180975" algn="l" defTabSz="914400" rtl="0" eaLnBrk="1" fontAlgn="auto" latinLnBrk="0" hangingPunct="1">
              <a:lnSpc>
                <a:spcPct val="115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180975" indent="-180975">
              <a:lnSpc>
                <a:spcPct val="115000"/>
              </a:lnSpc>
              <a:spcBef>
                <a:spcPts val="300"/>
              </a:spcBef>
              <a:spcAft>
                <a:spcPts val="300"/>
              </a:spcAft>
              <a:buClr>
                <a:srgbClr val="005EB8"/>
              </a:buClr>
              <a:buSzPct val="150000"/>
              <a:buFont typeface="Arial" panose="020B0604020202020204" pitchFamily="34" charset="0"/>
              <a:buChar char="•"/>
              <a:defRPr/>
            </a:pPr>
            <a:r>
              <a:rPr lang="en-GB" sz="1200" dirty="0">
                <a:solidFill>
                  <a:prstClr val="black"/>
                </a:solidFill>
              </a:rPr>
              <a:t>Labels are not shown on pie charts where the results are 2% or less. Hovering over the segment on the pie chart will show the percentage.</a:t>
            </a:r>
          </a:p>
          <a:p>
            <a:pPr marL="180975" indent="-180975">
              <a:lnSpc>
                <a:spcPct val="115000"/>
              </a:lnSpc>
              <a:spcBef>
                <a:spcPts val="300"/>
              </a:spcBef>
              <a:spcAft>
                <a:spcPts val="300"/>
              </a:spcAft>
              <a:buClr>
                <a:srgbClr val="005EB8"/>
              </a:buClr>
              <a:buSzPct val="150000"/>
              <a:buFont typeface="Arial" panose="020B0604020202020204" pitchFamily="34" charset="0"/>
              <a:buChar char="•"/>
              <a:defRPr/>
            </a:pPr>
            <a:endParaRPr lang="en-GB" sz="1200" dirty="0">
              <a:solidFill>
                <a:prstClr val="black"/>
              </a:solidFill>
            </a:endParaRPr>
          </a:p>
          <a:p>
            <a:pPr marL="180975" indent="-180975">
              <a:lnSpc>
                <a:spcPct val="115000"/>
              </a:lnSpc>
              <a:spcBef>
                <a:spcPts val="300"/>
              </a:spcBef>
              <a:spcAft>
                <a:spcPts val="300"/>
              </a:spcAft>
              <a:buClr>
                <a:srgbClr val="005EB8"/>
              </a:buClr>
              <a:buSzPct val="150000"/>
              <a:buFont typeface="Arial" panose="020B0604020202020204" pitchFamily="34" charset="0"/>
              <a:buChar char="•"/>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r>
              <a:rPr lang="en-GB" sz="1200" dirty="0">
                <a:solidFill>
                  <a:prstClr val="black"/>
                </a:solidFill>
              </a:rPr>
              <a:t> </a:t>
            </a:r>
          </a:p>
          <a:p>
            <a:pPr marL="180975" indent="-180975">
              <a:lnSpc>
                <a:spcPct val="115000"/>
              </a:lnSpc>
              <a:spcBef>
                <a:spcPts val="300"/>
              </a:spcBef>
              <a:spcAft>
                <a:spcPts val="300"/>
              </a:spcAft>
              <a:buClr>
                <a:srgbClr val="005EB8"/>
              </a:buClr>
              <a:buSzPct val="150000"/>
              <a:buFont typeface="Arial" panose="020B0604020202020204" pitchFamily="34" charset="0"/>
              <a:buChar char="•"/>
              <a:defRPr/>
            </a:pPr>
            <a:r>
              <a:rPr lang="en-GB" sz="1200" dirty="0">
                <a:solidFill>
                  <a:prstClr val="black"/>
                </a:solidFill>
              </a:rPr>
              <a:t>A * represents a percentage greater than 0% but less than 0.5%.</a:t>
            </a:r>
          </a:p>
          <a:p>
            <a:pPr marL="180975" indent="-180975">
              <a:lnSpc>
                <a:spcPct val="115000"/>
              </a:lnSpc>
              <a:spcBef>
                <a:spcPts val="300"/>
              </a:spcBef>
              <a:spcAft>
                <a:spcPts val="300"/>
              </a:spcAft>
              <a:buClr>
                <a:srgbClr val="005EB8"/>
              </a:buClr>
              <a:buSzPct val="150000"/>
              <a:buFont typeface="Arial" panose="020B0604020202020204" pitchFamily="34" charset="0"/>
              <a:buChar char="•"/>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a:extLst>
              <a:ext uri="{FF2B5EF4-FFF2-40B4-BE49-F238E27FC236}">
                <a16:creationId xmlns:a16="http://schemas.microsoft.com/office/drawing/2014/main" id="{C4E177DF-AF0F-4728-D0B1-4EBCF43E5B13}"/>
              </a:ext>
            </a:extLst>
          </p:cNvPr>
          <p:cNvSpPr/>
          <p:nvPr/>
        </p:nvSpPr>
        <p:spPr>
          <a:xfrm>
            <a:off x="6246626" y="2088575"/>
            <a:ext cx="5544000" cy="382251"/>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6" name="Rectangle 5">
            <a:extLst>
              <a:ext uri="{FF2B5EF4-FFF2-40B4-BE49-F238E27FC236}">
                <a16:creationId xmlns:a16="http://schemas.microsoft.com/office/drawing/2014/main" id="{000ED070-5DA2-C095-1E05-4C2B2BFA9938}"/>
              </a:ext>
            </a:extLst>
          </p:cNvPr>
          <p:cNvSpPr/>
          <p:nvPr/>
        </p:nvSpPr>
        <p:spPr>
          <a:xfrm>
            <a:off x="6253164" y="2479125"/>
            <a:ext cx="5537462" cy="3384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2" spcCol="360000" rtlCol="0" fromWordArt="0" anchor="t" anchorCtr="0" forceAA="0" compatLnSpc="1">
            <a:prstTxWarp prst="textNoShape">
              <a:avLst/>
            </a:prstTxWarp>
            <a:noAutofit/>
          </a:bodyPr>
          <a:lstStyle/>
          <a:p>
            <a:pPr marL="180975" marR="0" lvl="0" indent="-180975" algn="l" defTabSz="914400" rtl="0" eaLnBrk="1" fontAlgn="auto" latinLnBrk="0" hangingPunct="1">
              <a:lnSpc>
                <a:spcPct val="115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number of participants providing a response is stated for each question (the unweighted base).</a:t>
            </a:r>
          </a:p>
          <a:p>
            <a:pPr marL="180975" marR="0" lvl="0" indent="-180975" algn="l" defTabSz="914400" rtl="0" eaLnBrk="1" fontAlgn="auto" latinLnBrk="0" hangingPunct="1">
              <a:lnSpc>
                <a:spcPct val="115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Weights have been applied to adjust the data to account for potential differences between the profile of eligible people and the people who complete a questionnaire. </a:t>
            </a:r>
          </a:p>
          <a:p>
            <a:pPr marL="180975" marR="0" lvl="0" indent="-180975" algn="l" defTabSz="914400" rtl="0" eaLnBrk="1" fontAlgn="auto" latinLnBrk="0" hangingPunct="1">
              <a:lnSpc>
                <a:spcPct val="115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All questions from the survey have been included in this report (apart from the demographics, which are available in the Excel tables). </a:t>
            </a:r>
          </a:p>
          <a:p>
            <a:pPr marR="0" lvl="0" algn="l" defTabSz="914400" rtl="0" eaLnBrk="1" fontAlgn="auto" latinLnBrk="0" hangingPunct="1">
              <a:lnSpc>
                <a:spcPct val="115000"/>
              </a:lnSpc>
              <a:spcBef>
                <a:spcPts val="300"/>
              </a:spcBef>
              <a:spcAft>
                <a:spcPts val="300"/>
              </a:spcAft>
              <a:buClr>
                <a:srgbClr val="005EB8"/>
              </a:buClr>
              <a:buSzPct val="150000"/>
              <a:tabLst/>
              <a:defRPr/>
            </a:pPr>
            <a:endParaRPr lang="en-GB" sz="1200" dirty="0">
              <a:solidFill>
                <a:prstClr val="black"/>
              </a:solidFill>
              <a:latin typeface="Arial"/>
            </a:endParaRPr>
          </a:p>
          <a:p>
            <a:pPr marR="0" lvl="0" algn="l" defTabSz="914400" rtl="0" eaLnBrk="1" fontAlgn="auto" latinLnBrk="0" hangingPunct="1">
              <a:lnSpc>
                <a:spcPct val="115000"/>
              </a:lnSpc>
              <a:spcBef>
                <a:spcPts val="300"/>
              </a:spcBef>
              <a:spcAft>
                <a:spcPts val="300"/>
              </a:spcAft>
              <a:buClr>
                <a:srgbClr val="005EB8"/>
              </a:buClr>
              <a:buSzPct val="150000"/>
              <a:tabLst/>
              <a:defRPr/>
            </a:pPr>
            <a:endParaRPr lang="en-GB" sz="1200" dirty="0">
              <a:solidFill>
                <a:prstClr val="black"/>
              </a:solidFill>
              <a:latin typeface="Arial"/>
            </a:endParaRPr>
          </a:p>
          <a:p>
            <a:pPr marL="180975" marR="0" lvl="0" indent="-180975" algn="l" defTabSz="914400" rtl="0" eaLnBrk="1" fontAlgn="auto" latinLnBrk="0" hangingPunct="1">
              <a:lnSpc>
                <a:spcPct val="115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Full results for the national survey are available here: diabetessurvey.co.uk/latest-results.</a:t>
            </a:r>
          </a:p>
          <a:p>
            <a:pPr marL="180975" marR="0" lvl="0" indent="-180975" algn="l" defTabSz="914400" rtl="0" eaLnBrk="1" fontAlgn="auto" latinLnBrk="0" hangingPunct="1">
              <a:lnSpc>
                <a:spcPct val="115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Data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cxnSp>
        <p:nvCxnSpPr>
          <p:cNvPr id="9" name="Straight Connector 8">
            <a:extLst>
              <a:ext uri="{FF2B5EF4-FFF2-40B4-BE49-F238E27FC236}">
                <a16:creationId xmlns:a16="http://schemas.microsoft.com/office/drawing/2014/main" id="{98724AD9-C9F1-2466-7B1D-720497DBEBB5}"/>
              </a:ext>
              <a:ext uri="{C183D7F6-B498-43B3-948B-1728B52AA6E4}">
                <adec:decorative xmlns:adec="http://schemas.microsoft.com/office/drawing/2017/decorative" val="1"/>
              </a:ext>
            </a:extLst>
          </p:cNvPr>
          <p:cNvCxnSpPr>
            <a:cxnSpLocks/>
          </p:cNvCxnSpPr>
          <p:nvPr/>
        </p:nvCxnSpPr>
        <p:spPr>
          <a:xfrm>
            <a:off x="6120312" y="2076218"/>
            <a:ext cx="0" cy="4151587"/>
          </a:xfrm>
          <a:prstGeom prst="line">
            <a:avLst/>
          </a:prstGeom>
          <a:ln w="12700">
            <a:solidFill>
              <a:srgbClr val="005EB8"/>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75F3F967-27A0-D36F-B115-9A9E58E6E2AA}"/>
              </a:ext>
              <a:ext uri="{C183D7F6-B498-43B3-948B-1728B52AA6E4}">
                <adec:decorative xmlns:adec="http://schemas.microsoft.com/office/drawing/2017/decorative" val="1"/>
              </a:ext>
            </a:extLst>
          </p:cNvPr>
          <p:cNvSpPr/>
          <p:nvPr/>
        </p:nvSpPr>
        <p:spPr>
          <a:xfrm>
            <a:off x="430212"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Introduction and guidance</a:t>
            </a:r>
          </a:p>
        </p:txBody>
      </p:sp>
      <p:sp>
        <p:nvSpPr>
          <p:cNvPr id="22" name="Rectangle: Rounded Corners 21">
            <a:extLst>
              <a:ext uri="{FF2B5EF4-FFF2-40B4-BE49-F238E27FC236}">
                <a16:creationId xmlns:a16="http://schemas.microsoft.com/office/drawing/2014/main" id="{D214FDA9-E3C0-2E67-0738-18A54CAA6310}"/>
              </a:ext>
              <a:ext uri="{C183D7F6-B498-43B3-948B-1728B52AA6E4}">
                <adec:decorative xmlns:adec="http://schemas.microsoft.com/office/drawing/2017/decorative" val="1"/>
              </a:ext>
            </a:extLst>
          </p:cNvPr>
          <p:cNvSpPr/>
          <p:nvPr/>
        </p:nvSpPr>
        <p:spPr>
          <a:xfrm>
            <a:off x="3406650"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3" name="Rectangle: Rounded Corners 22">
            <a:extLst>
              <a:ext uri="{FF2B5EF4-FFF2-40B4-BE49-F238E27FC236}">
                <a16:creationId xmlns:a16="http://schemas.microsoft.com/office/drawing/2014/main" id="{0E8F9F08-F737-A1A1-38F0-DF84F28B13EC}"/>
              </a:ext>
              <a:ext uri="{C183D7F6-B498-43B3-948B-1728B52AA6E4}">
                <adec:decorative xmlns:adec="http://schemas.microsoft.com/office/drawing/2017/decorative" val="1"/>
              </a:ext>
            </a:extLst>
          </p:cNvPr>
          <p:cNvSpPr/>
          <p:nvPr/>
        </p:nvSpPr>
        <p:spPr>
          <a:xfrm>
            <a:off x="3821099"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4" name="Rectangle: Rounded Corners 23">
            <a:extLst>
              <a:ext uri="{FF2B5EF4-FFF2-40B4-BE49-F238E27FC236}">
                <a16:creationId xmlns:a16="http://schemas.microsoft.com/office/drawing/2014/main" id="{6FE17D48-F80E-A316-C125-93AC351A3C33}"/>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5" name="Rectangle: Rounded Corners 24">
            <a:extLst>
              <a:ext uri="{FF2B5EF4-FFF2-40B4-BE49-F238E27FC236}">
                <a16:creationId xmlns:a16="http://schemas.microsoft.com/office/drawing/2014/main" id="{48454BB5-A8DF-8092-9D16-E431141A15F2}"/>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6" name="Rectangle: Rounded Corners 25">
            <a:extLst>
              <a:ext uri="{FF2B5EF4-FFF2-40B4-BE49-F238E27FC236}">
                <a16:creationId xmlns:a16="http://schemas.microsoft.com/office/drawing/2014/main" id="{C46DC7D0-D0E2-6ADE-3555-D22676A9F2C7}"/>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7" name="Rectangle: Rounded Corners 26">
            <a:extLst>
              <a:ext uri="{FF2B5EF4-FFF2-40B4-BE49-F238E27FC236}">
                <a16:creationId xmlns:a16="http://schemas.microsoft.com/office/drawing/2014/main" id="{256A64F2-DF2D-3B51-7D96-422DA43ACED3}"/>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28" name="Rectangle: Rounded Corners 27">
            <a:extLst>
              <a:ext uri="{FF2B5EF4-FFF2-40B4-BE49-F238E27FC236}">
                <a16:creationId xmlns:a16="http://schemas.microsoft.com/office/drawing/2014/main" id="{8F8A817A-2FC9-93B9-1722-8372B96FA854}"/>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29" name="Rectangle: Rounded Corners 28">
            <a:extLst>
              <a:ext uri="{FF2B5EF4-FFF2-40B4-BE49-F238E27FC236}">
                <a16:creationId xmlns:a16="http://schemas.microsoft.com/office/drawing/2014/main" id="{C577191C-F18C-7942-099A-964EDEAA7699}"/>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7" name="Rectangle 6">
            <a:extLst>
              <a:ext uri="{FF2B5EF4-FFF2-40B4-BE49-F238E27FC236}">
                <a16:creationId xmlns:a16="http://schemas.microsoft.com/office/drawing/2014/main" id="{E47232FC-2AEA-D586-FF77-5C0440B8C07E}"/>
              </a:ext>
            </a:extLst>
          </p:cNvPr>
          <p:cNvSpPr/>
          <p:nvPr/>
        </p:nvSpPr>
        <p:spPr>
          <a:xfrm>
            <a:off x="449998" y="6175850"/>
            <a:ext cx="10525991" cy="474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r>
              <a:rPr lang="en-GB" sz="1200" dirty="0">
                <a:solidFill>
                  <a:schemeClr val="tx1"/>
                </a:solidFill>
                <a:effectLst/>
              </a:rPr>
              <a:t>For further guidance on data presentation, please see the Technical Annex available here: </a:t>
            </a:r>
            <a:r>
              <a:rPr lang="en-GB" sz="1200" dirty="0">
                <a:solidFill>
                  <a:schemeClr val="tx1"/>
                </a:solidFill>
                <a:effectLst/>
                <a:hlinkClick r:id="rId3" tooltip="https://diabetessurvey.co.uk/latest-results">
                  <a:extLst>
                    <a:ext uri="{A12FA001-AC4F-418D-AE19-62706E023703}">
                      <ahyp:hlinkClr xmlns:ahyp="http://schemas.microsoft.com/office/drawing/2018/hyperlinkcolor" val="tx"/>
                    </a:ext>
                  </a:extLst>
                </a:hlinkClick>
              </a:rPr>
              <a:t>https://diabetessurvey.co.uk/latest-results</a:t>
            </a:r>
            <a:r>
              <a:rPr lang="en-GB" sz="1200" dirty="0">
                <a:solidFill>
                  <a:schemeClr val="tx1"/>
                </a:solidFill>
                <a:effectLst/>
              </a:rPr>
              <a:t>.</a:t>
            </a:r>
            <a:endParaRPr lang="en-GB" sz="1200" dirty="0">
              <a:solidFill>
                <a:schemeClr val="tx1"/>
              </a:solidFill>
            </a:endParaRPr>
          </a:p>
        </p:txBody>
      </p:sp>
    </p:spTree>
    <p:extLst>
      <p:ext uri="{BB962C8B-B14F-4D97-AF65-F5344CB8AC3E}">
        <p14:creationId xmlns:p14="http://schemas.microsoft.com/office/powerpoint/2010/main" val="508061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14095"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C5660C2E-A1ED-85BE-DD5B-F0D7446876C9}"/>
              </a:ext>
              <a:ext uri="{C183D7F6-B498-43B3-948B-1728B52AA6E4}">
                <adec:decorative xmlns:adec="http://schemas.microsoft.com/office/drawing/2017/decorative" val="1"/>
              </a:ext>
            </a:extLst>
          </p:cNvPr>
          <p:cNvSpPr/>
          <p:nvPr/>
        </p:nvSpPr>
        <p:spPr>
          <a:xfrm>
            <a:off x="2467606"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Diabetes courses</a:t>
            </a:r>
          </a:p>
        </p:txBody>
      </p:sp>
      <p:sp>
        <p:nvSpPr>
          <p:cNvPr id="24" name="Rectangle: Rounded Corners 23">
            <a:extLst>
              <a:ext uri="{FF2B5EF4-FFF2-40B4-BE49-F238E27FC236}">
                <a16:creationId xmlns:a16="http://schemas.microsoft.com/office/drawing/2014/main" id="{5ED38093-A470-A8FA-1CDC-B9D94512D013}"/>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4FFED470-F68D-11CE-49EA-87EFCE922CD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B53E4862-E2E1-C07C-B315-9C88768C6924}"/>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0D6D5501-00A4-8AE2-7ED2-6AF2DAC30CE5}"/>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8" name="Rectangle: Rounded Corners 27">
            <a:extLst>
              <a:ext uri="{FF2B5EF4-FFF2-40B4-BE49-F238E27FC236}">
                <a16:creationId xmlns:a16="http://schemas.microsoft.com/office/drawing/2014/main" id="{5C5BD759-36AD-816D-D0F9-574CD5B27C42}"/>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7A7A8DC4-1AF2-1F8A-7E43-91FD27B66CAA}"/>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017F88FE-4B84-CA04-DEBE-40F7AD8C981E}"/>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AD1B6A14-76A9-F07A-EFC8-BA51F835219A}"/>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pPr>
              <a:tabLst>
                <a:tab pos="9059863" algn="l"/>
              </a:tabLst>
            </a:pPr>
            <a:r>
              <a:rPr lang="en-GB" dirty="0"/>
              <a:t>Diabetes courses: Not taken part </a:t>
            </a:r>
          </a:p>
        </p:txBody>
      </p:sp>
      <p:sp>
        <p:nvSpPr>
          <p:cNvPr id="3" name="Rectangle 2">
            <a:extLst>
              <a:ext uri="{FF2B5EF4-FFF2-40B4-BE49-F238E27FC236}">
                <a16:creationId xmlns:a16="http://schemas.microsoft.com/office/drawing/2014/main" id="{36F36BFE-B8FF-B002-2C9D-58732E1BC047}"/>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Q27</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71112AC1-657A-D027-658D-4E34473AC9C6}"/>
              </a:ext>
            </a:extLst>
          </p:cNvPr>
          <p:cNvSpPr txBox="1"/>
          <p:nvPr/>
        </p:nvSpPr>
        <p:spPr>
          <a:xfrm>
            <a:off x="1268778" y="1376591"/>
            <a:ext cx="9665922"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 the last 12 months, have any of the following meant that you have not taken part in a course about diabetes? </a:t>
            </a:r>
            <a:r>
              <a:rPr lang="en-GB" sz="1400" b="0" dirty="0"/>
              <a:t>(multiple responses allowed)</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339693"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320473" cy="3050515"/>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those living with type 1 diabetes who have not attended a course about diabetes in the last 12 months, the most common reasons for not taking part are that they have not been offered (34%) or that they have previously been on one (31%).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Around one in five (22%) people living with type 1 diabetes did not know a course existed and 14% did not see a benefit for themselves in attending.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Lack of </a:t>
            </a:r>
            <a:r>
              <a:rPr lang="en-GB" sz="1200" dirty="0">
                <a:solidFill>
                  <a:prstClr val="black"/>
                </a:solidFill>
                <a:latin typeface="Arial"/>
              </a:rPr>
              <a:t>understanding on how to access a course (10%) and a lack of convenience (10%) were also given as reasons for non-attendance.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minority of people living with type 1 diabetes mentioned accessibility issues (3%), waiting lists (3%), and courses not being suitable for their needs (2%).</a:t>
            </a: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3030607587"/>
              </p:ext>
            </p:extLst>
          </p:nvPr>
        </p:nvGraphicFramePr>
        <p:xfrm>
          <a:off x="5502600" y="2160792"/>
          <a:ext cx="5724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114347650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not taken part in a course about diabetes in the last 12 months.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(16,190))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65770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96686" y="203479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FB8F533-F18E-742C-E088-397E3871CECC}"/>
              </a:ext>
              <a:ext uri="{C183D7F6-B498-43B3-948B-1728B52AA6E4}">
                <adec:decorative xmlns:adec="http://schemas.microsoft.com/office/drawing/2017/decorative" val="1"/>
              </a:ext>
            </a:extLst>
          </p:cNvPr>
          <p:cNvSpPr/>
          <p:nvPr/>
        </p:nvSpPr>
        <p:spPr>
          <a:xfrm>
            <a:off x="2467606"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Diabetes courses</a:t>
            </a:r>
          </a:p>
        </p:txBody>
      </p:sp>
      <p:sp>
        <p:nvSpPr>
          <p:cNvPr id="24" name="Rectangle: Rounded Corners 23">
            <a:extLst>
              <a:ext uri="{FF2B5EF4-FFF2-40B4-BE49-F238E27FC236}">
                <a16:creationId xmlns:a16="http://schemas.microsoft.com/office/drawing/2014/main" id="{257AC6FD-5885-00CD-7819-004BA0478CB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5" name="Rectangle: Rounded Corners 24">
            <a:extLst>
              <a:ext uri="{FF2B5EF4-FFF2-40B4-BE49-F238E27FC236}">
                <a16:creationId xmlns:a16="http://schemas.microsoft.com/office/drawing/2014/main" id="{799216BF-05A0-2604-0EDC-09858B790EE1}"/>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6" name="Rectangle: Rounded Corners 25">
            <a:extLst>
              <a:ext uri="{FF2B5EF4-FFF2-40B4-BE49-F238E27FC236}">
                <a16:creationId xmlns:a16="http://schemas.microsoft.com/office/drawing/2014/main" id="{70D1C05C-45B2-AF40-8266-92EC03769B06}"/>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7" name="Rectangle: Rounded Corners 26">
            <a:extLst>
              <a:ext uri="{FF2B5EF4-FFF2-40B4-BE49-F238E27FC236}">
                <a16:creationId xmlns:a16="http://schemas.microsoft.com/office/drawing/2014/main" id="{B20962CD-9F5D-3B15-F1F1-99E3CD7249D7}"/>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8" name="Rectangle: Rounded Corners 27">
            <a:extLst>
              <a:ext uri="{FF2B5EF4-FFF2-40B4-BE49-F238E27FC236}">
                <a16:creationId xmlns:a16="http://schemas.microsoft.com/office/drawing/2014/main" id="{ED284F55-F604-E908-B1E0-3BE16C9C3568}"/>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37B1387C-CF96-84F1-123C-81CAB3485DE8}"/>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0" name="Rectangle: Rounded Corners 29">
            <a:extLst>
              <a:ext uri="{FF2B5EF4-FFF2-40B4-BE49-F238E27FC236}">
                <a16:creationId xmlns:a16="http://schemas.microsoft.com/office/drawing/2014/main" id="{4C43C533-D1A3-02BD-4BF5-B8F8886B98C7}"/>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1" name="Rectangle: Rounded Corners 30">
            <a:extLst>
              <a:ext uri="{FF2B5EF4-FFF2-40B4-BE49-F238E27FC236}">
                <a16:creationId xmlns:a16="http://schemas.microsoft.com/office/drawing/2014/main" id="{DD5E9551-02FC-5B3A-B383-0D1D70875808}"/>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 name="Title 1">
            <a:extLst>
              <a:ext uri="{FF2B5EF4-FFF2-40B4-BE49-F238E27FC236}">
                <a16:creationId xmlns:a16="http://schemas.microsoft.com/office/drawing/2014/main" id="{AA475523-80EC-82F4-1CCF-124B2EDE80DC}"/>
              </a:ext>
              <a:ext uri="{C183D7F6-B498-43B3-948B-1728B52AA6E4}">
                <adec:decorative xmlns:adec="http://schemas.microsoft.com/office/drawing/2017/decorative" val="0"/>
              </a:ext>
            </a:extLst>
          </p:cNvPr>
          <p:cNvSpPr>
            <a:spLocks noGrp="1"/>
          </p:cNvSpPr>
          <p:nvPr>
            <p:ph type="title"/>
          </p:nvPr>
        </p:nvSpPr>
        <p:spPr/>
        <p:txBody>
          <a:bodyPr/>
          <a:lstStyle/>
          <a:p>
            <a:pPr>
              <a:tabLst>
                <a:tab pos="9059863" algn="l"/>
              </a:tabLst>
            </a:pPr>
            <a:r>
              <a:rPr lang="en-GB" dirty="0"/>
              <a:t>Diabetes courses: Not taken part </a:t>
            </a:r>
          </a:p>
        </p:txBody>
      </p:sp>
      <p:sp>
        <p:nvSpPr>
          <p:cNvPr id="3" name="Rectangle 2">
            <a:extLst>
              <a:ext uri="{FF2B5EF4-FFF2-40B4-BE49-F238E27FC236}">
                <a16:creationId xmlns:a16="http://schemas.microsoft.com/office/drawing/2014/main" id="{40EFEC7B-C108-B2EF-4417-7885144FB42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Q27</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89D20B19-FD57-0FC1-338F-7714D2C4FD92}"/>
              </a:ext>
            </a:extLst>
          </p:cNvPr>
          <p:cNvSpPr txBox="1"/>
          <p:nvPr/>
        </p:nvSpPr>
        <p:spPr>
          <a:xfrm>
            <a:off x="1268778" y="1378649"/>
            <a:ext cx="10040413"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 the last 12 months, have any of the following meant that you have not taken part in a course about diabetes? </a:t>
            </a:r>
            <a:r>
              <a:rPr lang="en-GB" sz="1400" b="0" dirty="0"/>
              <a:t>(multiple responses allowed)</a:t>
            </a:r>
            <a:r>
              <a:rPr kumimoji="0" lang="en-GB" sz="1400" b="1" i="0" u="none" strike="noStrike" kern="1200" cap="none" spc="0" normalizeH="0" baseline="0" noProof="0" dirty="0">
                <a:ln>
                  <a:noFill/>
                </a:ln>
                <a:solidFill>
                  <a:prstClr val="black"/>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75614"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256678" cy="2947923"/>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those living with type 2 diabetes who have not attended a course about diabetes in the last 12 months, the most common reasons for not taking part are that they have not been offered one (34%) or because they did not know a course existed (32%).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Around a fifth (19%) had not attended a course in the last 12 months as they have previously been on one. One in ten (11%) did not see a benefit in attending a course, didn’t know how to access one (9%) or didn’t find the course convenient for them (8%).</a:t>
            </a:r>
          </a:p>
          <a:p>
            <a:pPr lvl="0">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minority of people living with type 2 diabetes mentioned accessibility issues (3%), courses not being suitable for their needs (</a:t>
            </a:r>
            <a:r>
              <a:rPr lang="en-GB" sz="1200" dirty="0">
                <a:solidFill>
                  <a:prstClr val="black"/>
                </a:solidFill>
              </a:rPr>
              <a:t>3%) and waiting lists (1%).</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Lst>
          </p:cNvPr>
          <p:cNvGraphicFramePr>
            <a:graphicFrameLocks/>
          </p:cNvGraphicFramePr>
          <p:nvPr>
            <p:extLst>
              <p:ext uri="{D42A27DB-BD31-4B8C-83A1-F6EECF244321}">
                <p14:modId xmlns:p14="http://schemas.microsoft.com/office/powerpoint/2010/main" val="1589680907"/>
              </p:ext>
            </p:extLst>
          </p:nvPr>
        </p:nvGraphicFramePr>
        <p:xfrm>
          <a:off x="5585191" y="2160792"/>
          <a:ext cx="5724000" cy="33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266370577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not taken part in a course about diabetes in the last 12 months.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(21,720))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059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 	Living with diabetes</a:t>
            </a:r>
          </a:p>
        </p:txBody>
      </p:sp>
    </p:spTree>
    <p:extLst>
      <p:ext uri="{BB962C8B-B14F-4D97-AF65-F5344CB8AC3E}">
        <p14:creationId xmlns:p14="http://schemas.microsoft.com/office/powerpoint/2010/main" val="2518461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E36BA0E-7B01-0EC7-FDE5-3672C2F21C32}"/>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4AB706E0-0E33-237A-B8A1-D6889D52436E}"/>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A880BDFB-5676-35DE-4A03-05E239ADC91C}"/>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5610AB99-5B2B-B526-3217-203112B0723B}"/>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491AEF57-D05D-2DC4-260C-B4D3CBF45006}"/>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DBB4F166-59E0-3060-79F3-830850416B88}"/>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B5430465-204C-BA80-0F6C-2D4D801F098F}"/>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E2B328BD-A065-2996-A9AB-95902E0F117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E3D54E24-C6C1-7EE2-6FD6-2E62B4E086FD}"/>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Physical activity </a:t>
            </a:r>
            <a:endParaRPr lang="en-GB" dirty="0"/>
          </a:p>
        </p:txBody>
      </p:sp>
      <p:sp>
        <p:nvSpPr>
          <p:cNvPr id="34" name="Rectangle 33">
            <a:extLst>
              <a:ext uri="{FF2B5EF4-FFF2-40B4-BE49-F238E27FC236}">
                <a16:creationId xmlns:a16="http://schemas.microsoft.com/office/drawing/2014/main" id="{DEB364CB-CF6A-A77C-1FA7-CBA6EF99EC1F}"/>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Q28a </a:t>
            </a:r>
          </a:p>
        </p:txBody>
      </p:sp>
      <p:sp>
        <p:nvSpPr>
          <p:cNvPr id="35" name="TextBox 34">
            <a:extLst>
              <a:ext uri="{FF2B5EF4-FFF2-40B4-BE49-F238E27FC236}">
                <a16:creationId xmlns:a16="http://schemas.microsoft.com/office/drawing/2014/main" id="{A503C3A7-1C1F-5FA7-3587-41A8F20D4230}"/>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the last 12 months, to what extent do you agree or disagree with the following statement? </a:t>
            </a:r>
            <a:br>
              <a:rPr lang="en-GB" sz="1400" b="1" dirty="0"/>
            </a:br>
            <a:r>
              <a:rPr lang="en-GB" sz="1400" b="1" dirty="0"/>
              <a:t>‘My diabetes stops me being as physically active as I would like to be’</a:t>
            </a:r>
          </a:p>
        </p:txBody>
      </p:sp>
      <p:grpSp>
        <p:nvGrpSpPr>
          <p:cNvPr id="5" name="Group 4">
            <a:extLst>
              <a:ext uri="{FF2B5EF4-FFF2-40B4-BE49-F238E27FC236}">
                <a16:creationId xmlns:a16="http://schemas.microsoft.com/office/drawing/2014/main" id="{9BAB74AA-5B5B-03A1-2505-FC12E6D652A0}"/>
              </a:ext>
            </a:extLst>
          </p:cNvPr>
          <p:cNvGrpSpPr/>
          <p:nvPr/>
        </p:nvGrpSpPr>
        <p:grpSpPr>
          <a:xfrm>
            <a:off x="8001000" y="5652508"/>
            <a:ext cx="3735387" cy="559880"/>
            <a:chOff x="8001000" y="5652508"/>
            <a:chExt cx="3735387" cy="559880"/>
          </a:xfrm>
        </p:grpSpPr>
        <p:sp>
          <p:nvSpPr>
            <p:cNvPr id="28" name="Rectangle 27">
              <a:extLst>
                <a:ext uri="{FF2B5EF4-FFF2-40B4-BE49-F238E27FC236}">
                  <a16:creationId xmlns:a16="http://schemas.microsoft.com/office/drawing/2014/main" id="{DCBA059E-2CAD-6D5E-BA71-FBFF95CA1F35}"/>
                </a:ext>
              </a:extLst>
            </p:cNvPr>
            <p:cNvSpPr/>
            <p:nvPr/>
          </p:nvSpPr>
          <p:spPr>
            <a:xfrm>
              <a:off x="8001000" y="5652508"/>
              <a:ext cx="3727731" cy="43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7" name="Rectangle 26">
              <a:extLst>
                <a:ext uri="{FF2B5EF4-FFF2-40B4-BE49-F238E27FC236}">
                  <a16:creationId xmlns:a16="http://schemas.microsoft.com/office/drawing/2014/main" id="{DF19520E-D9C6-7C09-80BB-B7B6732FB479}"/>
                </a:ext>
              </a:extLst>
            </p:cNvPr>
            <p:cNvSpPr/>
            <p:nvPr/>
          </p:nvSpPr>
          <p:spPr>
            <a:xfrm>
              <a:off x="8331606" y="5658390"/>
              <a:ext cx="3404781"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Disagree = % Tend to disagree + % Strongly disagree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Graphic 3" descr="Information with solid fill">
              <a:extLst>
                <a:ext uri="{FF2B5EF4-FFF2-40B4-BE49-F238E27FC236}">
                  <a16:creationId xmlns:a16="http://schemas.microsoft.com/office/drawing/2014/main" id="{7A85B81B-B6D2-F71D-36D4-5CCDEA315E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70671" y="5722215"/>
              <a:ext cx="253279" cy="253279"/>
            </a:xfrm>
            <a:prstGeom prst="rect">
              <a:avLst/>
            </a:prstGeom>
          </p:spPr>
        </p:pic>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4142553135"/>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123901311"/>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Agree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43%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39%</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People living with type 1 diabetes are divided on whether their diabetes stops them from being as physically active as they would like to be; 43% agree and 39% disagree. However, another one in five (18%) ‘neither agree nor disagree’.</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3238593978"/>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3429268998"/>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Agree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31%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40%</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On balance, people living with type 2 diabetes are more likely to disagree than agree that their diabetes stops them from being as physically active as they would like to be; 40% disagree and 31% agree. However, another three in ten (29%) ‘neither agree nor disagree’. </a:t>
            </a:r>
          </a:p>
        </p:txBody>
      </p: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204496009"/>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0">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(17,977);Type 2, National (24,153))</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1140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00DED-5D01-7346-30FE-C269ECAD7878}"/>
              </a:ext>
              <a:ext uri="{C183D7F6-B498-43B3-948B-1728B52AA6E4}">
                <adec:decorative xmlns:adec="http://schemas.microsoft.com/office/drawing/2017/decorative" val="1"/>
              </a:ext>
            </a:extLst>
          </p:cNvPr>
          <p:cNvSpPr/>
          <p:nvPr/>
        </p:nvSpPr>
        <p:spPr>
          <a:xfrm>
            <a:off x="8001000" y="5652508"/>
            <a:ext cx="3727731" cy="43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Social life </a:t>
            </a:r>
            <a:endParaRPr lang="en-GB" dirty="0"/>
          </a:p>
        </p:txBody>
      </p:sp>
      <p:sp>
        <p:nvSpPr>
          <p:cNvPr id="34" name="Rectangle 33">
            <a:extLst>
              <a:ext uri="{FF2B5EF4-FFF2-40B4-BE49-F238E27FC236}">
                <a16:creationId xmlns:a16="http://schemas.microsoft.com/office/drawing/2014/main" id="{9DF1D31E-831D-0995-D51B-4F84C1F24DB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Q28b</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8A3FD402-872C-6E22-6343-E8072F8FA684}"/>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the last 12 months, to what extent do you agree or disagree with the following statement?</a:t>
            </a:r>
            <a:br>
              <a:rPr lang="en-GB" sz="1400" b="1" dirty="0"/>
            </a:br>
            <a:r>
              <a:rPr lang="en-GB" sz="1400" b="1" dirty="0"/>
              <a:t>‘My diabetes stops me having the social life I want’</a:t>
            </a:r>
          </a:p>
        </p:txBody>
      </p:sp>
      <p:sp>
        <p:nvSpPr>
          <p:cNvPr id="5" name="Rectangle 4">
            <a:extLst>
              <a:ext uri="{FF2B5EF4-FFF2-40B4-BE49-F238E27FC236}">
                <a16:creationId xmlns:a16="http://schemas.microsoft.com/office/drawing/2014/main" id="{A1F1EC97-F68E-0B62-D5A6-6F12A558FAB3}"/>
              </a:ext>
            </a:extLst>
          </p:cNvPr>
          <p:cNvSpPr/>
          <p:nvPr/>
        </p:nvSpPr>
        <p:spPr>
          <a:xfrm>
            <a:off x="8323950" y="5682277"/>
            <a:ext cx="3404781"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Disagree = % Tend to disagree + % Strongly disagree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527035317"/>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855986646"/>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Agree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29%</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51%</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People living with type 1 diabetes are more likely to disagree (51%) that diabetes stops them from having the social life that they want, than agree (29%). However, 12% ‘strongly agree’ that diabetes prevents them from having the social life they want. Another 20% are not sure, saying they ‘neither agree nor disagree’.</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34609089"/>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4104191150"/>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Agree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22%</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50%</a:t>
                      </a:r>
                    </a:p>
                  </a:txBody>
                  <a:tcPr anchor="ctr">
                    <a:noFill/>
                  </a:tcPr>
                </a:tc>
                <a:extLst>
                  <a:ext uri="{0D108BD9-81ED-4DB2-BD59-A6C34878D82A}">
                    <a16:rowId xmlns:a16="http://schemas.microsoft.com/office/drawing/2014/main" val="209261907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104381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People living with type 2 diabetes are more likely to disagree (50%) that diabetes stops them from having the social life that they want, than agree (22%). However, 9% ‘strongly agree’ that diabetes prevents them from having the social life they want. Another 28% are not sure, saying ‘neither agree nor disagree’.</a:t>
            </a:r>
          </a:p>
        </p:txBody>
      </p: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BD850D37-A829-0BA0-7F48-161F4C8D4203}"/>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FD01F3B4-14BD-4F88-40B0-4398E73C5832}"/>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6" name="Rectangle: Rounded Corners 5">
            <a:extLst>
              <a:ext uri="{FF2B5EF4-FFF2-40B4-BE49-F238E27FC236}">
                <a16:creationId xmlns:a16="http://schemas.microsoft.com/office/drawing/2014/main" id="{446CBDFE-A2B0-275B-AED1-62DFE405C5AC}"/>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17" name="Rectangle: Rounded Corners 16">
            <a:extLst>
              <a:ext uri="{FF2B5EF4-FFF2-40B4-BE49-F238E27FC236}">
                <a16:creationId xmlns:a16="http://schemas.microsoft.com/office/drawing/2014/main" id="{97C49F07-EDC3-61E7-26B0-90694B9C19DA}"/>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9EAC682D-84E7-EA88-25D6-8955152B1593}"/>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F5F76586-D106-A274-DD5C-5365841810EE}"/>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15" name="Rectangle: Rounded Corners 14">
            <a:extLst>
              <a:ext uri="{FF2B5EF4-FFF2-40B4-BE49-F238E27FC236}">
                <a16:creationId xmlns:a16="http://schemas.microsoft.com/office/drawing/2014/main" id="{EAC769B0-A490-22E4-71A9-04402C8EA76B}"/>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1" name="Rectangle: Rounded Corners 30">
            <a:extLst>
              <a:ext uri="{FF2B5EF4-FFF2-40B4-BE49-F238E27FC236}">
                <a16:creationId xmlns:a16="http://schemas.microsoft.com/office/drawing/2014/main" id="{8403C204-6032-ACE9-490B-C62F41B5F4FB}"/>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419EA2DA-0DEA-7332-96DA-B596263CF232}"/>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pic>
        <p:nvPicPr>
          <p:cNvPr id="36" name="Graphic 35">
            <a:extLst>
              <a:ext uri="{FF2B5EF4-FFF2-40B4-BE49-F238E27FC236}">
                <a16:creationId xmlns:a16="http://schemas.microsoft.com/office/drawing/2014/main" id="{7CFF31BF-8825-F4F3-9DC9-3CEC25ED73A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70671" y="5722215"/>
            <a:ext cx="253279" cy="253279"/>
          </a:xfrm>
          <a:prstGeom prst="rect">
            <a:avLst/>
          </a:prstGeom>
        </p:spPr>
      </p:pic>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114955559"/>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(17,965);Type 2, National (24,135))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0115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171BC2-A57D-369A-5CBB-87C918BF6F06}"/>
              </a:ext>
              <a:ext uri="{C183D7F6-B498-43B3-948B-1728B52AA6E4}">
                <adec:decorative xmlns:adec="http://schemas.microsoft.com/office/drawing/2017/decorative" val="1"/>
              </a:ext>
            </a:extLst>
          </p:cNvPr>
          <p:cNvSpPr/>
          <p:nvPr/>
        </p:nvSpPr>
        <p:spPr>
          <a:xfrm>
            <a:off x="8001000" y="5652508"/>
            <a:ext cx="3727731" cy="43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Level of worry </a:t>
            </a:r>
            <a:endParaRPr lang="en-GB" dirty="0"/>
          </a:p>
        </p:txBody>
      </p:sp>
      <p:sp>
        <p:nvSpPr>
          <p:cNvPr id="34" name="Rectangle 33">
            <a:extLst>
              <a:ext uri="{FF2B5EF4-FFF2-40B4-BE49-F238E27FC236}">
                <a16:creationId xmlns:a16="http://schemas.microsoft.com/office/drawing/2014/main" id="{96C8A1BA-6C6E-5202-6044-1126F0E0CBCA}"/>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Q28c</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0BDB79E2-EA7E-8E88-7EC8-21D5235B95BD}"/>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the last 12 months, to what extent do you agree or disagree with the following statement? </a:t>
            </a:r>
            <a:br>
              <a:rPr lang="en-GB" sz="1400" b="1" dirty="0"/>
            </a:br>
            <a:r>
              <a:rPr lang="en-GB" sz="1400" b="1" dirty="0"/>
              <a:t>‘My diabetes is a constant worry’</a:t>
            </a:r>
          </a:p>
        </p:txBody>
      </p:sp>
      <p:sp>
        <p:nvSpPr>
          <p:cNvPr id="5" name="Rectangle 4">
            <a:extLst>
              <a:ext uri="{FF2B5EF4-FFF2-40B4-BE49-F238E27FC236}">
                <a16:creationId xmlns:a16="http://schemas.microsoft.com/office/drawing/2014/main" id="{6EC40C73-8F4A-E9A3-8FDB-9998B169D30B}"/>
              </a:ext>
            </a:extLst>
          </p:cNvPr>
          <p:cNvSpPr/>
          <p:nvPr/>
        </p:nvSpPr>
        <p:spPr>
          <a:xfrm>
            <a:off x="8331606" y="5658390"/>
            <a:ext cx="3404781"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Disagree = % Tend to disagree + % Strongly disagree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887640954"/>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418926331"/>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Agree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61%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21%</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Three in five (61%) people living with type 1 diabetes agree that their diabetes is a constant worry, including 32% who ‘strongly agree’. However, 21% disagree, and a similar proportion (18%) ‘neither agree nor disagree’.</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3759527556"/>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3639425347"/>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Agree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37%</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36%</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People living with type 2 diabetes are divided on the extent to which their diabetes is a constant worry; 37% agree with this statement, but 36% disagree. Another 27% are not sure, saying they ‘neither agree nor disagree’.</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119195479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(17,951);Type 2, National (24,084))</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FBB911B-FAA5-E95C-4A7F-3CF328CEC1E0}"/>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4F2E1C61-7BBE-022A-6F4E-19265291E1F2}"/>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C93C3037-310B-1046-3BCE-03FA76C98C6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F6789D7A-E6C8-D3D8-8644-ADB8620D8350}"/>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01F7A3E4-FA30-5BB5-77FF-5E38A74C9F98}"/>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0ECCA85C-65B3-A82B-2D10-1FF741C4EEC1}"/>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30CCC65C-7E6D-2BAF-DD16-EB3C105255D8}"/>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2A42EFED-3978-E556-6599-B6620D2F9DA9}"/>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B8BF9591-D119-0050-94A9-3E333575FB37}"/>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pic>
        <p:nvPicPr>
          <p:cNvPr id="36" name="Graphic 35">
            <a:extLst>
              <a:ext uri="{FF2B5EF4-FFF2-40B4-BE49-F238E27FC236}">
                <a16:creationId xmlns:a16="http://schemas.microsoft.com/office/drawing/2014/main" id="{3644FCE3-D21E-DADC-00B4-CB6820B548A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0671" y="5722215"/>
            <a:ext cx="253279" cy="253279"/>
          </a:xfrm>
          <a:prstGeom prst="rect">
            <a:avLst/>
          </a:prstGeom>
        </p:spPr>
      </p:pic>
    </p:spTree>
    <p:extLst>
      <p:ext uri="{BB962C8B-B14F-4D97-AF65-F5344CB8AC3E}">
        <p14:creationId xmlns:p14="http://schemas.microsoft.com/office/powerpoint/2010/main" val="4230824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7E3949-36E5-8464-8E0E-669E4C0EDED2}"/>
              </a:ext>
              <a:ext uri="{C183D7F6-B498-43B3-948B-1728B52AA6E4}">
                <adec:decorative xmlns:adec="http://schemas.microsoft.com/office/drawing/2017/decorative" val="1"/>
              </a:ext>
            </a:extLst>
          </p:cNvPr>
          <p:cNvSpPr/>
          <p:nvPr/>
        </p:nvSpPr>
        <p:spPr>
          <a:xfrm>
            <a:off x="8001000" y="5652508"/>
            <a:ext cx="3727731" cy="43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Financial impact </a:t>
            </a:r>
            <a:endParaRPr lang="en-GB" dirty="0"/>
          </a:p>
        </p:txBody>
      </p:sp>
      <p:sp>
        <p:nvSpPr>
          <p:cNvPr id="34" name="Rectangle 33">
            <a:extLst>
              <a:ext uri="{FF2B5EF4-FFF2-40B4-BE49-F238E27FC236}">
                <a16:creationId xmlns:a16="http://schemas.microsoft.com/office/drawing/2014/main" id="{86386C27-F619-882A-3367-B67E8C13EE58}"/>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Q28d</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D024B518-831E-C324-10CB-33457DD24CEB}"/>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400" b="1" dirty="0"/>
              <a:t>Thinking about the last 12 months, to what extent do you agree or disagree with the following statement? </a:t>
            </a:r>
            <a:br>
              <a:rPr lang="en-GB" sz="1400" b="1" dirty="0"/>
            </a:br>
            <a:r>
              <a:rPr lang="en-GB" sz="1400" b="1" dirty="0"/>
              <a:t>‘</a:t>
            </a:r>
            <a:r>
              <a:rPr kumimoji="0" lang="en-GB" sz="1400" b="1" i="0" u="none" strike="noStrike" kern="1200" cap="none" spc="0" normalizeH="0" baseline="0" noProof="0" dirty="0">
                <a:ln>
                  <a:noFill/>
                </a:ln>
                <a:effectLst/>
                <a:uLnTx/>
                <a:uFillTx/>
                <a:latin typeface="Arial"/>
                <a:ea typeface="+mn-ea"/>
                <a:cs typeface="+mn-cs"/>
              </a:rPr>
              <a:t>I am financially worse off because of my diabetes’</a:t>
            </a:r>
            <a:endParaRPr lang="en-GB" sz="1400" b="1" dirty="0"/>
          </a:p>
        </p:txBody>
      </p:sp>
      <p:sp>
        <p:nvSpPr>
          <p:cNvPr id="5" name="Rectangle 4">
            <a:extLst>
              <a:ext uri="{FF2B5EF4-FFF2-40B4-BE49-F238E27FC236}">
                <a16:creationId xmlns:a16="http://schemas.microsoft.com/office/drawing/2014/main" id="{4DCBA6EC-00FE-FF5E-C44D-667893336DD4}"/>
              </a:ext>
            </a:extLst>
          </p:cNvPr>
          <p:cNvSpPr/>
          <p:nvPr/>
        </p:nvSpPr>
        <p:spPr>
          <a:xfrm>
            <a:off x="8331606" y="5658390"/>
            <a:ext cx="3404781"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Disagree = % Tend to disagree + % Strongly disagree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3369629498"/>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4221897167"/>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Agree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32%</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43%</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831446"/>
          </a:xfrm>
          <a:prstGeom prst="rect">
            <a:avLst/>
          </a:prstGeom>
          <a:noFill/>
        </p:spPr>
        <p:txBody>
          <a:bodyPr wrap="square" lIns="0" tIns="0" rIns="0" bIns="0" rtlCol="0">
            <a:spAutoFit/>
          </a:bodyPr>
          <a:lstStyle/>
          <a:p>
            <a:pPr algn="l">
              <a:lnSpc>
                <a:spcPct val="115000"/>
              </a:lnSpc>
              <a:buSzPct val="100000"/>
            </a:pPr>
            <a:r>
              <a:rPr lang="en-GB" sz="1200" dirty="0"/>
              <a:t>Two in five (43%) people living with type 1 diabetes disagree they are financially worse off because of their diabetes, but a third (32%) agree that that it does impact them and another 24% are unsure either way, responding ‘neither agree nor disagree’.</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426602082"/>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4271091609"/>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Agree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19%</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52%</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619080"/>
          </a:xfrm>
          <a:prstGeom prst="rect">
            <a:avLst/>
          </a:prstGeom>
          <a:noFill/>
        </p:spPr>
        <p:txBody>
          <a:bodyPr wrap="square" lIns="0" tIns="0" rIns="0" bIns="0" rtlCol="0">
            <a:spAutoFit/>
          </a:bodyPr>
          <a:lstStyle/>
          <a:p>
            <a:pPr algn="l">
              <a:lnSpc>
                <a:spcPct val="115000"/>
              </a:lnSpc>
              <a:buSzPct val="100000"/>
            </a:pPr>
            <a:r>
              <a:rPr lang="en-GB" sz="1200" dirty="0"/>
              <a:t>Among people living with type 2 diabetes over half (52%) disagree they are financially worse off because of their diabetes. However, 19% agree they are worse off and 29% ‘neither agree nor disagree’.</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546391315"/>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(17,951);Type 2, National (24,070))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584BD82-E2EE-9CDB-FAF2-A2278E7D75FF}"/>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8C087AAC-BC90-D168-F5F5-241510207361}"/>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F4A242F4-E681-8054-6FB0-5237B5F69954}"/>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794DC3C5-F531-79B2-AF86-1496645344B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CB084C3E-5F9C-4586-A1DA-036CB0D2109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3E1DC110-8730-87EC-4A8E-52A2F0C67FF0}"/>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0052AAA9-2E80-B1BB-CD21-AA834194CAC3}"/>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173D9707-B402-4A00-34C4-E3F549C26365}"/>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58229F2D-3AD8-3257-DA4D-DA468DAEE0F7}"/>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pic>
        <p:nvPicPr>
          <p:cNvPr id="36" name="Graphic 35">
            <a:extLst>
              <a:ext uri="{FF2B5EF4-FFF2-40B4-BE49-F238E27FC236}">
                <a16:creationId xmlns:a16="http://schemas.microsoft.com/office/drawing/2014/main" id="{C9188675-C251-3A16-72EB-F52B444C612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0671" y="5722215"/>
            <a:ext cx="253279" cy="253279"/>
          </a:xfrm>
          <a:prstGeom prst="rect">
            <a:avLst/>
          </a:prstGeom>
        </p:spPr>
      </p:pic>
    </p:spTree>
    <p:extLst>
      <p:ext uri="{BB962C8B-B14F-4D97-AF65-F5344CB8AC3E}">
        <p14:creationId xmlns:p14="http://schemas.microsoft.com/office/powerpoint/2010/main" val="178726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E46E039-8822-4129-BA6C-39F93DFA8342}"/>
              </a:ext>
            </a:extLst>
          </p:cNvPr>
          <p:cNvSpPr/>
          <p:nvPr/>
        </p:nvSpPr>
        <p:spPr>
          <a:xfrm>
            <a:off x="372701" y="1085036"/>
            <a:ext cx="3365852" cy="5349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spcBef>
                <a:spcPts val="300"/>
              </a:spcBef>
              <a:spcAft>
                <a:spcPts val="30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How does the level of worry about living with type 1 diabetes vary by demographics?</a:t>
            </a:r>
            <a:endParaRPr lang="en-GB" sz="1200" dirty="0">
              <a:solidFill>
                <a:schemeClr val="tx1"/>
              </a:solidFill>
              <a:latin typeface="Arial"/>
            </a:endParaRPr>
          </a:p>
          <a:p>
            <a:pPr marL="0" marR="0" lvl="0" indent="0" defTabSz="914400" rtl="0" eaLnBrk="1" fontAlgn="auto" latinLnBrk="0" hangingPunct="1">
              <a:lnSpc>
                <a:spcPct val="115000"/>
              </a:lnSpc>
              <a:spcBef>
                <a:spcPts val="300"/>
              </a:spcBef>
              <a:spcAft>
                <a:spcPts val="300"/>
              </a:spcAft>
              <a:buClrTx/>
              <a:buSzTx/>
              <a:buFontTx/>
              <a:buNone/>
              <a:tabLst/>
              <a:defRPr/>
            </a:pPr>
            <a:r>
              <a:rPr lang="en-GB" sz="1200" dirty="0">
                <a:solidFill>
                  <a:schemeClr val="tx1"/>
                </a:solidFill>
                <a:latin typeface="Arial"/>
              </a:rPr>
              <a:t>Level of worry about living with type 1 diabetes, varies by demographic groups:</a:t>
            </a:r>
          </a:p>
          <a:p>
            <a:pPr marL="0" marR="0" lvl="0" indent="0" defTabSz="914400" rtl="0" eaLnBrk="1" fontAlgn="auto" latinLnBrk="0" hangingPunct="1">
              <a:lnSpc>
                <a:spcPct val="115000"/>
              </a:lnSpc>
              <a:spcBef>
                <a:spcPts val="300"/>
              </a:spcBef>
              <a:spcAft>
                <a:spcPts val="3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A</a:t>
            </a:r>
            <a:r>
              <a:rPr lang="en-GB" sz="1200" b="1" dirty="0">
                <a:solidFill>
                  <a:schemeClr val="tx1"/>
                </a:solidFill>
                <a:latin typeface="Arial"/>
              </a:rPr>
              <a:t>ge: </a:t>
            </a:r>
            <a:r>
              <a:rPr lang="en-GB" sz="1200" dirty="0">
                <a:solidFill>
                  <a:schemeClr val="tx1"/>
                </a:solidFill>
                <a:latin typeface="Arial"/>
              </a:rPr>
              <a:t>More than two thirds of those living with type 1 diabetes who are under 55 ‘agree’ that their diabetes is a constant worry (18-34: 68%, and 35-54: 67%).</a:t>
            </a:r>
          </a:p>
          <a:p>
            <a:pPr marL="0" marR="0" lvl="0" indent="0" defTabSz="914400" rtl="0" eaLnBrk="1" fontAlgn="auto" latinLnBrk="0" hangingPunct="1">
              <a:lnSpc>
                <a:spcPct val="115000"/>
              </a:lnSpc>
              <a:spcBef>
                <a:spcPts val="300"/>
              </a:spcBef>
              <a:spcAft>
                <a:spcPts val="300"/>
              </a:spcAft>
              <a:buClrTx/>
              <a:buSzTx/>
              <a:buFontTx/>
              <a:buNone/>
              <a:tabLst/>
              <a:defRPr/>
            </a:pPr>
            <a:r>
              <a:rPr lang="en-GB" sz="1200" b="1" dirty="0">
                <a:solidFill>
                  <a:schemeClr val="tx1"/>
                </a:solidFill>
                <a:latin typeface="Arial"/>
              </a:rPr>
              <a:t>Ethnicity: </a:t>
            </a:r>
            <a:r>
              <a:rPr lang="en-GB" sz="1200" dirty="0">
                <a:solidFill>
                  <a:schemeClr val="tx1"/>
                </a:solidFill>
                <a:latin typeface="Arial"/>
              </a:rPr>
              <a:t>Almost three quarters of those from ‘Mixed or multiple ethnic groups’ and ‘Other ethnic groups’ agree that they are constantly worrying about living with type 1 diabetes (72% and 76% respectively)</a:t>
            </a:r>
          </a:p>
          <a:p>
            <a:pPr marL="0" marR="0" lvl="0" indent="0" defTabSz="914400" rtl="0" eaLnBrk="1" fontAlgn="auto" latinLnBrk="0" hangingPunct="1">
              <a:lnSpc>
                <a:spcPct val="115000"/>
              </a:lnSpc>
              <a:spcBef>
                <a:spcPts val="300"/>
              </a:spcBef>
              <a:spcAft>
                <a:spcPts val="300"/>
              </a:spcAft>
              <a:buClrTx/>
              <a:buSzTx/>
              <a:buFontTx/>
              <a:buNone/>
              <a:tabLst/>
              <a:defRPr/>
            </a:pPr>
            <a:r>
              <a:rPr lang="en-GB" sz="1200" b="1" dirty="0">
                <a:solidFill>
                  <a:schemeClr val="tx1"/>
                </a:solidFill>
                <a:latin typeface="Arial"/>
              </a:rPr>
              <a:t>IMD: </a:t>
            </a:r>
            <a:r>
              <a:rPr lang="en-GB" sz="1200" dirty="0">
                <a:solidFill>
                  <a:schemeClr val="tx1"/>
                </a:solidFill>
                <a:latin typeface="Arial"/>
              </a:rPr>
              <a:t>Over two thirds of those from IMD quintile 1 (the most deprived areas) ‘agree’ that their diabetes is a constant worry (68%).</a:t>
            </a:r>
          </a:p>
          <a:p>
            <a:pPr marL="0" marR="0" lvl="0" indent="0" defTabSz="914400" rtl="0" eaLnBrk="1" fontAlgn="auto" latinLnBrk="0" hangingPunct="1">
              <a:lnSpc>
                <a:spcPct val="115000"/>
              </a:lnSpc>
              <a:spcBef>
                <a:spcPts val="300"/>
              </a:spcBef>
              <a:spcAft>
                <a:spcPts val="300"/>
              </a:spcAft>
              <a:buClrTx/>
              <a:buSzTx/>
              <a:buFontTx/>
              <a:buNone/>
              <a:tabLst/>
              <a:defRPr/>
            </a:pPr>
            <a:r>
              <a:rPr lang="en-GB" sz="1200" b="1" dirty="0">
                <a:solidFill>
                  <a:schemeClr val="tx1"/>
                </a:solidFill>
                <a:latin typeface="Arial"/>
              </a:rPr>
              <a:t>Across all statements asked at Q28, we see a similar pattern by demographic groups for those living with type 1 diabetes. Please see slides 53 to 56. </a:t>
            </a:r>
          </a:p>
        </p:txBody>
      </p:sp>
      <p:sp>
        <p:nvSpPr>
          <p:cNvPr id="6" name="Rectangle: Rounded Corners 5">
            <a:extLst>
              <a:ext uri="{FF2B5EF4-FFF2-40B4-BE49-F238E27FC236}">
                <a16:creationId xmlns:a16="http://schemas.microsoft.com/office/drawing/2014/main" id="{C584BD82-E2EE-9CDB-FAF2-A2278E7D75FF}"/>
              </a:ext>
              <a:ext uri="{C183D7F6-B498-43B3-948B-1728B52AA6E4}">
                <adec:decorative xmlns:adec="http://schemas.microsoft.com/office/drawing/2017/decorative" val="1"/>
              </a:ext>
            </a:extLst>
          </p:cNvPr>
          <p:cNvSpPr/>
          <p:nvPr/>
        </p:nvSpPr>
        <p:spPr>
          <a:xfrm>
            <a:off x="2869537" y="256549"/>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8C087AAC-BC90-D168-F5F5-241510207361}"/>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F4A242F4-E681-8054-6FB0-5237B5F69954}"/>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794DC3C5-F531-79B2-AF86-1496645344B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CB084C3E-5F9C-4586-A1DA-036CB0D2109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3E1DC110-8730-87EC-4A8E-52A2F0C67FF0}"/>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0052AAA9-2E80-B1BB-CD21-AA834194CAC3}"/>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173D9707-B402-4A00-34C4-E3F549C26365}"/>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58229F2D-3AD8-3257-DA4D-DA468DAEE0F7}"/>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pSp>
        <p:nvGrpSpPr>
          <p:cNvPr id="18" name="Group 17">
            <a:extLst>
              <a:ext uri="{FF2B5EF4-FFF2-40B4-BE49-F238E27FC236}">
                <a16:creationId xmlns:a16="http://schemas.microsoft.com/office/drawing/2014/main" id="{8FF0CB59-6BE9-E240-351A-020DCC827791}"/>
              </a:ext>
            </a:extLst>
          </p:cNvPr>
          <p:cNvGrpSpPr/>
          <p:nvPr/>
        </p:nvGrpSpPr>
        <p:grpSpPr>
          <a:xfrm>
            <a:off x="7443216" y="6150680"/>
            <a:ext cx="3735387" cy="276536"/>
            <a:chOff x="8001000" y="5652508"/>
            <a:chExt cx="3735387" cy="276536"/>
          </a:xfrm>
        </p:grpSpPr>
        <p:sp>
          <p:nvSpPr>
            <p:cNvPr id="9" name="Rectangle 8">
              <a:extLst>
                <a:ext uri="{FF2B5EF4-FFF2-40B4-BE49-F238E27FC236}">
                  <a16:creationId xmlns:a16="http://schemas.microsoft.com/office/drawing/2014/main" id="{F36FDFFD-6A4E-3DAA-E8B6-EE2F91DFB984}"/>
                </a:ext>
              </a:extLst>
            </p:cNvPr>
            <p:cNvSpPr/>
            <p:nvPr/>
          </p:nvSpPr>
          <p:spPr>
            <a:xfrm>
              <a:off x="8001000" y="5652508"/>
              <a:ext cx="3727731" cy="276536"/>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0" name="Rectangle 9">
              <a:extLst>
                <a:ext uri="{FF2B5EF4-FFF2-40B4-BE49-F238E27FC236}">
                  <a16:creationId xmlns:a16="http://schemas.microsoft.com/office/drawing/2014/main" id="{C1907C7D-C8D0-7BF6-D2A2-CEBB3D8E15F0}"/>
                </a:ext>
              </a:extLst>
            </p:cNvPr>
            <p:cNvSpPr/>
            <p:nvPr/>
          </p:nvSpPr>
          <p:spPr>
            <a:xfrm>
              <a:off x="8331606" y="5658390"/>
              <a:ext cx="3404781"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p:txBody>
        </p:sp>
        <p:pic>
          <p:nvPicPr>
            <p:cNvPr id="11" name="Graphic 10" descr="Information with solid fill">
              <a:extLst>
                <a:ext uri="{FF2B5EF4-FFF2-40B4-BE49-F238E27FC236}">
                  <a16:creationId xmlns:a16="http://schemas.microsoft.com/office/drawing/2014/main" id="{DD028399-09F8-A02A-9F64-8BE03859BA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78327" y="5675765"/>
              <a:ext cx="253279" cy="253279"/>
            </a:xfrm>
            <a:prstGeom prst="rect">
              <a:avLst/>
            </a:prstGeom>
          </p:spPr>
        </p:pic>
      </p:grpSp>
      <p:sp>
        <p:nvSpPr>
          <p:cNvPr id="4" name="Rectangle 3">
            <a:extLst>
              <a:ext uri="{FF2B5EF4-FFF2-40B4-BE49-F238E27FC236}">
                <a16:creationId xmlns:a16="http://schemas.microsoft.com/office/drawing/2014/main" id="{7997AAE6-CCD9-03F5-E76F-9E11307A52B7}"/>
              </a:ext>
              <a:ext uri="{C183D7F6-B498-43B3-948B-1728B52AA6E4}">
                <adec:decorative xmlns:adec="http://schemas.microsoft.com/office/drawing/2017/decorative" val="1"/>
              </a:ext>
            </a:extLst>
          </p:cNvPr>
          <p:cNvSpPr/>
          <p:nvPr/>
        </p:nvSpPr>
        <p:spPr>
          <a:xfrm>
            <a:off x="3778370" y="1694192"/>
            <a:ext cx="7970920" cy="136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5" name="Rectangle 4">
            <a:extLst>
              <a:ext uri="{FF2B5EF4-FFF2-40B4-BE49-F238E27FC236}">
                <a16:creationId xmlns:a16="http://schemas.microsoft.com/office/drawing/2014/main" id="{B97A49A7-3AB3-0336-C323-F7E9E6BFFFEE}"/>
              </a:ext>
              <a:ext uri="{C183D7F6-B498-43B3-948B-1728B52AA6E4}">
                <adec:decorative xmlns:adec="http://schemas.microsoft.com/office/drawing/2017/decorative" val="1"/>
              </a:ext>
            </a:extLst>
          </p:cNvPr>
          <p:cNvSpPr/>
          <p:nvPr/>
        </p:nvSpPr>
        <p:spPr>
          <a:xfrm>
            <a:off x="3778370" y="3089581"/>
            <a:ext cx="7970920" cy="14588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7" name="Rectangle 6">
            <a:extLst>
              <a:ext uri="{FF2B5EF4-FFF2-40B4-BE49-F238E27FC236}">
                <a16:creationId xmlns:a16="http://schemas.microsoft.com/office/drawing/2014/main" id="{FEE386AF-DC7E-173D-9FE9-AD5F5CAB03F5}"/>
              </a:ext>
              <a:ext uri="{C183D7F6-B498-43B3-948B-1728B52AA6E4}">
                <adec:decorative xmlns:adec="http://schemas.microsoft.com/office/drawing/2017/decorative" val="1"/>
              </a:ext>
            </a:extLst>
          </p:cNvPr>
          <p:cNvSpPr/>
          <p:nvPr/>
        </p:nvSpPr>
        <p:spPr>
          <a:xfrm>
            <a:off x="3778370" y="4612186"/>
            <a:ext cx="7970920" cy="14588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extBox 1">
            <a:extLst>
              <a:ext uri="{FF2B5EF4-FFF2-40B4-BE49-F238E27FC236}">
                <a16:creationId xmlns:a16="http://schemas.microsoft.com/office/drawing/2014/main" id="{B0C7C6CC-A4E3-BAD2-8E57-9B8E7284E37E}"/>
              </a:ext>
            </a:extLst>
          </p:cNvPr>
          <p:cNvSpPr txBox="1"/>
          <p:nvPr/>
        </p:nvSpPr>
        <p:spPr>
          <a:xfrm>
            <a:off x="3991661" y="1680186"/>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14" name="Chart 13">
            <a:extLst>
              <a:ext uri="{FF2B5EF4-FFF2-40B4-BE49-F238E27FC236}">
                <a16:creationId xmlns:a16="http://schemas.microsoft.com/office/drawing/2014/main" id="{59E4C48A-2710-151E-D826-A2979F88E8B9}"/>
              </a:ext>
            </a:extLst>
          </p:cNvPr>
          <p:cNvGraphicFramePr/>
          <p:nvPr>
            <p:extLst>
              <p:ext uri="{D42A27DB-BD31-4B8C-83A1-F6EECF244321}">
                <p14:modId xmlns:p14="http://schemas.microsoft.com/office/powerpoint/2010/main" val="3994832777"/>
              </p:ext>
            </p:extLst>
          </p:nvPr>
        </p:nvGraphicFramePr>
        <p:xfrm>
          <a:off x="3755148" y="1650874"/>
          <a:ext cx="7970920" cy="151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E0BFF6E5-B8FC-5257-DF6E-0FE9D5572A51}"/>
              </a:ext>
            </a:extLst>
          </p:cNvPr>
          <p:cNvGraphicFramePr/>
          <p:nvPr>
            <p:extLst>
              <p:ext uri="{D42A27DB-BD31-4B8C-83A1-F6EECF244321}">
                <p14:modId xmlns:p14="http://schemas.microsoft.com/office/powerpoint/2010/main" val="3321161205"/>
              </p:ext>
            </p:extLst>
          </p:nvPr>
        </p:nvGraphicFramePr>
        <p:xfrm>
          <a:off x="3778370" y="3126568"/>
          <a:ext cx="7970920" cy="151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ED467EBE-4768-2B53-F531-90D0244E4D6C}"/>
              </a:ext>
            </a:extLst>
          </p:cNvPr>
          <p:cNvGraphicFramePr/>
          <p:nvPr>
            <p:extLst>
              <p:ext uri="{D42A27DB-BD31-4B8C-83A1-F6EECF244321}">
                <p14:modId xmlns:p14="http://schemas.microsoft.com/office/powerpoint/2010/main" val="771430469"/>
              </p:ext>
            </p:extLst>
          </p:nvPr>
        </p:nvGraphicFramePr>
        <p:xfrm>
          <a:off x="3747153" y="4616455"/>
          <a:ext cx="7970920" cy="151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899320704"/>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(17,951);</a:t>
                      </a:r>
                      <a:r>
                        <a:rPr lang="en-GB" sz="1000" b="0" dirty="0">
                          <a:solidFill>
                            <a:schemeClr val="tx1"/>
                          </a:solidFill>
                          <a:latin typeface="Arial" panose="020B0604020202020204" pitchFamily="34" charset="0"/>
                        </a:rPr>
                        <a:t> Base ranges: Age (1,562 to 7,234), Ethnicity (117 to 16,188), IMD (2,681 to 4,143).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Title 11">
            <a:extLst>
              <a:ext uri="{FF2B5EF4-FFF2-40B4-BE49-F238E27FC236}">
                <a16:creationId xmlns:a16="http://schemas.microsoft.com/office/drawing/2014/main" id="{A6E64881-54F2-954C-E7C9-554E8053D1E8}"/>
              </a:ext>
            </a:extLst>
          </p:cNvPr>
          <p:cNvSpPr>
            <a:spLocks noGrp="1"/>
          </p:cNvSpPr>
          <p:nvPr>
            <p:ph type="title"/>
          </p:nvPr>
        </p:nvSpPr>
        <p:spPr>
          <a:xfrm>
            <a:off x="450202" y="310572"/>
            <a:ext cx="11299088" cy="715669"/>
          </a:xfrm>
        </p:spPr>
        <p:txBody>
          <a:bodyPr vert="horz" wrap="square" lIns="0" tIns="0" rIns="0" bIns="0" rtlCol="0" anchor="b">
            <a:noAutofit/>
          </a:bodyPr>
          <a:lstStyle/>
          <a:p>
            <a:r>
              <a:rPr lang="en-GB" dirty="0"/>
              <a:t>Living with diabetes: Level of worry</a:t>
            </a:r>
          </a:p>
        </p:txBody>
      </p:sp>
      <p:sp>
        <p:nvSpPr>
          <p:cNvPr id="19" name="Rectangle 18">
            <a:extLst>
              <a:ext uri="{FF2B5EF4-FFF2-40B4-BE49-F238E27FC236}">
                <a16:creationId xmlns:a16="http://schemas.microsoft.com/office/drawing/2014/main" id="{F62AFB36-06E6-3C88-6425-FB35944934A3}"/>
              </a:ext>
            </a:extLst>
          </p:cNvPr>
          <p:cNvSpPr/>
          <p:nvPr/>
        </p:nvSpPr>
        <p:spPr>
          <a:xfrm>
            <a:off x="3778370" y="1199858"/>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Q28c</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Box 19">
            <a:extLst>
              <a:ext uri="{FF2B5EF4-FFF2-40B4-BE49-F238E27FC236}">
                <a16:creationId xmlns:a16="http://schemas.microsoft.com/office/drawing/2014/main" id="{6E413C90-9260-68A9-575B-DEA0B98C43EA}"/>
              </a:ext>
            </a:extLst>
          </p:cNvPr>
          <p:cNvSpPr txBox="1"/>
          <p:nvPr/>
        </p:nvSpPr>
        <p:spPr>
          <a:xfrm>
            <a:off x="4539741" y="1169589"/>
            <a:ext cx="6376857" cy="430887"/>
          </a:xfrm>
          <a:prstGeom prst="rect">
            <a:avLst/>
          </a:prstGeom>
          <a:noFill/>
        </p:spPr>
        <p:txBody>
          <a:bodyPr wrap="square" lIns="0" tIns="0" rIns="0" bIns="0" rtlCol="0">
            <a:spAutoFit/>
          </a:bodyPr>
          <a:lstStyle/>
          <a:p>
            <a:pPr algn="l">
              <a:buSzPct val="100000"/>
            </a:pPr>
            <a:r>
              <a:rPr lang="en-GB" sz="1400" b="1" dirty="0"/>
              <a:t>Thinking about the last 12 months, to what extent do you agree or disagree: ‘My diabetes is a constant worry’ (% agree)</a:t>
            </a:r>
          </a:p>
        </p:txBody>
      </p:sp>
    </p:spTree>
    <p:extLst>
      <p:ext uri="{BB962C8B-B14F-4D97-AF65-F5344CB8AC3E}">
        <p14:creationId xmlns:p14="http://schemas.microsoft.com/office/powerpoint/2010/main" val="2264679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E46E039-8822-4129-BA6C-39F93DFA8342}"/>
              </a:ext>
            </a:extLst>
          </p:cNvPr>
          <p:cNvSpPr/>
          <p:nvPr/>
        </p:nvSpPr>
        <p:spPr>
          <a:xfrm>
            <a:off x="374147" y="1095435"/>
            <a:ext cx="3366000" cy="5349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How does the level of worry about living with type 2 diabetes vary by demographics?</a:t>
            </a:r>
          </a:p>
          <a:p>
            <a:pPr marL="0" marR="0" lvl="0" indent="0" defTabSz="914400" rtl="0" eaLnBrk="1" fontAlgn="auto" latinLnBrk="0" hangingPunct="1">
              <a:lnSpc>
                <a:spcPct val="115000"/>
              </a:lnSpc>
              <a:spcBef>
                <a:spcPts val="400"/>
              </a:spcBef>
              <a:spcAft>
                <a:spcPts val="40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a:ea typeface="+mn-ea"/>
                <a:cs typeface="+mn-cs"/>
              </a:rPr>
              <a:t>Level of worry about living with type 2 diabetes, varies by demographic groups:</a:t>
            </a:r>
          </a:p>
          <a:p>
            <a:pPr marL="0" marR="0" lvl="0" indent="0" defTabSz="914400" rtl="0" eaLnBrk="1" fontAlgn="auto" latinLnBrk="0" hangingPunct="1">
              <a:lnSpc>
                <a:spcPct val="115000"/>
              </a:lnSpc>
              <a:spcBef>
                <a:spcPts val="400"/>
              </a:spcBef>
              <a:spcAft>
                <a:spcPts val="400"/>
              </a:spcAft>
              <a:buClrTx/>
              <a:buSzTx/>
              <a:buFontTx/>
              <a:buNone/>
              <a:tabLst/>
              <a:defRPr/>
            </a:pPr>
            <a:r>
              <a:rPr lang="en-GB" sz="1200" b="1" dirty="0">
                <a:solidFill>
                  <a:schemeClr val="tx1"/>
                </a:solidFill>
                <a:latin typeface="Arial"/>
              </a:rPr>
              <a:t>Age: </a:t>
            </a:r>
            <a:r>
              <a:rPr lang="en-GB" sz="1200" dirty="0">
                <a:solidFill>
                  <a:schemeClr val="tx1"/>
                </a:solidFill>
                <a:latin typeface="Arial"/>
              </a:rPr>
              <a:t>Around three in five people living with type 2 diabetes aged under 55 ‘agree’ that their diabetes is a constant worry (18-34: 64% and 35-54: 57%).</a:t>
            </a:r>
          </a:p>
          <a:p>
            <a:pPr marL="0" marR="0" lvl="0" indent="0" defTabSz="914400" rtl="0" eaLnBrk="1" fontAlgn="auto" latinLnBrk="0" hangingPunct="1">
              <a:spcBef>
                <a:spcPts val="300"/>
              </a:spcBef>
              <a:spcAft>
                <a:spcPts val="300"/>
              </a:spcAft>
              <a:buClrTx/>
              <a:buSzTx/>
              <a:buFontTx/>
              <a:buNone/>
              <a:tabLst/>
              <a:defRPr/>
            </a:pPr>
            <a:r>
              <a:rPr lang="en-GB" sz="1200" b="1" dirty="0">
                <a:solidFill>
                  <a:schemeClr val="tx1"/>
                </a:solidFill>
                <a:latin typeface="Arial"/>
              </a:rPr>
              <a:t>Ethnicity: </a:t>
            </a:r>
            <a:r>
              <a:rPr lang="en-GB" sz="1200" dirty="0">
                <a:solidFill>
                  <a:schemeClr val="tx1"/>
                </a:solidFill>
                <a:latin typeface="Arial"/>
              </a:rPr>
              <a:t>Over half of those from ‘Mixed or multiple ethnic groups’ and ‘Other ethnic groups’ reported that their diabetes is a constant worry (53% and 66% respectively).</a:t>
            </a:r>
          </a:p>
          <a:p>
            <a:pPr marL="0" marR="0" lvl="0" indent="0" defTabSz="914400" rtl="0" eaLnBrk="1" fontAlgn="auto" latinLnBrk="0" hangingPunct="1">
              <a:lnSpc>
                <a:spcPct val="115000"/>
              </a:lnSpc>
              <a:spcBef>
                <a:spcPts val="400"/>
              </a:spcBef>
              <a:spcAft>
                <a:spcPts val="400"/>
              </a:spcAft>
              <a:buClrTx/>
              <a:buSzTx/>
              <a:buFontTx/>
              <a:buNone/>
              <a:tabLst/>
              <a:defRPr/>
            </a:pPr>
            <a:r>
              <a:rPr lang="en-GB" sz="1200" b="1" dirty="0">
                <a:solidFill>
                  <a:schemeClr val="tx1"/>
                </a:solidFill>
                <a:latin typeface="Arial"/>
              </a:rPr>
              <a:t>IMD: </a:t>
            </a:r>
            <a:r>
              <a:rPr lang="en-GB" sz="1200" dirty="0">
                <a:solidFill>
                  <a:schemeClr val="tx1"/>
                </a:solidFill>
                <a:latin typeface="Arial"/>
              </a:rPr>
              <a:t>45% of those from IMD quintile 1 (i.e. most deprived areas) agree that their diabetes is a constant worry. </a:t>
            </a:r>
          </a:p>
          <a:p>
            <a:pPr>
              <a:lnSpc>
                <a:spcPct val="115000"/>
              </a:lnSpc>
              <a:spcBef>
                <a:spcPts val="400"/>
              </a:spcBef>
              <a:spcAft>
                <a:spcPts val="400"/>
              </a:spcAft>
              <a:defRPr/>
            </a:pPr>
            <a:r>
              <a:rPr lang="en-GB" sz="1200" b="1" dirty="0">
                <a:solidFill>
                  <a:schemeClr val="tx1"/>
                </a:solidFill>
                <a:latin typeface="Arial"/>
              </a:rPr>
              <a:t>Across all statements asked at Q28, we see a similar pattern by demographic groups for those living with type 2 diabetes. Please see slides 53 to 56. </a:t>
            </a:r>
          </a:p>
          <a:p>
            <a:pPr marL="0" marR="0" lvl="0" indent="0" defTabSz="914400" rtl="0" eaLnBrk="1" fontAlgn="auto" latinLnBrk="0" hangingPunct="1">
              <a:lnSpc>
                <a:spcPct val="115000"/>
              </a:lnSpc>
              <a:spcBef>
                <a:spcPts val="400"/>
              </a:spcBef>
              <a:spcAft>
                <a:spcPts val="400"/>
              </a:spcAft>
              <a:buClrTx/>
              <a:buSzTx/>
              <a:buFontTx/>
              <a:buNone/>
              <a:tabLst/>
              <a:defRPr/>
            </a:pPr>
            <a:endParaRPr lang="en-GB" sz="1200" b="1" dirty="0">
              <a:solidFill>
                <a:schemeClr val="tx1"/>
              </a:solidFill>
              <a:latin typeface="Arial"/>
            </a:endParaRPr>
          </a:p>
        </p:txBody>
      </p:sp>
      <p:sp>
        <p:nvSpPr>
          <p:cNvPr id="6" name="Rectangle: Rounded Corners 5">
            <a:extLst>
              <a:ext uri="{FF2B5EF4-FFF2-40B4-BE49-F238E27FC236}">
                <a16:creationId xmlns:a16="http://schemas.microsoft.com/office/drawing/2014/main" id="{C584BD82-E2EE-9CDB-FAF2-A2278E7D75FF}"/>
              </a:ext>
              <a:ext uri="{C183D7F6-B498-43B3-948B-1728B52AA6E4}">
                <adec:decorative xmlns:adec="http://schemas.microsoft.com/office/drawing/2017/decorative" val="1"/>
              </a:ext>
            </a:extLst>
          </p:cNvPr>
          <p:cNvSpPr/>
          <p:nvPr/>
        </p:nvSpPr>
        <p:spPr>
          <a:xfrm>
            <a:off x="2869537" y="262568"/>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8C087AAC-BC90-D168-F5F5-241510207361}"/>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F4A242F4-E681-8054-6FB0-5237B5F69954}"/>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794DC3C5-F531-79B2-AF86-1496645344B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CB084C3E-5F9C-4586-A1DA-036CB0D2109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3E1DC110-8730-87EC-4A8E-52A2F0C67FF0}"/>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0052AAA9-2E80-B1BB-CD21-AA834194CAC3}"/>
              </a:ext>
              <a:ext uri="{C183D7F6-B498-43B3-948B-1728B52AA6E4}">
                <adec:decorative xmlns:adec="http://schemas.microsoft.com/office/drawing/2017/decorative" val="1"/>
              </a:ext>
            </a:extLst>
          </p:cNvPr>
          <p:cNvSpPr/>
          <p:nvPr/>
        </p:nvSpPr>
        <p:spPr>
          <a:xfrm>
            <a:off x="2467606" y="272959"/>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173D9707-B402-4A00-34C4-E3F549C26365}"/>
              </a:ext>
              <a:ext uri="{C183D7F6-B498-43B3-948B-1728B52AA6E4}">
                <adec:decorative xmlns:adec="http://schemas.microsoft.com/office/drawing/2017/decorative" val="1"/>
              </a:ext>
            </a:extLst>
          </p:cNvPr>
          <p:cNvSpPr/>
          <p:nvPr/>
        </p:nvSpPr>
        <p:spPr>
          <a:xfrm>
            <a:off x="5893344" y="272959"/>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58229F2D-3AD8-3257-DA4D-DA468DAEE0F7}"/>
              </a:ext>
              <a:ext uri="{C183D7F6-B498-43B3-948B-1728B52AA6E4}">
                <adec:decorative xmlns:adec="http://schemas.microsoft.com/office/drawing/2017/decorative" val="1"/>
              </a:ext>
            </a:extLst>
          </p:cNvPr>
          <p:cNvSpPr/>
          <p:nvPr/>
        </p:nvSpPr>
        <p:spPr>
          <a:xfrm>
            <a:off x="6307793" y="272959"/>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34" name="Rectangle 33">
            <a:extLst>
              <a:ext uri="{FF2B5EF4-FFF2-40B4-BE49-F238E27FC236}">
                <a16:creationId xmlns:a16="http://schemas.microsoft.com/office/drawing/2014/main" id="{86386C27-F619-882A-3367-B67E8C13EE58}"/>
              </a:ext>
            </a:extLst>
          </p:cNvPr>
          <p:cNvSpPr/>
          <p:nvPr/>
        </p:nvSpPr>
        <p:spPr>
          <a:xfrm>
            <a:off x="3778370" y="1199858"/>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Q28c</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D024B518-831E-C324-10CB-33457DD24CEB}"/>
              </a:ext>
            </a:extLst>
          </p:cNvPr>
          <p:cNvSpPr txBox="1"/>
          <p:nvPr/>
        </p:nvSpPr>
        <p:spPr>
          <a:xfrm>
            <a:off x="4539741" y="1169589"/>
            <a:ext cx="6376857" cy="430887"/>
          </a:xfrm>
          <a:prstGeom prst="rect">
            <a:avLst/>
          </a:prstGeom>
          <a:noFill/>
        </p:spPr>
        <p:txBody>
          <a:bodyPr wrap="square" lIns="0" tIns="0" rIns="0" bIns="0" rtlCol="0">
            <a:spAutoFit/>
          </a:bodyPr>
          <a:lstStyle/>
          <a:p>
            <a:pPr algn="l">
              <a:buSzPct val="100000"/>
            </a:pPr>
            <a:r>
              <a:rPr lang="en-GB" sz="1400" b="1" dirty="0"/>
              <a:t>Thinking about the last 12 months, to what extent do you agree or disagree: ‘My diabetes is a constant worry’ (% agree)</a:t>
            </a:r>
          </a:p>
        </p:txBody>
      </p:sp>
      <p:grpSp>
        <p:nvGrpSpPr>
          <p:cNvPr id="18" name="Group 17">
            <a:extLst>
              <a:ext uri="{FF2B5EF4-FFF2-40B4-BE49-F238E27FC236}">
                <a16:creationId xmlns:a16="http://schemas.microsoft.com/office/drawing/2014/main" id="{B36EFC80-EFF0-ED3F-9A3A-0FE17298C8AB}"/>
              </a:ext>
            </a:extLst>
          </p:cNvPr>
          <p:cNvGrpSpPr/>
          <p:nvPr/>
        </p:nvGrpSpPr>
        <p:grpSpPr>
          <a:xfrm>
            <a:off x="7443216" y="6271000"/>
            <a:ext cx="3735387" cy="276536"/>
            <a:chOff x="8001000" y="5652508"/>
            <a:chExt cx="3735387" cy="276536"/>
          </a:xfrm>
        </p:grpSpPr>
        <p:sp>
          <p:nvSpPr>
            <p:cNvPr id="19" name="Rectangle 18">
              <a:extLst>
                <a:ext uri="{FF2B5EF4-FFF2-40B4-BE49-F238E27FC236}">
                  <a16:creationId xmlns:a16="http://schemas.microsoft.com/office/drawing/2014/main" id="{136489AD-7C2F-DA52-96CE-80D82A2A6260}"/>
                </a:ext>
              </a:extLst>
            </p:cNvPr>
            <p:cNvSpPr/>
            <p:nvPr/>
          </p:nvSpPr>
          <p:spPr>
            <a:xfrm>
              <a:off x="8001000" y="5652508"/>
              <a:ext cx="3727731" cy="276536"/>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0" name="Rectangle 19">
              <a:extLst>
                <a:ext uri="{FF2B5EF4-FFF2-40B4-BE49-F238E27FC236}">
                  <a16:creationId xmlns:a16="http://schemas.microsoft.com/office/drawing/2014/main" id="{21B0A6A2-F7B6-902D-A1D3-19DF5060E723}"/>
                </a:ext>
              </a:extLst>
            </p:cNvPr>
            <p:cNvSpPr/>
            <p:nvPr/>
          </p:nvSpPr>
          <p:spPr>
            <a:xfrm>
              <a:off x="8331606" y="5658390"/>
              <a:ext cx="3404781"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p:txBody>
        </p:sp>
        <p:pic>
          <p:nvPicPr>
            <p:cNvPr id="21" name="Graphic 20" descr="Information with solid fill">
              <a:extLst>
                <a:ext uri="{FF2B5EF4-FFF2-40B4-BE49-F238E27FC236}">
                  <a16:creationId xmlns:a16="http://schemas.microsoft.com/office/drawing/2014/main" id="{9725A75E-6443-8A45-7DB1-4F45145BBC3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78327" y="5675765"/>
              <a:ext cx="253279" cy="253279"/>
            </a:xfrm>
            <a:prstGeom prst="rect">
              <a:avLst/>
            </a:prstGeom>
          </p:spPr>
        </p:pic>
      </p:grpSp>
      <p:sp>
        <p:nvSpPr>
          <p:cNvPr id="4" name="Rectangle 3">
            <a:extLst>
              <a:ext uri="{FF2B5EF4-FFF2-40B4-BE49-F238E27FC236}">
                <a16:creationId xmlns:a16="http://schemas.microsoft.com/office/drawing/2014/main" id="{7997AAE6-CCD9-03F5-E76F-9E11307A52B7}"/>
              </a:ext>
              <a:ext uri="{C183D7F6-B498-43B3-948B-1728B52AA6E4}">
                <adec:decorative xmlns:adec="http://schemas.microsoft.com/office/drawing/2017/decorative" val="1"/>
              </a:ext>
            </a:extLst>
          </p:cNvPr>
          <p:cNvSpPr/>
          <p:nvPr/>
        </p:nvSpPr>
        <p:spPr>
          <a:xfrm>
            <a:off x="3778370" y="1778416"/>
            <a:ext cx="7970920" cy="133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5" name="Rectangle 4">
            <a:extLst>
              <a:ext uri="{FF2B5EF4-FFF2-40B4-BE49-F238E27FC236}">
                <a16:creationId xmlns:a16="http://schemas.microsoft.com/office/drawing/2014/main" id="{B97A49A7-3AB3-0336-C323-F7E9E6BFFFEE}"/>
              </a:ext>
              <a:ext uri="{C183D7F6-B498-43B3-948B-1728B52AA6E4}">
                <adec:decorative xmlns:adec="http://schemas.microsoft.com/office/drawing/2017/decorative" val="1"/>
              </a:ext>
            </a:extLst>
          </p:cNvPr>
          <p:cNvSpPr/>
          <p:nvPr/>
        </p:nvSpPr>
        <p:spPr>
          <a:xfrm>
            <a:off x="3778370" y="3197869"/>
            <a:ext cx="7970920" cy="144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7" name="Rectangle 6">
            <a:extLst>
              <a:ext uri="{FF2B5EF4-FFF2-40B4-BE49-F238E27FC236}">
                <a16:creationId xmlns:a16="http://schemas.microsoft.com/office/drawing/2014/main" id="{FEE386AF-DC7E-173D-9FE9-AD5F5CAB03F5}"/>
              </a:ext>
              <a:ext uri="{C183D7F6-B498-43B3-948B-1728B52AA6E4}">
                <adec:decorative xmlns:adec="http://schemas.microsoft.com/office/drawing/2017/decorative" val="1"/>
              </a:ext>
            </a:extLst>
          </p:cNvPr>
          <p:cNvSpPr/>
          <p:nvPr/>
        </p:nvSpPr>
        <p:spPr>
          <a:xfrm>
            <a:off x="3778370" y="4708442"/>
            <a:ext cx="7970920" cy="144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extBox 1">
            <a:extLst>
              <a:ext uri="{FF2B5EF4-FFF2-40B4-BE49-F238E27FC236}">
                <a16:creationId xmlns:a16="http://schemas.microsoft.com/office/drawing/2014/main" id="{B0C7C6CC-A4E3-BAD2-8E57-9B8E7284E37E}"/>
              </a:ext>
            </a:extLst>
          </p:cNvPr>
          <p:cNvSpPr txBox="1"/>
          <p:nvPr/>
        </p:nvSpPr>
        <p:spPr>
          <a:xfrm>
            <a:off x="3911308" y="1753589"/>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4" name="Chart 13">
            <a:extLst>
              <a:ext uri="{FF2B5EF4-FFF2-40B4-BE49-F238E27FC236}">
                <a16:creationId xmlns:a16="http://schemas.microsoft.com/office/drawing/2014/main" id="{59E4C48A-2710-151E-D826-A2979F88E8B9}"/>
              </a:ext>
            </a:extLst>
          </p:cNvPr>
          <p:cNvGraphicFramePr/>
          <p:nvPr>
            <p:extLst>
              <p:ext uri="{D42A27DB-BD31-4B8C-83A1-F6EECF244321}">
                <p14:modId xmlns:p14="http://schemas.microsoft.com/office/powerpoint/2010/main" val="2679597856"/>
              </p:ext>
            </p:extLst>
          </p:nvPr>
        </p:nvGraphicFramePr>
        <p:xfrm>
          <a:off x="3747153" y="1746072"/>
          <a:ext cx="7970920" cy="15277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E0BFF6E5-B8FC-5257-DF6E-0FE9D5572A51}"/>
              </a:ext>
            </a:extLst>
          </p:cNvPr>
          <p:cNvGraphicFramePr/>
          <p:nvPr>
            <p:extLst>
              <p:ext uri="{D42A27DB-BD31-4B8C-83A1-F6EECF244321}">
                <p14:modId xmlns:p14="http://schemas.microsoft.com/office/powerpoint/2010/main" val="3186082618"/>
              </p:ext>
            </p:extLst>
          </p:nvPr>
        </p:nvGraphicFramePr>
        <p:xfrm>
          <a:off x="3704901" y="3196350"/>
          <a:ext cx="7970920" cy="15277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ED467EBE-4768-2B53-F531-90D0244E4D6C}"/>
              </a:ext>
            </a:extLst>
          </p:cNvPr>
          <p:cNvGraphicFramePr/>
          <p:nvPr>
            <p:extLst>
              <p:ext uri="{D42A27DB-BD31-4B8C-83A1-F6EECF244321}">
                <p14:modId xmlns:p14="http://schemas.microsoft.com/office/powerpoint/2010/main" val="3599885686"/>
              </p:ext>
            </p:extLst>
          </p:nvPr>
        </p:nvGraphicFramePr>
        <p:xfrm>
          <a:off x="3747153" y="4675964"/>
          <a:ext cx="7970920" cy="15277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189726507"/>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(24,084);</a:t>
                      </a:r>
                      <a:r>
                        <a:rPr lang="en-GB" sz="1000" b="0" dirty="0">
                          <a:solidFill>
                            <a:schemeClr val="tx1"/>
                          </a:solidFill>
                          <a:latin typeface="Arial" panose="020B0604020202020204" pitchFamily="34" charset="0"/>
                        </a:rPr>
                        <a:t> Base ranges: Age (297 to 13,251), Ethnicity (242 to 19,453), IMD (4,496 to 5,173).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itle 8">
            <a:extLst>
              <a:ext uri="{FF2B5EF4-FFF2-40B4-BE49-F238E27FC236}">
                <a16:creationId xmlns:a16="http://schemas.microsoft.com/office/drawing/2014/main" id="{79CE3631-4942-3CC2-1E29-3F2F5FA7ADCA}"/>
              </a:ext>
            </a:extLst>
          </p:cNvPr>
          <p:cNvSpPr>
            <a:spLocks noGrp="1"/>
          </p:cNvSpPr>
          <p:nvPr>
            <p:ph type="title"/>
          </p:nvPr>
        </p:nvSpPr>
        <p:spPr>
          <a:xfrm>
            <a:off x="450202" y="330127"/>
            <a:ext cx="11299088" cy="715669"/>
          </a:xfrm>
        </p:spPr>
        <p:txBody>
          <a:bodyPr vert="horz" wrap="square" lIns="0" tIns="0" rIns="0" bIns="0" rtlCol="0" anchor="b">
            <a:noAutofit/>
          </a:bodyPr>
          <a:lstStyle/>
          <a:p>
            <a:r>
              <a:rPr lang="en-GB" dirty="0"/>
              <a:t>Living with diabetes: Level of worry – type 2</a:t>
            </a:r>
          </a:p>
        </p:txBody>
      </p:sp>
    </p:spTree>
    <p:extLst>
      <p:ext uri="{BB962C8B-B14F-4D97-AF65-F5344CB8AC3E}">
        <p14:creationId xmlns:p14="http://schemas.microsoft.com/office/powerpoint/2010/main" val="2107849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10653"/>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Quality of life – type 1</a:t>
            </a:r>
            <a:endParaRPr lang="en-GB" dirty="0"/>
          </a:p>
        </p:txBody>
      </p:sp>
      <p:sp>
        <p:nvSpPr>
          <p:cNvPr id="31" name="Rectangle 30">
            <a:extLst>
              <a:ext uri="{FF2B5EF4-FFF2-40B4-BE49-F238E27FC236}">
                <a16:creationId xmlns:a16="http://schemas.microsoft.com/office/drawing/2014/main" id="{63D8851A-CDA1-8EDD-2CAB-C5A32091FE09}"/>
              </a:ext>
            </a:extLst>
          </p:cNvPr>
          <p:cNvSpPr/>
          <p:nvPr/>
        </p:nvSpPr>
        <p:spPr>
          <a:xfrm>
            <a:off x="457586" y="1355695"/>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Q29</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2" name="TextBox 31">
            <a:extLst>
              <a:ext uri="{FF2B5EF4-FFF2-40B4-BE49-F238E27FC236}">
                <a16:creationId xmlns:a16="http://schemas.microsoft.com/office/drawing/2014/main" id="{96744311-DE2D-3A4B-05B4-5B872B429EE2}"/>
              </a:ext>
            </a:extLst>
          </p:cNvPr>
          <p:cNvSpPr txBox="1"/>
          <p:nvPr/>
        </p:nvSpPr>
        <p:spPr>
          <a:xfrm>
            <a:off x="1244121" y="1311240"/>
            <a:ext cx="4421006"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400" b="1" dirty="0"/>
              <a:t>Over the last 12 months, how much has diabetes affected your quality of life?</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78429870"/>
              </p:ext>
            </p:extLst>
          </p:nvPr>
        </p:nvGraphicFramePr>
        <p:xfrm>
          <a:off x="356106" y="2254742"/>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3841801127"/>
              </p:ext>
            </p:extLst>
          </p:nvPr>
        </p:nvGraphicFramePr>
        <p:xfrm>
          <a:off x="4296185" y="2317589"/>
          <a:ext cx="1393599" cy="1992809"/>
        </p:xfrm>
        <a:graphic>
          <a:graphicData uri="http://schemas.openxmlformats.org/drawingml/2006/table">
            <a:tbl>
              <a:tblPr firstRow="1" bandRow="1">
                <a:tableStyleId>{2D5ABB26-0587-4C30-8999-92F81FD0307C}</a:tableStyleId>
              </a:tblPr>
              <a:tblGrid>
                <a:gridCol w="1393599">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A great deal / A fair amount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60%</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very much / Not at all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40%</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2A6561-1079-AB36-4E8B-D10498442233}"/>
              </a:ext>
            </a:extLst>
          </p:cNvPr>
          <p:cNvSpPr txBox="1"/>
          <p:nvPr/>
        </p:nvSpPr>
        <p:spPr>
          <a:xfrm>
            <a:off x="457585" y="4648696"/>
            <a:ext cx="5372907" cy="831446"/>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Three in five (60%) people living with type 1 diabetes reported that their diabetes had affected their quality of life either ‘a great deal’ or ‘a fair amount’ (24% and 35% respectively). Two in five (40%) said that it does not affect their lives very much or at all (32% and 8% respectively).</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590902467"/>
              </p:ext>
            </p:extLst>
          </p:nvPr>
        </p:nvGraphicFramePr>
        <p:xfrm>
          <a:off x="356106" y="6003982"/>
          <a:ext cx="3615819" cy="396240"/>
        </p:xfrm>
        <a:graphic>
          <a:graphicData uri="http://schemas.openxmlformats.org/drawingml/2006/table">
            <a:tbl>
              <a:tblPr firstRow="1" bandRow="1">
                <a:tableStyleId>{5C22544A-7EE6-4342-B048-85BDC9FD1C3A}</a:tableStyleId>
              </a:tblPr>
              <a:tblGrid>
                <a:gridCol w="3615819">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(17,987))</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4701E718-6E7B-D54B-327F-16757621DE73}"/>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48898EFE-154D-073B-1252-EEF4AD972928}"/>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B3252354-1690-2BD4-F9AD-63ED8C38074B}"/>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F851B5A0-5698-0382-AF3E-E20AB225666D}"/>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303C9DB3-03CE-411B-3EA9-72C814EE7CE0}"/>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6" name="Rectangle: Rounded Corners 25">
            <a:extLst>
              <a:ext uri="{FF2B5EF4-FFF2-40B4-BE49-F238E27FC236}">
                <a16:creationId xmlns:a16="http://schemas.microsoft.com/office/drawing/2014/main" id="{85FE83EA-731B-EE7B-2C01-BEE1BBB524AB}"/>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7" name="Rectangle: Rounded Corners 26">
            <a:extLst>
              <a:ext uri="{FF2B5EF4-FFF2-40B4-BE49-F238E27FC236}">
                <a16:creationId xmlns:a16="http://schemas.microsoft.com/office/drawing/2014/main" id="{700460C8-8EBE-5393-28EC-559DC68AE5CE}"/>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8" name="Rectangle: Rounded Corners 27">
            <a:extLst>
              <a:ext uri="{FF2B5EF4-FFF2-40B4-BE49-F238E27FC236}">
                <a16:creationId xmlns:a16="http://schemas.microsoft.com/office/drawing/2014/main" id="{53FCF412-D648-EA2D-A66E-ABBEAD0B4CA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29" name="Rectangle: Rounded Corners 28">
            <a:extLst>
              <a:ext uri="{FF2B5EF4-FFF2-40B4-BE49-F238E27FC236}">
                <a16:creationId xmlns:a16="http://schemas.microsoft.com/office/drawing/2014/main" id="{D76F00B4-61B7-14DC-3C46-582A467AF5E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4" name="Rectangle 3">
            <a:extLst>
              <a:ext uri="{FF2B5EF4-FFF2-40B4-BE49-F238E27FC236}">
                <a16:creationId xmlns:a16="http://schemas.microsoft.com/office/drawing/2014/main" id="{5949F8F2-AAC3-94EF-62E9-7F7C30F75509}"/>
              </a:ext>
            </a:extLst>
          </p:cNvPr>
          <p:cNvSpPr/>
          <p:nvPr/>
        </p:nvSpPr>
        <p:spPr>
          <a:xfrm>
            <a:off x="6295092" y="1221816"/>
            <a:ext cx="5439322" cy="46564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300"/>
              </a:spcBef>
              <a:spcAft>
                <a:spcPts val="30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How did the impact of type 1 diabetes on quality of life vary by respondents?</a:t>
            </a:r>
            <a:endParaRPr lang="en-GB" sz="1400" b="1" dirty="0">
              <a:solidFill>
                <a:schemeClr val="tx1"/>
              </a:solidFill>
              <a:latin typeface="Arial"/>
            </a:endParaRPr>
          </a:p>
          <a:p>
            <a:pPr marL="0" marR="0" lvl="0" indent="0" defTabSz="914400" rtl="0" eaLnBrk="1" fontAlgn="auto" latinLnBrk="0" hangingPunct="1">
              <a:lnSpc>
                <a:spcPct val="115000"/>
              </a:lnSpc>
              <a:spcBef>
                <a:spcPts val="100"/>
              </a:spcBef>
              <a:spcAft>
                <a:spcPts val="10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a:ea typeface="+mn-ea"/>
                <a:cs typeface="+mn-cs"/>
              </a:rPr>
              <a:t>A number of factors appear to contribute </a:t>
            </a:r>
            <a:r>
              <a:rPr lang="en-GB" sz="1200" dirty="0">
                <a:solidFill>
                  <a:schemeClr val="tx1"/>
                </a:solidFill>
                <a:latin typeface="Arial"/>
              </a:rPr>
              <a:t>to the impact of diabetes on a respondent’s quality of life, some of which include:</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5000"/>
              </a:lnSpc>
              <a:spcBef>
                <a:spcPts val="100"/>
              </a:spcBef>
              <a:spcAft>
                <a:spcPts val="100"/>
              </a:spcAft>
              <a:defRPr/>
            </a:pPr>
            <a:r>
              <a:rPr lang="en-GB" sz="1200" b="1" dirty="0">
                <a:solidFill>
                  <a:schemeClr val="tx1"/>
                </a:solidFill>
              </a:rPr>
              <a:t>Confidence in managing diabetes: </a:t>
            </a:r>
            <a:r>
              <a:rPr lang="en-GB" sz="1200" dirty="0">
                <a:solidFill>
                  <a:schemeClr val="tx1"/>
                </a:solidFill>
              </a:rPr>
              <a:t>Respondents who are not confident in their ability to manage their diabetes were more likely to report that their diabetes has affected their quality of life a great deal or a fair amount (86%, compared with 60% overall).</a:t>
            </a:r>
            <a:endParaRPr lang="en-GB" sz="1200" b="1" dirty="0">
              <a:solidFill>
                <a:schemeClr val="tx1"/>
              </a:solidFill>
            </a:endParaRPr>
          </a:p>
          <a:p>
            <a:pPr>
              <a:lnSpc>
                <a:spcPct val="115000"/>
              </a:lnSpc>
              <a:spcBef>
                <a:spcPts val="100"/>
              </a:spcBef>
              <a:spcAft>
                <a:spcPts val="100"/>
              </a:spcAft>
              <a:defRPr/>
            </a:pPr>
            <a:r>
              <a:rPr lang="en-GB" sz="1200" b="1" dirty="0">
                <a:solidFill>
                  <a:schemeClr val="tx1"/>
                </a:solidFill>
              </a:rPr>
              <a:t>Level of acceptance of living with diabetes: </a:t>
            </a:r>
            <a:r>
              <a:rPr lang="en-GB" sz="1200" dirty="0">
                <a:solidFill>
                  <a:schemeClr val="tx1"/>
                </a:solidFill>
              </a:rPr>
              <a:t>Respondents who have not accepted that they are living with diabetes were more likely to report that their diabetes has affected their quality of life a great deal or a fair amount (75%, compared with 60% overall).</a:t>
            </a:r>
          </a:p>
          <a:p>
            <a:pPr marL="0" marR="0" lvl="0" indent="0" defTabSz="914400" rtl="0" eaLnBrk="1" fontAlgn="auto" latinLnBrk="0" hangingPunct="1">
              <a:lnSpc>
                <a:spcPct val="115000"/>
              </a:lnSpc>
              <a:spcBef>
                <a:spcPts val="100"/>
              </a:spcBef>
              <a:spcAft>
                <a:spcPts val="1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Experience at last annual review</a:t>
            </a:r>
            <a:r>
              <a:rPr lang="en-GB" sz="1200" b="1" dirty="0">
                <a:solidFill>
                  <a:schemeClr val="tx1"/>
                </a:solidFill>
                <a:latin typeface="Arial"/>
              </a:rPr>
              <a:t>: </a:t>
            </a:r>
            <a:r>
              <a:rPr lang="en-GB" sz="1200" dirty="0">
                <a:solidFill>
                  <a:schemeClr val="tx1"/>
                </a:solidFill>
                <a:latin typeface="Arial"/>
              </a:rPr>
              <a:t>Those who report that the healthcare professional was poor at considering their emotional and mental health needs at their last annual review were more likely to report that their diabetes has affected their quality of life a great deal or a fair amount (83%, compared with 60% overall). This finding is consistent across all annual review experience statements (including overall experience): Respondents who had a poorer experience at their annual review were more likely to </a:t>
            </a:r>
            <a:r>
              <a:rPr lang="en-GB" sz="1200" dirty="0">
                <a:solidFill>
                  <a:schemeClr val="tx1"/>
                </a:solidFill>
              </a:rPr>
              <a:t>report that their diabetes has affected their quality of life a great deal or a fair amount</a:t>
            </a:r>
            <a:r>
              <a:rPr lang="en-GB" sz="1200" dirty="0">
                <a:solidFill>
                  <a:schemeClr val="tx1"/>
                </a:solidFill>
                <a:latin typeface="Arial"/>
              </a:rPr>
              <a:t>. </a:t>
            </a:r>
          </a:p>
          <a:p>
            <a:pPr marL="0" marR="0" lvl="0" indent="0" defTabSz="914400" rtl="0" eaLnBrk="1" fontAlgn="auto" latinLnBrk="0" hangingPunct="1">
              <a:lnSpc>
                <a:spcPct val="115000"/>
              </a:lnSpc>
              <a:spcBef>
                <a:spcPts val="100"/>
              </a:spcBef>
              <a:spcAft>
                <a:spcPts val="100"/>
              </a:spcAft>
              <a:buClrTx/>
              <a:buSzTx/>
              <a:buFontTx/>
              <a:buNone/>
              <a:tabLst/>
              <a:defRPr/>
            </a:pPr>
            <a:r>
              <a:rPr lang="en-GB" sz="1200" b="1" dirty="0">
                <a:solidFill>
                  <a:schemeClr val="tx1"/>
                </a:solidFill>
                <a:latin typeface="Arial"/>
              </a:rPr>
              <a:t>Time since diagnosis: </a:t>
            </a:r>
            <a:r>
              <a:rPr lang="en-GB" sz="1200" dirty="0">
                <a:solidFill>
                  <a:schemeClr val="tx1"/>
                </a:solidFill>
                <a:latin typeface="Arial"/>
              </a:rPr>
              <a:t>Those who have been diagnosed more recently were more likely to report that their diabetes has affected their quality of life a great or a fair amount (65%, compared with 60% overall). </a:t>
            </a:r>
            <a:endParaRPr lang="en-GB" sz="1200" b="1" dirty="0">
              <a:solidFill>
                <a:schemeClr val="tx1"/>
              </a:solidFill>
              <a:latin typeface="Arial"/>
            </a:endParaRPr>
          </a:p>
          <a:p>
            <a:pPr marL="0" marR="0" lvl="0" indent="0" defTabSz="914400" rtl="0" eaLnBrk="1" fontAlgn="auto" latinLnBrk="0" hangingPunct="1">
              <a:lnSpc>
                <a:spcPct val="115000"/>
              </a:lnSpc>
              <a:spcBef>
                <a:spcPts val="400"/>
              </a:spcBef>
              <a:spcAft>
                <a:spcPts val="400"/>
              </a:spcAft>
              <a:buClrTx/>
              <a:buSzTx/>
              <a:buFontTx/>
              <a:buNone/>
              <a:tabLst/>
              <a:defRPr/>
            </a:pPr>
            <a:endParaRPr lang="en-GB" sz="1200" b="1" dirty="0">
              <a:solidFill>
                <a:schemeClr val="tx1"/>
              </a:solidFill>
              <a:latin typeface="Arial"/>
            </a:endParaRPr>
          </a:p>
        </p:txBody>
      </p:sp>
      <p:cxnSp>
        <p:nvCxnSpPr>
          <p:cNvPr id="10" name="Straight Connector 9">
            <a:extLst>
              <a:ext uri="{FF2B5EF4-FFF2-40B4-BE49-F238E27FC236}">
                <a16:creationId xmlns:a16="http://schemas.microsoft.com/office/drawing/2014/main" id="{7A80D093-A2AE-BCC8-1C12-528B390E8911}"/>
              </a:ext>
              <a:ext uri="{C183D7F6-B498-43B3-948B-1728B52AA6E4}">
                <adec:decorative xmlns:adec="http://schemas.microsoft.com/office/drawing/2017/decorative" val="1"/>
              </a:ext>
            </a:extLst>
          </p:cNvPr>
          <p:cNvCxnSpPr>
            <a:cxnSpLocks/>
          </p:cNvCxnSpPr>
          <p:nvPr/>
        </p:nvCxnSpPr>
        <p:spPr>
          <a:xfrm flipV="1">
            <a:off x="6099544" y="1374510"/>
            <a:ext cx="0" cy="482400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85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portName">
            <a:extLst>
              <a:ext uri="{FF2B5EF4-FFF2-40B4-BE49-F238E27FC236}">
                <a16:creationId xmlns:a16="http://schemas.microsoft.com/office/drawing/2014/main" id="{74D492F8-7BF3-5B00-6738-F6A1F7A1E403}"/>
              </a:ext>
            </a:extLst>
          </p:cNvPr>
          <p:cNvSpPr txBox="1">
            <a:spLocks noGrp="1"/>
          </p:cNvSpPr>
          <p:nvPr>
            <p:ph type="title" idx="4294967295"/>
          </p:nvPr>
        </p:nvSpPr>
        <p:spPr>
          <a:xfrm>
            <a:off x="304800" y="1773238"/>
            <a:ext cx="12303652" cy="37084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Headline findings</a:t>
            </a:r>
            <a:b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Who took part in the survey?</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31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93892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Quality of life </a:t>
            </a:r>
            <a:endParaRPr lang="en-GB" dirty="0"/>
          </a:p>
        </p:txBody>
      </p:sp>
      <p:sp>
        <p:nvSpPr>
          <p:cNvPr id="31" name="Rectangle 30">
            <a:extLst>
              <a:ext uri="{FF2B5EF4-FFF2-40B4-BE49-F238E27FC236}">
                <a16:creationId xmlns:a16="http://schemas.microsoft.com/office/drawing/2014/main" id="{63D8851A-CDA1-8EDD-2CAB-C5A32091FE09}"/>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Q29</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2" name="TextBox 31">
            <a:extLst>
              <a:ext uri="{FF2B5EF4-FFF2-40B4-BE49-F238E27FC236}">
                <a16:creationId xmlns:a16="http://schemas.microsoft.com/office/drawing/2014/main" id="{96744311-DE2D-3A4B-05B4-5B872B429EE2}"/>
              </a:ext>
            </a:extLst>
          </p:cNvPr>
          <p:cNvSpPr txBox="1"/>
          <p:nvPr/>
        </p:nvSpPr>
        <p:spPr>
          <a:xfrm>
            <a:off x="1244121" y="1354272"/>
            <a:ext cx="4421006"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400" b="1" dirty="0"/>
              <a:t>Over the last 12 months, how much has diabetes affected your quality of life?</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99AE5C8B-DFC9-3B60-1B0A-6A1C24FC0F25}"/>
              </a:ext>
            </a:extLst>
          </p:cNvPr>
          <p:cNvSpPr txBox="1"/>
          <p:nvPr/>
        </p:nvSpPr>
        <p:spPr>
          <a:xfrm>
            <a:off x="440476" y="1943834"/>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4701E718-6E7B-D54B-327F-16757621DE73}"/>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48898EFE-154D-073B-1252-EEF4AD972928}"/>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B3252354-1690-2BD4-F9AD-63ED8C38074B}"/>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F851B5A0-5698-0382-AF3E-E20AB225666D}"/>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303C9DB3-03CE-411B-3EA9-72C814EE7CE0}"/>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6" name="Rectangle: Rounded Corners 25">
            <a:extLst>
              <a:ext uri="{FF2B5EF4-FFF2-40B4-BE49-F238E27FC236}">
                <a16:creationId xmlns:a16="http://schemas.microsoft.com/office/drawing/2014/main" id="{85FE83EA-731B-EE7B-2C01-BEE1BBB524AB}"/>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7" name="Rectangle: Rounded Corners 26">
            <a:extLst>
              <a:ext uri="{FF2B5EF4-FFF2-40B4-BE49-F238E27FC236}">
                <a16:creationId xmlns:a16="http://schemas.microsoft.com/office/drawing/2014/main" id="{700460C8-8EBE-5393-28EC-559DC68AE5CE}"/>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8" name="Rectangle: Rounded Corners 27">
            <a:extLst>
              <a:ext uri="{FF2B5EF4-FFF2-40B4-BE49-F238E27FC236}">
                <a16:creationId xmlns:a16="http://schemas.microsoft.com/office/drawing/2014/main" id="{53FCF412-D648-EA2D-A66E-ABBEAD0B4CA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29" name="Rectangle: Rounded Corners 28">
            <a:extLst>
              <a:ext uri="{FF2B5EF4-FFF2-40B4-BE49-F238E27FC236}">
                <a16:creationId xmlns:a16="http://schemas.microsoft.com/office/drawing/2014/main" id="{D76F00B4-61B7-14DC-3C46-582A467AF5E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cxnSp>
        <p:nvCxnSpPr>
          <p:cNvPr id="33" name="Straight Connector 32">
            <a:extLst>
              <a:ext uri="{FF2B5EF4-FFF2-40B4-BE49-F238E27FC236}">
                <a16:creationId xmlns:a16="http://schemas.microsoft.com/office/drawing/2014/main" id="{68167ECF-476C-BB3B-6632-17FE64DADD84}"/>
              </a:ext>
              <a:ext uri="{C183D7F6-B498-43B3-948B-1728B52AA6E4}">
                <adec:decorative xmlns:adec="http://schemas.microsoft.com/office/drawing/2017/decorative" val="1"/>
              </a:ext>
            </a:extLst>
          </p:cNvPr>
          <p:cNvCxnSpPr>
            <a:cxnSpLocks/>
          </p:cNvCxnSpPr>
          <p:nvPr/>
        </p:nvCxnSpPr>
        <p:spPr>
          <a:xfrm flipV="1">
            <a:off x="6096000" y="1457312"/>
            <a:ext cx="0" cy="482400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AD14AEC-C49E-D80C-E51D-5C122D8FD2B4}"/>
              </a:ext>
              <a:ext uri="{C183D7F6-B498-43B3-948B-1728B52AA6E4}">
                <adec:decorative xmlns:adec="http://schemas.microsoft.com/office/drawing/2017/decorative" val="1"/>
              </a:ext>
            </a:extLst>
          </p:cNvPr>
          <p:cNvSpPr/>
          <p:nvPr/>
        </p:nvSpPr>
        <p:spPr>
          <a:xfrm>
            <a:off x="440475" y="2264784"/>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20" name="D_80213f60675b165d">
            <a:extLst>
              <a:ext uri="{FF2B5EF4-FFF2-40B4-BE49-F238E27FC236}">
                <a16:creationId xmlns:a16="http://schemas.microsoft.com/office/drawing/2014/main" id="{3DEBE9C1-830F-714D-191A-E23DA6D50823}"/>
              </a:ext>
            </a:extLst>
          </p:cNvPr>
          <p:cNvGraphicFramePr>
            <a:graphicFrameLocks/>
          </p:cNvGraphicFramePr>
          <p:nvPr>
            <p:extLst>
              <p:ext uri="{D42A27DB-BD31-4B8C-83A1-F6EECF244321}">
                <p14:modId xmlns:p14="http://schemas.microsoft.com/office/powerpoint/2010/main" val="3395144362"/>
              </p:ext>
            </p:extLst>
          </p:nvPr>
        </p:nvGraphicFramePr>
        <p:xfrm>
          <a:off x="294842" y="2292505"/>
          <a:ext cx="4752735" cy="251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a:extLst>
              <a:ext uri="{FF2B5EF4-FFF2-40B4-BE49-F238E27FC236}">
                <a16:creationId xmlns:a16="http://schemas.microsoft.com/office/drawing/2014/main" id="{4522A4C1-E2E6-BBFA-699F-5C3CC9E9BE24}"/>
              </a:ext>
            </a:extLst>
          </p:cNvPr>
          <p:cNvGraphicFramePr>
            <a:graphicFrameLocks noGrp="1"/>
          </p:cNvGraphicFramePr>
          <p:nvPr/>
        </p:nvGraphicFramePr>
        <p:xfrm>
          <a:off x="4348942" y="2375678"/>
          <a:ext cx="1397269" cy="1992809"/>
        </p:xfrm>
        <a:graphic>
          <a:graphicData uri="http://schemas.openxmlformats.org/drawingml/2006/table">
            <a:tbl>
              <a:tblPr firstRow="1" bandRow="1">
                <a:tableStyleId>{2D5ABB26-0587-4C30-8999-92F81FD0307C}</a:tableStyleId>
              </a:tblPr>
              <a:tblGrid>
                <a:gridCol w="1397269">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A great deal / A fair amount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36%</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very much / Not at all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64%</a:t>
                      </a:r>
                    </a:p>
                  </a:txBody>
                  <a:tcPr anchor="ctr">
                    <a:noFill/>
                  </a:tcPr>
                </a:tc>
                <a:extLst>
                  <a:ext uri="{0D108BD9-81ED-4DB2-BD59-A6C34878D82A}">
                    <a16:rowId xmlns:a16="http://schemas.microsoft.com/office/drawing/2014/main" val="2092619070"/>
                  </a:ext>
                </a:extLst>
              </a:tr>
            </a:tbl>
          </a:graphicData>
        </a:graphic>
      </p:graphicFrame>
      <p:sp>
        <p:nvSpPr>
          <p:cNvPr id="12" name="TextBox 11">
            <a:extLst>
              <a:ext uri="{FF2B5EF4-FFF2-40B4-BE49-F238E27FC236}">
                <a16:creationId xmlns:a16="http://schemas.microsoft.com/office/drawing/2014/main" id="{BD27125A-0202-D4EC-AEC0-85A969DB5F07}"/>
              </a:ext>
            </a:extLst>
          </p:cNvPr>
          <p:cNvSpPr txBox="1"/>
          <p:nvPr/>
        </p:nvSpPr>
        <p:spPr>
          <a:xfrm>
            <a:off x="444885" y="4702827"/>
            <a:ext cx="5372907" cy="1146404"/>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Just over a third (36%) of people living with type 2 diabetes believe that their diabetes has affected their quality of life ‘a great deal’ or ‘a fair amount’ (11% and 25% respectively). </a:t>
            </a:r>
          </a:p>
          <a:p>
            <a:pPr algn="l">
              <a:lnSpc>
                <a:spcPct val="115000"/>
              </a:lnSpc>
              <a:spcBef>
                <a:spcPts val="400"/>
              </a:spcBef>
              <a:spcAft>
                <a:spcPts val="400"/>
              </a:spcAft>
              <a:buSzPct val="100000"/>
            </a:pPr>
            <a:r>
              <a:rPr lang="en-GB" sz="1200" dirty="0"/>
              <a:t>However, the majority (64%) of those living with type 2 diabetes do not believe it has affected their quality of life. </a:t>
            </a:r>
          </a:p>
        </p:txBody>
      </p:sp>
      <p:cxnSp>
        <p:nvCxnSpPr>
          <p:cNvPr id="22" name="Straight Connector 21">
            <a:extLst>
              <a:ext uri="{FF2B5EF4-FFF2-40B4-BE49-F238E27FC236}">
                <a16:creationId xmlns:a16="http://schemas.microsoft.com/office/drawing/2014/main" id="{FE6186B5-33D7-6126-DDBB-30B9E5E9C791}"/>
              </a:ext>
              <a:ext uri="{C183D7F6-B498-43B3-948B-1728B52AA6E4}">
                <adec:decorative xmlns:adec="http://schemas.microsoft.com/office/drawing/2017/decorative" val="1"/>
              </a:ext>
            </a:extLst>
          </p:cNvPr>
          <p:cNvCxnSpPr>
            <a:cxnSpLocks/>
          </p:cNvCxnSpPr>
          <p:nvPr/>
        </p:nvCxnSpPr>
        <p:spPr>
          <a:xfrm>
            <a:off x="4290521" y="2580968"/>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609480874"/>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(24,260))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5949F8F2-AAC3-94EF-62E9-7F7C30F75509}"/>
              </a:ext>
              <a:ext uri="{C183D7F6-B498-43B3-948B-1728B52AA6E4}">
                <adec:decorative xmlns:adec="http://schemas.microsoft.com/office/drawing/2017/decorative" val="0"/>
              </a:ext>
            </a:extLst>
          </p:cNvPr>
          <p:cNvSpPr/>
          <p:nvPr/>
        </p:nvSpPr>
        <p:spPr>
          <a:xfrm>
            <a:off x="6307793" y="1289724"/>
            <a:ext cx="5439322" cy="4285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How did the impact of type</a:t>
            </a:r>
            <a:r>
              <a:rPr lang="en-GB" sz="1400" b="1" dirty="0">
                <a:solidFill>
                  <a:schemeClr val="tx1"/>
                </a:solidFill>
                <a:latin typeface="Arial"/>
              </a:rPr>
              <a:t> 2 </a:t>
            </a:r>
            <a:r>
              <a:rPr kumimoji="0" lang="en-GB" sz="1400" b="1" i="0" u="none" strike="noStrike" kern="1200" cap="none" spc="0" normalizeH="0" baseline="0" noProof="0" dirty="0">
                <a:ln>
                  <a:noFill/>
                </a:ln>
                <a:solidFill>
                  <a:schemeClr val="tx1"/>
                </a:solidFill>
                <a:effectLst/>
                <a:uLnTx/>
                <a:uFillTx/>
                <a:latin typeface="Arial"/>
                <a:ea typeface="+mn-ea"/>
                <a:cs typeface="+mn-cs"/>
              </a:rPr>
              <a:t>diabetes on quality of life vary by respondents?</a:t>
            </a:r>
          </a:p>
          <a:p>
            <a:pPr marL="0" marR="0" lvl="0" indent="0" defTabSz="914400" rtl="0" eaLnBrk="1" fontAlgn="auto" latinLnBrk="0" hangingPunct="1">
              <a:lnSpc>
                <a:spcPct val="115000"/>
              </a:lnSpc>
              <a:spcBef>
                <a:spcPts val="400"/>
              </a:spcBef>
              <a:spcAft>
                <a:spcPts val="40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a:ea typeface="+mn-ea"/>
                <a:cs typeface="+mn-cs"/>
              </a:rPr>
              <a:t>A number of factors appear to contribute </a:t>
            </a:r>
            <a:r>
              <a:rPr lang="en-GB" sz="1200" dirty="0">
                <a:solidFill>
                  <a:schemeClr val="tx1"/>
                </a:solidFill>
                <a:latin typeface="Arial"/>
              </a:rPr>
              <a:t>to the impact of diabetes on a respondent’s quality of life, some of which include:</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5000"/>
              </a:lnSpc>
              <a:spcBef>
                <a:spcPts val="400"/>
              </a:spcBef>
              <a:spcAft>
                <a:spcPts val="400"/>
              </a:spcAft>
              <a:defRPr/>
            </a:pPr>
            <a:r>
              <a:rPr lang="en-GB" sz="1200" b="1" dirty="0">
                <a:solidFill>
                  <a:schemeClr val="tx1"/>
                </a:solidFill>
              </a:rPr>
              <a:t>Confidence in managing diabetes: </a:t>
            </a:r>
            <a:r>
              <a:rPr lang="en-GB" sz="1200" dirty="0">
                <a:solidFill>
                  <a:schemeClr val="tx1"/>
                </a:solidFill>
              </a:rPr>
              <a:t>Respondents who are not confident in their ability to manage their diabetes were more likely to report that their diabetes has affected their quality of life a great deal or a fair amount (63%, compared with 36% overall).</a:t>
            </a:r>
          </a:p>
          <a:p>
            <a:pPr marL="0" marR="0" lvl="0" indent="0" defTabSz="914400" rtl="0" eaLnBrk="1" fontAlgn="auto" latinLnBrk="0" hangingPunct="1">
              <a:lnSpc>
                <a:spcPct val="115000"/>
              </a:lnSpc>
              <a:spcBef>
                <a:spcPts val="400"/>
              </a:spcBef>
              <a:spcAft>
                <a:spcPts val="4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Experience at last annual review</a:t>
            </a:r>
            <a:r>
              <a:rPr lang="en-GB" sz="1200" b="1" dirty="0">
                <a:solidFill>
                  <a:schemeClr val="tx1"/>
                </a:solidFill>
                <a:latin typeface="Arial"/>
              </a:rPr>
              <a:t>: </a:t>
            </a:r>
            <a:r>
              <a:rPr lang="en-GB" sz="1200" dirty="0">
                <a:solidFill>
                  <a:schemeClr val="tx1"/>
                </a:solidFill>
                <a:latin typeface="Arial"/>
              </a:rPr>
              <a:t>Those who report that the healthcare professional was poor at considering their emotional and mental health needs at their last annual review were more likely to report that their diabetes has affected their quality of life a great deal or a fair amount (61%, compared with 36% overall). This finding is consistent across all annual review experience statements (including overall experience): Respondents who had a poorer experience at their annual review are more likely to </a:t>
            </a:r>
            <a:r>
              <a:rPr lang="en-GB" sz="1200" dirty="0">
                <a:solidFill>
                  <a:schemeClr val="tx1"/>
                </a:solidFill>
              </a:rPr>
              <a:t>report that their diabetes has affected their quality of life a great deal or a fair amount</a:t>
            </a:r>
            <a:r>
              <a:rPr lang="en-GB" sz="1200" dirty="0">
                <a:solidFill>
                  <a:schemeClr val="tx1"/>
                </a:solidFill>
                <a:latin typeface="Arial"/>
              </a:rPr>
              <a:t>. </a:t>
            </a:r>
          </a:p>
          <a:p>
            <a:pPr marL="0" marR="0" lvl="0" indent="0" defTabSz="914400" rtl="0" eaLnBrk="1" fontAlgn="auto" latinLnBrk="0" hangingPunct="1">
              <a:lnSpc>
                <a:spcPct val="115000"/>
              </a:lnSpc>
              <a:spcBef>
                <a:spcPts val="400"/>
              </a:spcBef>
              <a:spcAft>
                <a:spcPts val="400"/>
              </a:spcAft>
              <a:buClrTx/>
              <a:buSzTx/>
              <a:buFontTx/>
              <a:buNone/>
              <a:tabLst/>
              <a:defRPr/>
            </a:pPr>
            <a:r>
              <a:rPr lang="en-GB" sz="1200" b="1" dirty="0">
                <a:solidFill>
                  <a:schemeClr val="tx1"/>
                </a:solidFill>
                <a:latin typeface="Arial"/>
              </a:rPr>
              <a:t>Time since diagnosis: </a:t>
            </a:r>
            <a:r>
              <a:rPr lang="en-GB" sz="1200" dirty="0">
                <a:solidFill>
                  <a:schemeClr val="tx1"/>
                </a:solidFill>
                <a:latin typeface="Arial"/>
              </a:rPr>
              <a:t>Those who were diagnosed more than 10 years ago were more likely to report that their diabetes has affected their quality of life a great deal or a fair amount (38%, compared with 36% overall). </a:t>
            </a:r>
          </a:p>
          <a:p>
            <a:pPr marL="0" marR="0" lvl="0" indent="0" defTabSz="914400" rtl="0" eaLnBrk="1" fontAlgn="auto" latinLnBrk="0" hangingPunct="1">
              <a:lnSpc>
                <a:spcPct val="115000"/>
              </a:lnSpc>
              <a:spcBef>
                <a:spcPts val="400"/>
              </a:spcBef>
              <a:spcAft>
                <a:spcPts val="400"/>
              </a:spcAft>
              <a:buClrTx/>
              <a:buSzTx/>
              <a:buFontTx/>
              <a:buNone/>
              <a:tabLst/>
              <a:defRPr/>
            </a:pPr>
            <a:endParaRPr lang="en-GB" sz="1200" b="1" dirty="0">
              <a:solidFill>
                <a:schemeClr val="tx1"/>
              </a:solidFill>
              <a:latin typeface="Arial"/>
            </a:endParaRPr>
          </a:p>
        </p:txBody>
      </p:sp>
    </p:spTree>
    <p:extLst>
      <p:ext uri="{BB962C8B-B14F-4D97-AF65-F5344CB8AC3E}">
        <p14:creationId xmlns:p14="http://schemas.microsoft.com/office/powerpoint/2010/main" val="127718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E1D05-0C6E-74C3-462F-CDD7A14D5B2F}"/>
              </a:ext>
              <a:ext uri="{C183D7F6-B498-43B3-948B-1728B52AA6E4}">
                <adec:decorative xmlns:adec="http://schemas.microsoft.com/office/drawing/2017/decorative" val="1"/>
              </a:ext>
            </a:extLst>
          </p:cNvPr>
          <p:cNvSpPr/>
          <p:nvPr/>
        </p:nvSpPr>
        <p:spPr>
          <a:xfrm>
            <a:off x="8001000" y="5652508"/>
            <a:ext cx="3727731" cy="43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Level of acceptance </a:t>
            </a:r>
            <a:endParaRPr lang="en-GB" dirty="0"/>
          </a:p>
        </p:txBody>
      </p:sp>
      <p:sp>
        <p:nvSpPr>
          <p:cNvPr id="34" name="Rectangle 33">
            <a:extLst>
              <a:ext uri="{FF2B5EF4-FFF2-40B4-BE49-F238E27FC236}">
                <a16:creationId xmlns:a16="http://schemas.microsoft.com/office/drawing/2014/main" id="{E596C800-FF47-AD26-9256-BF8DC2010E0F}"/>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Q30</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CBF7BD88-87BE-8E00-08EF-9A14FF17ECB8}"/>
              </a:ext>
            </a:extLst>
          </p:cNvPr>
          <p:cNvSpPr txBox="1"/>
          <p:nvPr/>
        </p:nvSpPr>
        <p:spPr>
          <a:xfrm>
            <a:off x="1268778" y="1438937"/>
            <a:ext cx="10762912" cy="47442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lang="en-GB" sz="1400" b="1" dirty="0"/>
              <a:t>To what extent do you agree or disagree with the following statement?</a:t>
            </a:r>
            <a:br>
              <a:rPr lang="en-GB" sz="1400" b="1" dirty="0"/>
            </a:br>
            <a:r>
              <a:rPr lang="en-GB" sz="1400" b="1" dirty="0"/>
              <a:t>‘I have accepted that I am living with diabetes’</a:t>
            </a:r>
            <a:endParaRPr kumimoji="0" lang="en-GB" sz="1400" b="1" i="0" u="none" strike="noStrike" kern="1200" cap="none" spc="0" normalizeH="0" baseline="0" noProof="0" dirty="0">
              <a:ln>
                <a:noFill/>
              </a:ln>
              <a:effectLst/>
              <a:uLnTx/>
              <a:uFillTx/>
              <a:latin typeface="Arial"/>
              <a:ea typeface="+mn-ea"/>
              <a:cs typeface="+mn-cs"/>
            </a:endParaRPr>
          </a:p>
        </p:txBody>
      </p:sp>
      <p:grpSp>
        <p:nvGrpSpPr>
          <p:cNvPr id="36" name="Group 35">
            <a:extLst>
              <a:ext uri="{FF2B5EF4-FFF2-40B4-BE49-F238E27FC236}">
                <a16:creationId xmlns:a16="http://schemas.microsoft.com/office/drawing/2014/main" id="{8BBA6221-F0AB-ABFD-D0E2-475D6A43B858}"/>
              </a:ext>
            </a:extLst>
          </p:cNvPr>
          <p:cNvGrpSpPr/>
          <p:nvPr/>
        </p:nvGrpSpPr>
        <p:grpSpPr>
          <a:xfrm>
            <a:off x="8001000" y="5652508"/>
            <a:ext cx="3735387" cy="559880"/>
            <a:chOff x="8001000" y="5652508"/>
            <a:chExt cx="3735387" cy="559880"/>
          </a:xfrm>
        </p:grpSpPr>
        <p:sp>
          <p:nvSpPr>
            <p:cNvPr id="37" name="Rectangle 36">
              <a:extLst>
                <a:ext uri="{FF2B5EF4-FFF2-40B4-BE49-F238E27FC236}">
                  <a16:creationId xmlns:a16="http://schemas.microsoft.com/office/drawing/2014/main" id="{14C676AC-DBD5-ECE8-A613-F9A386561DD4}"/>
                </a:ext>
              </a:extLst>
            </p:cNvPr>
            <p:cNvSpPr/>
            <p:nvPr/>
          </p:nvSpPr>
          <p:spPr>
            <a:xfrm>
              <a:off x="8001000" y="5652508"/>
              <a:ext cx="3727731" cy="43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38" name="Rectangle 37">
              <a:extLst>
                <a:ext uri="{FF2B5EF4-FFF2-40B4-BE49-F238E27FC236}">
                  <a16:creationId xmlns:a16="http://schemas.microsoft.com/office/drawing/2014/main" id="{F8F4C439-A030-4549-4747-EB476295CB1E}"/>
                </a:ext>
              </a:extLst>
            </p:cNvPr>
            <p:cNvSpPr/>
            <p:nvPr/>
          </p:nvSpPr>
          <p:spPr>
            <a:xfrm>
              <a:off x="8331606" y="5658390"/>
              <a:ext cx="3404781"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Disagree = % Tend to disagree + % Strongly disagree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39" name="Graphic 38" descr="Information with solid fill">
              <a:extLst>
                <a:ext uri="{FF2B5EF4-FFF2-40B4-BE49-F238E27FC236}">
                  <a16:creationId xmlns:a16="http://schemas.microsoft.com/office/drawing/2014/main" id="{895F2653-3C4E-8987-76B4-EC4C36F7FC4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70671" y="5722215"/>
              <a:ext cx="253279" cy="253279"/>
            </a:xfrm>
            <a:prstGeom prst="rect">
              <a:avLst/>
            </a:prstGeom>
          </p:spPr>
        </p:pic>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3997241091"/>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1123773878"/>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Agree </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4%</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619080"/>
          </a:xfrm>
          <a:prstGeom prst="rect">
            <a:avLst/>
          </a:prstGeom>
          <a:noFill/>
        </p:spPr>
        <p:txBody>
          <a:bodyPr wrap="square" lIns="0" tIns="0" rIns="0" bIns="0" rtlCol="0">
            <a:spAutoFit/>
          </a:bodyPr>
          <a:lstStyle/>
          <a:p>
            <a:pPr algn="l">
              <a:lnSpc>
                <a:spcPct val="115000"/>
              </a:lnSpc>
              <a:buSzPct val="100000"/>
            </a:pPr>
            <a:r>
              <a:rPr lang="en-GB" sz="1200" dirty="0"/>
              <a:t>The majority (91%) of people living with type 1 diabetes agree with the statement ‘I have accepted that I am living with diabetes’. Only a small proportion disagree with this statement (4%).</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2049891941"/>
              </p:ext>
            </p:extLst>
          </p:nvPr>
        </p:nvGraphicFramePr>
        <p:xfrm>
          <a:off x="6213438" y="2281406"/>
          <a:ext cx="4752735" cy="2518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298222529"/>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Agree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Disagree </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6%</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Four in five (81%) people living with type 2 diabetes agree they have accepted that they are living with diabetes. However, 6% disagree with this statement and 12% are unsure (‘neither agree nor disagree’).</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920571083"/>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(18,003);Type 2, National (24,267))</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7B95A595-BFF5-795B-C24E-A5D65C849D0B}"/>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ED003483-2973-36C4-6071-6138BCBF273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A2FA3B70-FDCD-AD14-2CE6-5B8A2DD6A7E1}"/>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33B47801-C459-617A-008A-8E9D624AA092}"/>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A2A1EA46-F9B9-978C-CC29-7FC039D397A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B55DB661-A7BA-A56E-CA67-F725E1129F06}"/>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A62C9D54-E175-2260-3538-87F8568F28A2}"/>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22C3BED7-5368-8F83-38F1-FCACF0692A0A}"/>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6682E638-3DC3-CEDB-A4B7-092E6D9D85A6}"/>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883001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435759"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Confidence managing day-to-day </a:t>
            </a:r>
            <a:endParaRPr lang="en-GB" dirty="0"/>
          </a:p>
        </p:txBody>
      </p:sp>
      <p:sp>
        <p:nvSpPr>
          <p:cNvPr id="34" name="Rectangle 33">
            <a:extLst>
              <a:ext uri="{FF2B5EF4-FFF2-40B4-BE49-F238E27FC236}">
                <a16:creationId xmlns:a16="http://schemas.microsoft.com/office/drawing/2014/main" id="{3EB25F28-A250-C48A-7338-7D98AC62D136}"/>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Q31</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6D96E2A3-E1B5-587E-D5E7-6EF103B35CC1}"/>
              </a:ext>
            </a:extLst>
          </p:cNvPr>
          <p:cNvSpPr txBox="1"/>
          <p:nvPr/>
        </p:nvSpPr>
        <p:spPr>
          <a:xfrm>
            <a:off x="1268778" y="1438937"/>
            <a:ext cx="4827220" cy="47442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lang="en-GB" sz="1400" b="1" dirty="0"/>
              <a:t>Over the last 12 months, how confident have you felt managing your diabetes day-to-day?</a:t>
            </a:r>
            <a:endParaRPr kumimoji="0" lang="en-GB" sz="1400" b="1" i="0" u="none" strike="noStrike" kern="1200" cap="none" spc="0" normalizeH="0" baseline="0" noProof="0" dirty="0">
              <a:ln>
                <a:noFill/>
              </a:ln>
              <a:effectLst/>
              <a:uLnTx/>
              <a:uFillTx/>
              <a:latin typeface="Arial"/>
              <a:ea typeface="+mn-ea"/>
              <a:cs typeface="+mn-cs"/>
            </a:endParaRPr>
          </a:p>
        </p:txBody>
      </p:sp>
      <p:grpSp>
        <p:nvGrpSpPr>
          <p:cNvPr id="37" name="Group 36">
            <a:extLst>
              <a:ext uri="{FF2B5EF4-FFF2-40B4-BE49-F238E27FC236}">
                <a16:creationId xmlns:a16="http://schemas.microsoft.com/office/drawing/2014/main" id="{8D1A54CB-549D-BEF0-F5AD-400F1C62A3BB}"/>
              </a:ext>
            </a:extLst>
          </p:cNvPr>
          <p:cNvGrpSpPr/>
          <p:nvPr/>
        </p:nvGrpSpPr>
        <p:grpSpPr>
          <a:xfrm>
            <a:off x="430212" y="5527079"/>
            <a:ext cx="4139198" cy="560743"/>
            <a:chOff x="7648575" y="5652507"/>
            <a:chExt cx="4139198" cy="560743"/>
          </a:xfrm>
        </p:grpSpPr>
        <p:sp>
          <p:nvSpPr>
            <p:cNvPr id="38" name="Rectangle 37">
              <a:extLst>
                <a:ext uri="{FF2B5EF4-FFF2-40B4-BE49-F238E27FC236}">
                  <a16:creationId xmlns:a16="http://schemas.microsoft.com/office/drawing/2014/main" id="{2938AE77-BA36-FF67-2B37-D8D0E2DD7113}"/>
                </a:ext>
              </a:extLst>
            </p:cNvPr>
            <p:cNvSpPr/>
            <p:nvPr/>
          </p:nvSpPr>
          <p:spPr>
            <a:xfrm>
              <a:off x="7648575" y="5652507"/>
              <a:ext cx="4080158" cy="39624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39" name="Rectangle 38">
              <a:extLst>
                <a:ext uri="{FF2B5EF4-FFF2-40B4-BE49-F238E27FC236}">
                  <a16:creationId xmlns:a16="http://schemas.microsoft.com/office/drawing/2014/main" id="{DC14A09F-DE58-62B4-613C-1D5EA1CEA0B3}"/>
                </a:ext>
              </a:extLst>
            </p:cNvPr>
            <p:cNvSpPr/>
            <p:nvPr/>
          </p:nvSpPr>
          <p:spPr>
            <a:xfrm>
              <a:off x="7991475" y="5659252"/>
              <a:ext cx="3796298"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Confident = % Very </a:t>
              </a:r>
              <a:r>
                <a:rPr kumimoji="0" lang="en-GB" sz="1000" b="0" i="0" u="none" strike="noStrike" kern="1200" cap="none" spc="0" normalizeH="0" baseline="0" noProof="0" dirty="0">
                  <a:ln>
                    <a:noFill/>
                  </a:ln>
                  <a:effectLst/>
                  <a:uLnTx/>
                  <a:uFillTx/>
                  <a:latin typeface="Arial"/>
                  <a:ea typeface="+mn-ea"/>
                  <a:cs typeface="+mn-cs"/>
                </a:rPr>
                <a:t>confident</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confident </a:t>
              </a:r>
            </a:p>
            <a:p>
              <a:pPr marL="0" marR="0" lvl="0" indent="0"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Not confident = % Not </a:t>
              </a:r>
              <a:r>
                <a:rPr kumimoji="0" lang="en-GB" sz="1000" b="0" i="0" u="none" strike="noStrike" kern="1200" cap="none" spc="0" normalizeH="0" baseline="0" noProof="0" dirty="0">
                  <a:ln>
                    <a:noFill/>
                  </a:ln>
                  <a:effectLst/>
                  <a:uLnTx/>
                  <a:uFillTx/>
                  <a:latin typeface="Arial"/>
                  <a:ea typeface="+mn-ea"/>
                  <a:cs typeface="+mn-cs"/>
                </a:rPr>
                <a:t>very</a:t>
              </a:r>
              <a:r>
                <a:rPr kumimoji="0" lang="en-GB" sz="1000" b="0" i="0" u="none" strike="noStrike" kern="1200" cap="none" spc="0" normalizeH="0" baseline="0" noProof="0" dirty="0">
                  <a:ln>
                    <a:noFill/>
                  </a:ln>
                  <a:solidFill>
                    <a:prstClr val="black"/>
                  </a:solidFill>
                  <a:effectLst/>
                  <a:uLnTx/>
                  <a:uFillTx/>
                  <a:latin typeface="Arial"/>
                  <a:ea typeface="+mn-ea"/>
                  <a:cs typeface="+mn-cs"/>
                </a:rPr>
                <a:t> confident + % Not at all confident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0" name="Graphic 39" descr="Information with solid fill">
              <a:extLst>
                <a:ext uri="{FF2B5EF4-FFF2-40B4-BE49-F238E27FC236}">
                  <a16:creationId xmlns:a16="http://schemas.microsoft.com/office/drawing/2014/main" id="{C0AE12F8-1127-4FD6-FF9C-2E70C77DE00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8196" y="5727732"/>
              <a:ext cx="253279" cy="253279"/>
            </a:xfrm>
            <a:prstGeom prst="rect">
              <a:avLst/>
            </a:prstGeom>
          </p:spPr>
        </p:pic>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7" name="D_80213f60675b165d">
            <a:extLst>
              <a:ext uri="{FF2B5EF4-FFF2-40B4-BE49-F238E27FC236}">
                <a16:creationId xmlns:a16="http://schemas.microsoft.com/office/drawing/2014/main" id="{EF10ABAD-A3B0-81A8-B159-084800DA2F34}"/>
              </a:ext>
            </a:extLst>
          </p:cNvPr>
          <p:cNvGraphicFramePr>
            <a:graphicFrameLocks/>
          </p:cNvGraphicFramePr>
          <p:nvPr>
            <p:extLst>
              <p:ext uri="{D42A27DB-BD31-4B8C-83A1-F6EECF244321}">
                <p14:modId xmlns:p14="http://schemas.microsoft.com/office/powerpoint/2010/main" val="1227491295"/>
              </p:ext>
            </p:extLst>
          </p:nvPr>
        </p:nvGraphicFramePr>
        <p:xfrm>
          <a:off x="356106" y="2297774"/>
          <a:ext cx="4752735" cy="251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nvGraphicFramePr>
        <p:xfrm>
          <a:off x="4355489" y="2462756"/>
          <a:ext cx="1095814" cy="184208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Confident</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confident</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17%</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a:cxnSpLocks/>
          </p:cNvCxnSpPr>
          <p:nvPr/>
        </p:nvCxnSpPr>
        <p:spPr>
          <a:xfrm>
            <a:off x="444885" y="4593216"/>
            <a:ext cx="5448459"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2A6561-1079-AB36-4E8B-D10498442233}"/>
              </a:ext>
            </a:extLst>
          </p:cNvPr>
          <p:cNvSpPr txBox="1"/>
          <p:nvPr/>
        </p:nvSpPr>
        <p:spPr>
          <a:xfrm>
            <a:off x="457584" y="4691728"/>
            <a:ext cx="5616000"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(83%) of those living with type 1 diabetes say they felt confident in managing their diabetes day-to-day over the last 12 months; including 32% who felt ‘very confident’. However, around one in six people have not felt confident (17%).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410094728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20230">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(17,987))</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7D26C242-6CC3-0F18-084C-021516373F08}"/>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E373A595-41DF-FC0F-CF27-1BCFFD23065E}"/>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30545602-66EF-BD7A-3EDB-DF8988B41636}"/>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1259B5F8-9AB9-3463-D096-4CFF955F2A1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187E8C16-A0B1-6D05-D77F-39C1CA9B2BF0}"/>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021AD50F-716D-3781-C808-1CBF30800BE1}"/>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DCABCAB8-B43A-66E7-A38F-B195D0F8AD9B}"/>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4186FD03-5097-89E8-BEE9-A81FCC60D70D}"/>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58EAB1A9-7356-3C97-6719-8D21260EBB7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6" name="Rectangle 25">
            <a:extLst>
              <a:ext uri="{FF2B5EF4-FFF2-40B4-BE49-F238E27FC236}">
                <a16:creationId xmlns:a16="http://schemas.microsoft.com/office/drawing/2014/main" id="{FA1838F6-D79D-3E0C-46F0-F1573C1DF737}"/>
              </a:ext>
              <a:ext uri="{C183D7F6-B498-43B3-948B-1728B52AA6E4}">
                <adec:decorative xmlns:adec="http://schemas.microsoft.com/office/drawing/2017/decorative" val="0"/>
              </a:ext>
            </a:extLst>
          </p:cNvPr>
          <p:cNvSpPr/>
          <p:nvPr/>
        </p:nvSpPr>
        <p:spPr>
          <a:xfrm>
            <a:off x="6232845" y="1438937"/>
            <a:ext cx="5439322" cy="4416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How does </a:t>
            </a:r>
            <a:r>
              <a:rPr lang="en-GB" sz="1400" b="1" dirty="0">
                <a:solidFill>
                  <a:schemeClr val="tx1"/>
                </a:solidFill>
                <a:latin typeface="Arial"/>
              </a:rPr>
              <a:t>confidence in managing type 1 diabetes day-to-day </a:t>
            </a:r>
            <a:r>
              <a:rPr kumimoji="0" lang="en-GB" sz="1400" b="1" i="0" u="none" strike="noStrike" kern="1200" cap="none" spc="0" normalizeH="0" baseline="0" noProof="0" dirty="0">
                <a:ln>
                  <a:noFill/>
                </a:ln>
                <a:solidFill>
                  <a:schemeClr val="tx1"/>
                </a:solidFill>
                <a:effectLst/>
                <a:uLnTx/>
                <a:uFillTx/>
                <a:latin typeface="Arial"/>
                <a:ea typeface="+mn-ea"/>
                <a:cs typeface="+mn-cs"/>
              </a:rPr>
              <a:t>vary by respondents?</a:t>
            </a:r>
          </a:p>
          <a:p>
            <a:pPr marL="0" marR="0" lvl="0" indent="0" defTabSz="914400" rtl="0" eaLnBrk="1" fontAlgn="auto" latinLnBrk="0" hangingPunct="1">
              <a:lnSpc>
                <a:spcPct val="115000"/>
              </a:lnSpc>
              <a:spcBef>
                <a:spcPts val="200"/>
              </a:spcBef>
              <a:spcAft>
                <a:spcPts val="20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a:ea typeface="+mn-ea"/>
                <a:cs typeface="+mn-cs"/>
              </a:rPr>
              <a:t>A number of factors impact levels of confidence</a:t>
            </a:r>
            <a:r>
              <a:rPr lang="en-GB" sz="1200" dirty="0">
                <a:solidFill>
                  <a:schemeClr val="tx1"/>
                </a:solidFill>
                <a:latin typeface="Arial"/>
              </a:rPr>
              <a:t> when managing diabetes</a:t>
            </a:r>
            <a:r>
              <a:rPr kumimoji="0" lang="en-GB" sz="1200" i="0" u="none" strike="noStrike" kern="1200" cap="none" spc="0" normalizeH="0" baseline="0" noProof="0" dirty="0">
                <a:ln>
                  <a:noFill/>
                </a:ln>
                <a:solidFill>
                  <a:schemeClr val="tx1"/>
                </a:solidFill>
                <a:effectLst/>
                <a:uLnTx/>
                <a:uFillTx/>
                <a:latin typeface="Arial"/>
                <a:ea typeface="+mn-ea"/>
                <a:cs typeface="+mn-cs"/>
              </a:rPr>
              <a:t>, some of which include:</a:t>
            </a:r>
            <a:endParaRPr kumimoji="0" lang="en-GB" sz="1200" b="1" i="0" u="none" strike="noStrike" kern="1200" cap="none" spc="0" normalizeH="0" baseline="0" noProof="0" dirty="0">
              <a:ln>
                <a:noFill/>
              </a:ln>
              <a:solidFill>
                <a:schemeClr val="tx1"/>
              </a:solidFill>
              <a:effectLst/>
              <a:uLnTx/>
              <a:uFillTx/>
              <a:latin typeface="Arial"/>
              <a:ea typeface="+mn-ea"/>
              <a:cs typeface="+mn-cs"/>
            </a:endParaRPr>
          </a:p>
          <a:p>
            <a:pPr>
              <a:lnSpc>
                <a:spcPct val="115000"/>
              </a:lnSpc>
              <a:spcBef>
                <a:spcPts val="200"/>
              </a:spcBef>
              <a:spcAft>
                <a:spcPts val="200"/>
              </a:spcAft>
              <a:defRPr/>
            </a:pPr>
            <a:r>
              <a:rPr lang="en-GB" sz="1200" b="1" dirty="0">
                <a:solidFill>
                  <a:schemeClr val="tx1"/>
                </a:solidFill>
              </a:rPr>
              <a:t>Level of acceptance of living with diabetes: </a:t>
            </a:r>
            <a:r>
              <a:rPr lang="en-GB" sz="1200" dirty="0">
                <a:solidFill>
                  <a:schemeClr val="tx1"/>
                </a:solidFill>
              </a:rPr>
              <a:t>Respondents who have not accepted that they are living with diabetes were more likely to report that they do not </a:t>
            </a:r>
            <a:r>
              <a:rPr lang="en-GB" sz="1200" dirty="0">
                <a:solidFill>
                  <a:schemeClr val="tx1"/>
                </a:solidFill>
                <a:latin typeface="Arial"/>
              </a:rPr>
              <a:t>feel confident in their ability to manage diabetes</a:t>
            </a:r>
            <a:r>
              <a:rPr lang="en-GB" sz="1200" dirty="0">
                <a:solidFill>
                  <a:schemeClr val="tx1"/>
                </a:solidFill>
              </a:rPr>
              <a:t> (54%, compared with 17% overall).</a:t>
            </a:r>
          </a:p>
          <a:p>
            <a:pPr marL="0" marR="0" lvl="0" indent="0" defTabSz="914400" rtl="0" eaLnBrk="1" fontAlgn="auto" latinLnBrk="0" hangingPunct="1">
              <a:lnSpc>
                <a:spcPct val="115000"/>
              </a:lnSpc>
              <a:spcBef>
                <a:spcPts val="200"/>
              </a:spcBef>
              <a:spcAft>
                <a:spcPts val="2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Experience at last annual review</a:t>
            </a:r>
            <a:r>
              <a:rPr lang="en-GB" sz="1200" b="1" dirty="0">
                <a:solidFill>
                  <a:schemeClr val="tx1"/>
                </a:solidFill>
                <a:latin typeface="Arial"/>
              </a:rPr>
              <a:t>: </a:t>
            </a:r>
            <a:r>
              <a:rPr lang="en-GB" sz="1200" dirty="0">
                <a:solidFill>
                  <a:schemeClr val="tx1"/>
                </a:solidFill>
                <a:latin typeface="Arial"/>
              </a:rPr>
              <a:t>Those who report that the healthcare professional was poor at sharing information that was easy to understand at their last annual review were more likely to report that they do not feel confident in their ability to manage their diabetes (49%, compared with 17% overall). This finding is consistent across all annual review experience statements (including overall experience): Respondents who had a better experience at their annual review are more likely to </a:t>
            </a:r>
            <a:r>
              <a:rPr lang="en-GB" sz="1200" dirty="0">
                <a:solidFill>
                  <a:schemeClr val="tx1"/>
                </a:solidFill>
              </a:rPr>
              <a:t>report that they are confident in managing their diabetes</a:t>
            </a:r>
            <a:r>
              <a:rPr lang="en-GB" sz="1200" dirty="0">
                <a:solidFill>
                  <a:schemeClr val="tx1"/>
                </a:solidFill>
                <a:latin typeface="Arial"/>
              </a:rPr>
              <a:t>. </a:t>
            </a:r>
          </a:p>
          <a:p>
            <a:pPr marL="0" marR="0" lvl="0" indent="0" defTabSz="914400" rtl="0" eaLnBrk="1" fontAlgn="auto" latinLnBrk="0" hangingPunct="1">
              <a:lnSpc>
                <a:spcPct val="115000"/>
              </a:lnSpc>
              <a:spcBef>
                <a:spcPts val="200"/>
              </a:spcBef>
              <a:spcAft>
                <a:spcPts val="200"/>
              </a:spcAft>
              <a:buClrTx/>
              <a:buSzTx/>
              <a:buFontTx/>
              <a:buNone/>
              <a:tabLst/>
              <a:defRPr/>
            </a:pPr>
            <a:r>
              <a:rPr lang="en-GB" sz="1200" b="1" dirty="0">
                <a:solidFill>
                  <a:schemeClr val="tx1"/>
                </a:solidFill>
                <a:latin typeface="Arial"/>
              </a:rPr>
              <a:t>Time since diagnosis: </a:t>
            </a:r>
            <a:r>
              <a:rPr lang="en-GB" sz="1200" dirty="0">
                <a:solidFill>
                  <a:schemeClr val="tx1"/>
                </a:solidFill>
                <a:latin typeface="Arial"/>
              </a:rPr>
              <a:t>Those who were diagnosed with type 1 diabetes in the last 5 years were less likely than the total to be confident in their ability to manage it day-to-day (78%, compared with 83% overall). </a:t>
            </a:r>
          </a:p>
          <a:p>
            <a:pPr marL="0" marR="0" lvl="0" indent="0" defTabSz="914400" rtl="0" eaLnBrk="1" fontAlgn="auto" latinLnBrk="0" hangingPunct="1">
              <a:lnSpc>
                <a:spcPct val="115000"/>
              </a:lnSpc>
              <a:spcBef>
                <a:spcPts val="400"/>
              </a:spcBef>
              <a:spcAft>
                <a:spcPts val="400"/>
              </a:spcAft>
              <a:buClrTx/>
              <a:buSzTx/>
              <a:buFontTx/>
              <a:buNone/>
              <a:tabLst/>
              <a:defRPr/>
            </a:pPr>
            <a:endParaRPr lang="en-GB" sz="1200" b="1" dirty="0">
              <a:solidFill>
                <a:schemeClr val="tx1"/>
              </a:solidFill>
              <a:latin typeface="Arial"/>
            </a:endParaRPr>
          </a:p>
        </p:txBody>
      </p:sp>
      <p:cxnSp>
        <p:nvCxnSpPr>
          <p:cNvPr id="36" name="Straight Connector 35">
            <a:extLst>
              <a:ext uri="{FF2B5EF4-FFF2-40B4-BE49-F238E27FC236}">
                <a16:creationId xmlns:a16="http://schemas.microsoft.com/office/drawing/2014/main" id="{856B988D-CA25-49BB-2989-E53657462B49}"/>
              </a:ext>
              <a:ext uri="{C183D7F6-B498-43B3-948B-1728B52AA6E4}">
                <adec:decorative xmlns:adec="http://schemas.microsoft.com/office/drawing/2017/decorative" val="1"/>
              </a:ext>
            </a:extLst>
          </p:cNvPr>
          <p:cNvCxnSpPr>
            <a:cxnSpLocks/>
          </p:cNvCxnSpPr>
          <p:nvPr/>
        </p:nvCxnSpPr>
        <p:spPr>
          <a:xfrm flipV="1">
            <a:off x="6154572" y="1573324"/>
            <a:ext cx="0" cy="402898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437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444884" y="2277812"/>
            <a:ext cx="5436000"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Confidence managing day-to-day </a:t>
            </a:r>
            <a:endParaRPr lang="en-GB" dirty="0"/>
          </a:p>
        </p:txBody>
      </p:sp>
      <p:sp>
        <p:nvSpPr>
          <p:cNvPr id="34" name="Rectangle 33">
            <a:extLst>
              <a:ext uri="{FF2B5EF4-FFF2-40B4-BE49-F238E27FC236}">
                <a16:creationId xmlns:a16="http://schemas.microsoft.com/office/drawing/2014/main" id="{3EB25F28-A250-C48A-7338-7D98AC62D136}"/>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Q31</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6D96E2A3-E1B5-587E-D5E7-6EF103B35CC1}"/>
              </a:ext>
            </a:extLst>
          </p:cNvPr>
          <p:cNvSpPr txBox="1"/>
          <p:nvPr/>
        </p:nvSpPr>
        <p:spPr>
          <a:xfrm>
            <a:off x="1268778" y="1438937"/>
            <a:ext cx="4827222" cy="47442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lang="en-GB" sz="1400" b="1" dirty="0"/>
              <a:t>Over the last 12 months, how confident have you felt managing your diabetes day-to-day?</a:t>
            </a:r>
            <a:endParaRPr kumimoji="0" lang="en-GB" sz="1400" b="1" i="0" u="none" strike="noStrike" kern="1200" cap="none" spc="0" normalizeH="0" baseline="0" noProof="0" dirty="0">
              <a:ln>
                <a:noFill/>
              </a:ln>
              <a:effectLst/>
              <a:uLnTx/>
              <a:uFillTx/>
              <a:latin typeface="Arial"/>
              <a:ea typeface="+mn-ea"/>
              <a:cs typeface="+mn-cs"/>
            </a:endParaRPr>
          </a:p>
        </p:txBody>
      </p:sp>
      <p:grpSp>
        <p:nvGrpSpPr>
          <p:cNvPr id="5" name="Group 4">
            <a:extLst>
              <a:ext uri="{FF2B5EF4-FFF2-40B4-BE49-F238E27FC236}">
                <a16:creationId xmlns:a16="http://schemas.microsoft.com/office/drawing/2014/main" id="{030F58C8-896B-990D-EEAE-2EED7C95F552}"/>
              </a:ext>
            </a:extLst>
          </p:cNvPr>
          <p:cNvGrpSpPr/>
          <p:nvPr/>
        </p:nvGrpSpPr>
        <p:grpSpPr>
          <a:xfrm>
            <a:off x="430212" y="5500952"/>
            <a:ext cx="4139198" cy="559882"/>
            <a:chOff x="7648575" y="5652507"/>
            <a:chExt cx="4139198" cy="559882"/>
          </a:xfrm>
        </p:grpSpPr>
        <p:sp>
          <p:nvSpPr>
            <p:cNvPr id="28" name="Rectangle 27">
              <a:extLst>
                <a:ext uri="{FF2B5EF4-FFF2-40B4-BE49-F238E27FC236}">
                  <a16:creationId xmlns:a16="http://schemas.microsoft.com/office/drawing/2014/main" id="{DCBA059E-2CAD-6D5E-BA71-FBFF95CA1F35}"/>
                </a:ext>
              </a:extLst>
            </p:cNvPr>
            <p:cNvSpPr/>
            <p:nvPr/>
          </p:nvSpPr>
          <p:spPr>
            <a:xfrm>
              <a:off x="7648575" y="5652507"/>
              <a:ext cx="4080158" cy="39624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7" name="Rectangle 26">
              <a:extLst>
                <a:ext uri="{FF2B5EF4-FFF2-40B4-BE49-F238E27FC236}">
                  <a16:creationId xmlns:a16="http://schemas.microsoft.com/office/drawing/2014/main" id="{DF19520E-D9C6-7C09-80BB-B7B6732FB479}"/>
                </a:ext>
              </a:extLst>
            </p:cNvPr>
            <p:cNvSpPr/>
            <p:nvPr/>
          </p:nvSpPr>
          <p:spPr>
            <a:xfrm>
              <a:off x="7991475" y="5658391"/>
              <a:ext cx="3796298"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Confident = % Very </a:t>
              </a:r>
              <a:r>
                <a:rPr kumimoji="0" lang="en-GB" sz="1000" b="0" i="0" u="none" strike="noStrike" kern="1200" cap="none" spc="0" normalizeH="0" baseline="0" noProof="0" dirty="0">
                  <a:ln>
                    <a:noFill/>
                  </a:ln>
                  <a:effectLst/>
                  <a:uLnTx/>
                  <a:uFillTx/>
                  <a:latin typeface="Arial"/>
                  <a:ea typeface="+mn-ea"/>
                  <a:cs typeface="+mn-cs"/>
                </a:rPr>
                <a:t>confident</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confident </a:t>
              </a:r>
            </a:p>
            <a:p>
              <a:pPr marL="0" marR="0" lvl="0" indent="0"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Not confident = % Not </a:t>
              </a:r>
              <a:r>
                <a:rPr kumimoji="0" lang="en-GB" sz="1000" b="0" i="0" u="none" strike="noStrike" kern="1200" cap="none" spc="0" normalizeH="0" baseline="0" noProof="0" dirty="0">
                  <a:ln>
                    <a:noFill/>
                  </a:ln>
                  <a:effectLst/>
                  <a:uLnTx/>
                  <a:uFillTx/>
                  <a:latin typeface="Arial"/>
                  <a:ea typeface="+mn-ea"/>
                  <a:cs typeface="+mn-cs"/>
                </a:rPr>
                <a:t>very</a:t>
              </a:r>
              <a:r>
                <a:rPr kumimoji="0" lang="en-GB" sz="1000" b="0" i="0" u="none" strike="noStrike" kern="1200" cap="none" spc="0" normalizeH="0" baseline="0" noProof="0" dirty="0">
                  <a:ln>
                    <a:noFill/>
                  </a:ln>
                  <a:solidFill>
                    <a:prstClr val="black"/>
                  </a:solidFill>
                  <a:effectLst/>
                  <a:uLnTx/>
                  <a:uFillTx/>
                  <a:latin typeface="Arial"/>
                  <a:ea typeface="+mn-ea"/>
                  <a:cs typeface="+mn-cs"/>
                </a:rPr>
                <a:t> confident + % Not at all confident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Graphic 3" descr="Information with solid fill">
              <a:extLst>
                <a:ext uri="{FF2B5EF4-FFF2-40B4-BE49-F238E27FC236}">
                  <a16:creationId xmlns:a16="http://schemas.microsoft.com/office/drawing/2014/main" id="{7012DA79-100B-5401-D3AF-DCA05E0FD68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38196" y="5701605"/>
              <a:ext cx="253279" cy="253279"/>
            </a:xfrm>
            <a:prstGeom prst="rect">
              <a:avLst/>
            </a:prstGeom>
          </p:spPr>
        </p:pic>
      </p:grpSp>
      <p:sp>
        <p:nvSpPr>
          <p:cNvPr id="12" name="TextBox 11">
            <a:extLst>
              <a:ext uri="{FF2B5EF4-FFF2-40B4-BE49-F238E27FC236}">
                <a16:creationId xmlns:a16="http://schemas.microsoft.com/office/drawing/2014/main" id="{A7F98B59-042C-EB27-AFBD-15CFAA21738A}"/>
              </a:ext>
            </a:extLst>
          </p:cNvPr>
          <p:cNvSpPr txBox="1"/>
          <p:nvPr/>
        </p:nvSpPr>
        <p:spPr>
          <a:xfrm>
            <a:off x="444886" y="1956862"/>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1" name="D_80213f60675b165d">
            <a:extLst>
              <a:ext uri="{FF2B5EF4-FFF2-40B4-BE49-F238E27FC236}">
                <a16:creationId xmlns:a16="http://schemas.microsoft.com/office/drawing/2014/main" id="{9154CC88-BD12-1241-CCFE-2440E0DF8890}"/>
              </a:ext>
            </a:extLst>
          </p:cNvPr>
          <p:cNvGraphicFramePr>
            <a:graphicFrameLocks/>
          </p:cNvGraphicFramePr>
          <p:nvPr>
            <p:extLst>
              <p:ext uri="{D42A27DB-BD31-4B8C-83A1-F6EECF244321}">
                <p14:modId xmlns:p14="http://schemas.microsoft.com/office/powerpoint/2010/main" val="4122116834"/>
              </p:ext>
            </p:extLst>
          </p:nvPr>
        </p:nvGraphicFramePr>
        <p:xfrm>
          <a:off x="515285" y="2305533"/>
          <a:ext cx="4320668" cy="2518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nvGraphicFramePr>
        <p:xfrm>
          <a:off x="4420523" y="2444382"/>
          <a:ext cx="1095814" cy="184208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Confident</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83%</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confident</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17%</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449294" y="4715855"/>
            <a:ext cx="5544000"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(83%) of those living with type 2 diabetes say they have felt confident when managing their diabetes day-to-day over the last 12 months, with a third (34%) ‘very confident’. However, 17% have not felt confident.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74344622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2, National (24,196))</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4294931" y="2593996"/>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7D26C242-6CC3-0F18-084C-021516373F08}"/>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8" name="Rectangle: Rounded Corners 7">
            <a:extLst>
              <a:ext uri="{FF2B5EF4-FFF2-40B4-BE49-F238E27FC236}">
                <a16:creationId xmlns:a16="http://schemas.microsoft.com/office/drawing/2014/main" id="{E373A595-41DF-FC0F-CF27-1BCFFD23065E}"/>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30545602-66EF-BD7A-3EDB-DF8988B41636}"/>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5" name="Rectangle: Rounded Corners 14">
            <a:extLst>
              <a:ext uri="{FF2B5EF4-FFF2-40B4-BE49-F238E27FC236}">
                <a16:creationId xmlns:a16="http://schemas.microsoft.com/office/drawing/2014/main" id="{1259B5F8-9AB9-3463-D096-4CFF955F2A1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7" name="Rectangle: Rounded Corners 16">
            <a:extLst>
              <a:ext uri="{FF2B5EF4-FFF2-40B4-BE49-F238E27FC236}">
                <a16:creationId xmlns:a16="http://schemas.microsoft.com/office/drawing/2014/main" id="{187E8C16-A0B1-6D05-D77F-39C1CA9B2BF0}"/>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021AD50F-716D-3781-C808-1CBF30800BE1}"/>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DCABCAB8-B43A-66E7-A38F-B195D0F8AD9B}"/>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4186FD03-5097-89E8-BEE9-A81FCC60D70D}"/>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58EAB1A9-7356-3C97-6719-8D21260EBB7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6" name="Rectangle 25">
            <a:extLst>
              <a:ext uri="{FF2B5EF4-FFF2-40B4-BE49-F238E27FC236}">
                <a16:creationId xmlns:a16="http://schemas.microsoft.com/office/drawing/2014/main" id="{5FBA758B-3795-1AC2-D1D0-259B456A4A4D}"/>
              </a:ext>
            </a:extLst>
          </p:cNvPr>
          <p:cNvSpPr/>
          <p:nvPr/>
        </p:nvSpPr>
        <p:spPr>
          <a:xfrm>
            <a:off x="6237393" y="1438936"/>
            <a:ext cx="5439322" cy="4458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How does </a:t>
            </a:r>
            <a:r>
              <a:rPr lang="en-GB" sz="1400" b="1" dirty="0">
                <a:solidFill>
                  <a:schemeClr val="tx1"/>
                </a:solidFill>
                <a:latin typeface="Arial"/>
              </a:rPr>
              <a:t>confidence in managing type 2 diabetes day-to-day </a:t>
            </a:r>
            <a:r>
              <a:rPr kumimoji="0" lang="en-GB" sz="1400" b="1" i="0" u="none" strike="noStrike" kern="1200" cap="none" spc="0" normalizeH="0" baseline="0" noProof="0" dirty="0">
                <a:ln>
                  <a:noFill/>
                </a:ln>
                <a:solidFill>
                  <a:schemeClr val="tx1"/>
                </a:solidFill>
                <a:effectLst/>
                <a:uLnTx/>
                <a:uFillTx/>
                <a:latin typeface="Arial"/>
                <a:ea typeface="+mn-ea"/>
                <a:cs typeface="+mn-cs"/>
              </a:rPr>
              <a:t>vary by respondents?</a:t>
            </a:r>
          </a:p>
          <a:p>
            <a:pPr>
              <a:lnSpc>
                <a:spcPct val="115000"/>
              </a:lnSpc>
              <a:spcBef>
                <a:spcPts val="200"/>
              </a:spcBef>
              <a:spcAft>
                <a:spcPts val="200"/>
              </a:spcAft>
              <a:defRPr/>
            </a:pPr>
            <a:r>
              <a:rPr kumimoji="0" lang="en-GB" sz="1200" i="0" u="none" strike="noStrike" kern="1200" cap="none" spc="0" normalizeH="0" baseline="0" noProof="0" dirty="0">
                <a:ln>
                  <a:noFill/>
                </a:ln>
                <a:solidFill>
                  <a:schemeClr val="tx1"/>
                </a:solidFill>
                <a:effectLst/>
                <a:uLnTx/>
                <a:uFillTx/>
                <a:latin typeface="Arial"/>
                <a:ea typeface="+mn-ea"/>
                <a:cs typeface="+mn-cs"/>
              </a:rPr>
              <a:t>A number of factors impact levels of confidence </a:t>
            </a:r>
            <a:r>
              <a:rPr lang="en-GB" sz="1200" dirty="0">
                <a:solidFill>
                  <a:schemeClr val="tx1"/>
                </a:solidFill>
                <a:latin typeface="Arial"/>
              </a:rPr>
              <a:t>when managing diabetes</a:t>
            </a:r>
            <a:r>
              <a:rPr kumimoji="0" lang="en-GB" sz="1200" i="0" u="none" strike="noStrike" kern="1200" cap="none" spc="0" normalizeH="0" baseline="0" noProof="0" dirty="0">
                <a:ln>
                  <a:noFill/>
                </a:ln>
                <a:solidFill>
                  <a:schemeClr val="tx1"/>
                </a:solidFill>
                <a:effectLst/>
                <a:uLnTx/>
                <a:uFillTx/>
                <a:latin typeface="Arial"/>
                <a:ea typeface="+mn-ea"/>
                <a:cs typeface="+mn-cs"/>
              </a:rPr>
              <a:t>, some of which include:</a:t>
            </a:r>
            <a:endParaRPr lang="en-GB" sz="1200" b="1" dirty="0">
              <a:solidFill>
                <a:schemeClr val="tx1"/>
              </a:solidFill>
            </a:endParaRPr>
          </a:p>
          <a:p>
            <a:pPr>
              <a:lnSpc>
                <a:spcPct val="115000"/>
              </a:lnSpc>
              <a:spcBef>
                <a:spcPts val="200"/>
              </a:spcBef>
              <a:spcAft>
                <a:spcPts val="200"/>
              </a:spcAft>
              <a:defRPr/>
            </a:pPr>
            <a:r>
              <a:rPr lang="en-GB" sz="1200" b="1" dirty="0">
                <a:solidFill>
                  <a:schemeClr val="tx1"/>
                </a:solidFill>
              </a:rPr>
              <a:t>Level of acceptance of living with diabetes: </a:t>
            </a:r>
            <a:r>
              <a:rPr lang="en-GB" sz="1200" dirty="0">
                <a:solidFill>
                  <a:schemeClr val="tx1"/>
                </a:solidFill>
              </a:rPr>
              <a:t>Respondents who have not accepted that they are living with diabetes were more likely to report that they do not </a:t>
            </a:r>
            <a:r>
              <a:rPr lang="en-GB" sz="1200" dirty="0">
                <a:solidFill>
                  <a:schemeClr val="tx1"/>
                </a:solidFill>
                <a:latin typeface="Arial"/>
              </a:rPr>
              <a:t>feel confident in their ability to manage diabetes</a:t>
            </a:r>
            <a:r>
              <a:rPr lang="en-GB" sz="1200" dirty="0">
                <a:solidFill>
                  <a:schemeClr val="tx1"/>
                </a:solidFill>
              </a:rPr>
              <a:t> (29%, compared with 17% overall). </a:t>
            </a:r>
          </a:p>
          <a:p>
            <a:pPr>
              <a:lnSpc>
                <a:spcPct val="115000"/>
              </a:lnSpc>
              <a:spcBef>
                <a:spcPts val="200"/>
              </a:spcBef>
              <a:spcAft>
                <a:spcPts val="200"/>
              </a:spcAft>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Experience at last annual review</a:t>
            </a:r>
            <a:r>
              <a:rPr lang="en-GB" sz="1200" b="1" dirty="0">
                <a:solidFill>
                  <a:schemeClr val="tx1"/>
                </a:solidFill>
                <a:latin typeface="Arial"/>
              </a:rPr>
              <a:t>: </a:t>
            </a:r>
            <a:r>
              <a:rPr lang="en-GB" sz="1200" dirty="0">
                <a:solidFill>
                  <a:schemeClr val="tx1"/>
                </a:solidFill>
                <a:latin typeface="Arial"/>
              </a:rPr>
              <a:t>Those who report that the healthcare professional was poor at sharing information that was easy to understand at their last annual review were more likely to report that they do not feel confident in their ability to manage their diabetes (49%, compared with 17% overall). This finding is consistent across all annual review experience statements (including overall experience): Respondents who had a better experience at their annual review are more likely to </a:t>
            </a:r>
            <a:r>
              <a:rPr lang="en-GB" sz="1200" dirty="0">
                <a:solidFill>
                  <a:schemeClr val="tx1"/>
                </a:solidFill>
              </a:rPr>
              <a:t>report that they are confident in managing their diabetes</a:t>
            </a:r>
            <a:r>
              <a:rPr lang="en-GB" sz="1200" dirty="0">
                <a:solidFill>
                  <a:schemeClr val="tx1"/>
                </a:solidFill>
                <a:latin typeface="Arial"/>
              </a:rPr>
              <a:t>. </a:t>
            </a:r>
          </a:p>
          <a:p>
            <a:pPr>
              <a:lnSpc>
                <a:spcPct val="115000"/>
              </a:lnSpc>
              <a:spcBef>
                <a:spcPts val="200"/>
              </a:spcBef>
              <a:spcAft>
                <a:spcPts val="200"/>
              </a:spcAft>
              <a:defRPr/>
            </a:pPr>
            <a:r>
              <a:rPr lang="en-GB" sz="1200" b="1" dirty="0">
                <a:solidFill>
                  <a:schemeClr val="tx1"/>
                </a:solidFill>
                <a:latin typeface="Arial"/>
              </a:rPr>
              <a:t>Time since diagnosis: </a:t>
            </a:r>
            <a:r>
              <a:rPr lang="en-GB" sz="1200" dirty="0">
                <a:solidFill>
                  <a:schemeClr val="tx1"/>
                </a:solidFill>
                <a:latin typeface="Arial"/>
              </a:rPr>
              <a:t>Those who were diagnosed with diabetes more than 10 years ago were more likely to report that they feel confident in their ability to manage their diabetes (86%, compared with 83% overall). </a:t>
            </a:r>
            <a:endParaRPr lang="en-GB" sz="1200" b="1" dirty="0">
              <a:solidFill>
                <a:schemeClr val="tx1"/>
              </a:solidFill>
              <a:latin typeface="Arial"/>
            </a:endParaRPr>
          </a:p>
          <a:p>
            <a:pPr marL="0" marR="0" lvl="0" indent="0" defTabSz="914400" rtl="0" eaLnBrk="1" fontAlgn="auto" latinLnBrk="0" hangingPunct="1">
              <a:lnSpc>
                <a:spcPct val="115000"/>
              </a:lnSpc>
              <a:spcBef>
                <a:spcPts val="400"/>
              </a:spcBef>
              <a:spcAft>
                <a:spcPts val="400"/>
              </a:spcAft>
              <a:buClrTx/>
              <a:buSzTx/>
              <a:buFontTx/>
              <a:buNone/>
              <a:tabLst/>
              <a:defRPr/>
            </a:pPr>
            <a:endParaRPr lang="en-GB" sz="1200" b="1" dirty="0">
              <a:solidFill>
                <a:schemeClr val="tx1"/>
              </a:solidFill>
              <a:latin typeface="Arial"/>
            </a:endParaRPr>
          </a:p>
        </p:txBody>
      </p:sp>
      <p:cxnSp>
        <p:nvCxnSpPr>
          <p:cNvPr id="36" name="Straight Connector 35">
            <a:extLst>
              <a:ext uri="{FF2B5EF4-FFF2-40B4-BE49-F238E27FC236}">
                <a16:creationId xmlns:a16="http://schemas.microsoft.com/office/drawing/2014/main" id="{06EFB668-A545-205A-45F3-576F359BF67B}"/>
              </a:ext>
              <a:ext uri="{C183D7F6-B498-43B3-948B-1728B52AA6E4}">
                <adec:decorative xmlns:adec="http://schemas.microsoft.com/office/drawing/2017/decorative" val="1"/>
              </a:ext>
            </a:extLst>
          </p:cNvPr>
          <p:cNvCxnSpPr>
            <a:cxnSpLocks/>
          </p:cNvCxnSpPr>
          <p:nvPr/>
        </p:nvCxnSpPr>
        <p:spPr>
          <a:xfrm flipV="1">
            <a:off x="6146550" y="1587743"/>
            <a:ext cx="0" cy="3913209"/>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97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43731A3-C210-0D63-E3B0-1D4B7BE08FD3}"/>
              </a:ext>
              <a:ext uri="{C183D7F6-B498-43B3-948B-1728B52AA6E4}">
                <adec:decorative xmlns:adec="http://schemas.microsoft.com/office/drawing/2017/decorative" val="1"/>
              </a:ext>
            </a:extLst>
          </p:cNvPr>
          <p:cNvSpPr/>
          <p:nvPr/>
        </p:nvSpPr>
        <p:spPr>
          <a:xfrm>
            <a:off x="454276" y="1869650"/>
            <a:ext cx="4572000" cy="7156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5">
            <a:extLst>
              <a:ext uri="{FF2B5EF4-FFF2-40B4-BE49-F238E27FC236}">
                <a16:creationId xmlns:a16="http://schemas.microsoft.com/office/drawing/2014/main" id="{F452E6AB-FA5F-7879-3C4D-CE72D06C7EA3}"/>
              </a:ext>
              <a:ext uri="{C183D7F6-B498-43B3-948B-1728B52AA6E4}">
                <adec:decorative xmlns:adec="http://schemas.microsoft.com/office/drawing/2017/decorative" val="1"/>
              </a:ext>
            </a:extLst>
          </p:cNvPr>
          <p:cNvSpPr/>
          <p:nvPr/>
        </p:nvSpPr>
        <p:spPr>
          <a:xfrm>
            <a:off x="463268" y="2670127"/>
            <a:ext cx="4572000" cy="82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Living with diabetes: </a:t>
            </a:r>
            <a:r>
              <a:rPr lang="en-GB" sz="2800" dirty="0"/>
              <a:t>Support from others living with diabetes</a:t>
            </a:r>
            <a:endParaRPr lang="en-GB" dirty="0"/>
          </a:p>
        </p:txBody>
      </p:sp>
      <p:sp>
        <p:nvSpPr>
          <p:cNvPr id="30" name="Rectangle 29">
            <a:extLst>
              <a:ext uri="{FF2B5EF4-FFF2-40B4-BE49-F238E27FC236}">
                <a16:creationId xmlns:a16="http://schemas.microsoft.com/office/drawing/2014/main" id="{DCA61C4E-015A-BD1D-2B50-15CD21DBB6CD}"/>
              </a:ext>
            </a:extLst>
          </p:cNvPr>
          <p:cNvSpPr/>
          <p:nvPr/>
        </p:nvSpPr>
        <p:spPr>
          <a:xfrm>
            <a:off x="430212" y="1256336"/>
            <a:ext cx="685462" cy="3528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Q32</a:t>
            </a:r>
          </a:p>
        </p:txBody>
      </p:sp>
      <p:sp>
        <p:nvSpPr>
          <p:cNvPr id="32" name="TextBox 31">
            <a:extLst>
              <a:ext uri="{FF2B5EF4-FFF2-40B4-BE49-F238E27FC236}">
                <a16:creationId xmlns:a16="http://schemas.microsoft.com/office/drawing/2014/main" id="{2B6139ED-6AC9-6EDE-02E1-0284B3CBB35D}"/>
              </a:ext>
            </a:extLst>
          </p:cNvPr>
          <p:cNvSpPr txBox="1"/>
          <p:nvPr/>
        </p:nvSpPr>
        <p:spPr>
          <a:xfrm>
            <a:off x="1174728" y="1256336"/>
            <a:ext cx="4062685" cy="47442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Over the last 12 months, have you had support from other people living with diabetes?</a:t>
            </a:r>
          </a:p>
        </p:txBody>
      </p:sp>
      <p:sp>
        <p:nvSpPr>
          <p:cNvPr id="8" name="TextBox 7">
            <a:extLst>
              <a:ext uri="{FF2B5EF4-FFF2-40B4-BE49-F238E27FC236}">
                <a16:creationId xmlns:a16="http://schemas.microsoft.com/office/drawing/2014/main" id="{03A06AD2-F0BD-A35B-CC14-2CB9F0E899CD}"/>
              </a:ext>
            </a:extLst>
          </p:cNvPr>
          <p:cNvSpPr txBox="1"/>
          <p:nvPr/>
        </p:nvSpPr>
        <p:spPr>
          <a:xfrm>
            <a:off x="569753" y="1954458"/>
            <a:ext cx="4409301" cy="1776320"/>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People living with diabetes were asked if they had received support from other people living with diabetes.</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On</a:t>
            </a:r>
            <a:r>
              <a:rPr kumimoji="0" lang="en-GB" sz="1200" b="0" i="0" u="none" strike="noStrike" kern="1200" cap="none" spc="0" normalizeH="0" baseline="0" noProof="0" dirty="0">
                <a:ln>
                  <a:noFill/>
                </a:ln>
                <a:solidFill>
                  <a:prstClr val="black"/>
                </a:solidFill>
                <a:effectLst/>
                <a:uLnTx/>
                <a:uFillTx/>
                <a:latin typeface="Arial"/>
                <a:ea typeface="+mn-ea"/>
                <a:cs typeface="+mn-cs"/>
              </a:rPr>
              <a:t>e in five (21%) people living with type 1 diabetes have had support from other people living with diabetes in the last 12 months. Four in five (79%) reported that they had not.</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B44C4B2D-E55D-FCBF-A9D3-C4DB0F0EE522}"/>
              </a:ext>
            </a:extLst>
          </p:cNvPr>
          <p:cNvSpPr/>
          <p:nvPr/>
        </p:nvSpPr>
        <p:spPr>
          <a:xfrm>
            <a:off x="472757" y="3582935"/>
            <a:ext cx="4572000" cy="82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Almost one in five</a:t>
            </a:r>
            <a:r>
              <a:rPr kumimoji="0" lang="en-GB" sz="1200" b="0" i="0" u="none" strike="noStrike" kern="1200" cap="none" spc="0" normalizeH="0" baseline="0" noProof="0" dirty="0">
                <a:ln>
                  <a:noFill/>
                </a:ln>
                <a:solidFill>
                  <a:prstClr val="black"/>
                </a:solidFill>
                <a:effectLst/>
                <a:uLnTx/>
                <a:uFillTx/>
                <a:latin typeface="Arial"/>
                <a:ea typeface="+mn-ea"/>
                <a:cs typeface="+mn-cs"/>
              </a:rPr>
              <a:t> (18%) people living with type 2 diabetes have had support from other people living with diabetes in the last 12 months, 82% had not.</a:t>
            </a:r>
          </a:p>
        </p:txBody>
      </p:sp>
      <p:cxnSp>
        <p:nvCxnSpPr>
          <p:cNvPr id="10" name="Straight Connector 9">
            <a:extLst>
              <a:ext uri="{FF2B5EF4-FFF2-40B4-BE49-F238E27FC236}">
                <a16:creationId xmlns:a16="http://schemas.microsoft.com/office/drawing/2014/main" id="{E47D9D5E-26E1-BE02-0320-4B3095267F34}"/>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_803a51473d8193f7_CalcTable">
            <a:extLst>
              <a:ext uri="{FF2B5EF4-FFF2-40B4-BE49-F238E27FC236}">
                <a16:creationId xmlns:a16="http://schemas.microsoft.com/office/drawing/2014/main" id="{BA738EC1-E5B5-90C4-5015-26E082E9A9F9}"/>
              </a:ext>
            </a:extLst>
          </p:cNvPr>
          <p:cNvGraphicFramePr>
            <a:graphicFrameLocks noGrp="1"/>
          </p:cNvGraphicFramePr>
          <p:nvPr>
            <p:extLst>
              <p:ext uri="{D42A27DB-BD31-4B8C-83A1-F6EECF244321}">
                <p14:modId xmlns:p14="http://schemas.microsoft.com/office/powerpoint/2010/main" val="646791343"/>
              </p:ext>
            </p:extLst>
          </p:nvPr>
        </p:nvGraphicFramePr>
        <p:xfrm>
          <a:off x="356106" y="6003982"/>
          <a:ext cx="4293891" cy="396240"/>
        </p:xfrm>
        <a:graphic>
          <a:graphicData uri="http://schemas.openxmlformats.org/drawingml/2006/table">
            <a:tbl>
              <a:tblPr firstRow="1" bandRow="1">
                <a:tableStyleId>{5C22544A-7EE6-4342-B048-85BDC9FD1C3A}</a:tableStyleId>
              </a:tblPr>
              <a:tblGrid>
                <a:gridCol w="4293891">
                  <a:extLst>
                    <a:ext uri="{9D8B030D-6E8A-4147-A177-3AD203B41FA5}">
                      <a16:colId xmlns:a16="http://schemas.microsoft.com/office/drawing/2014/main" val="20000"/>
                    </a:ext>
                  </a:extLst>
                </a:gridCol>
              </a:tblGrid>
              <a:tr h="0">
                <a:tc>
                  <a:txBody>
                    <a:bodyPr/>
                    <a:lstStyle/>
                    <a:p>
                      <a:pPr marL="0" indent="0">
                        <a:buNone/>
                      </a:pPr>
                      <a:r>
                        <a:rPr lang="en-GB" sz="1000" b="0" dirty="0">
                          <a:solidFill>
                            <a:schemeClr val="tx1"/>
                          </a:solidFill>
                          <a:latin typeface="Arial" panose="020B0604020202020204" pitchFamily="34" charset="0"/>
                        </a:rPr>
                        <a:t>Base: Asked of all respondents.</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(17,956);Type 2, National (24,019))</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Rectangle 24">
            <a:extLst>
              <a:ext uri="{FF2B5EF4-FFF2-40B4-BE49-F238E27FC236}">
                <a16:creationId xmlns:a16="http://schemas.microsoft.com/office/drawing/2014/main" id="{8D7EBB2D-7FDC-0E34-D761-7D448016AD07}"/>
              </a:ext>
            </a:extLst>
          </p:cNvPr>
          <p:cNvSpPr/>
          <p:nvPr/>
        </p:nvSpPr>
        <p:spPr>
          <a:xfrm>
            <a:off x="5541477" y="1256336"/>
            <a:ext cx="685462" cy="3528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Q33</a:t>
            </a:r>
          </a:p>
        </p:txBody>
      </p:sp>
      <p:sp>
        <p:nvSpPr>
          <p:cNvPr id="22" name="TextBox 21">
            <a:extLst>
              <a:ext uri="{FF2B5EF4-FFF2-40B4-BE49-F238E27FC236}">
                <a16:creationId xmlns:a16="http://schemas.microsoft.com/office/drawing/2014/main" id="{53C06985-BA48-7D43-C322-D4BC7929044C}"/>
              </a:ext>
            </a:extLst>
          </p:cNvPr>
          <p:cNvSpPr txBox="1"/>
          <p:nvPr/>
        </p:nvSpPr>
        <p:spPr>
          <a:xfrm>
            <a:off x="6307793" y="1256336"/>
            <a:ext cx="5936629" cy="47442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Over the last 12 months, would </a:t>
            </a:r>
            <a:r>
              <a:rPr lang="en-GB" sz="1400" b="1" dirty="0">
                <a:latin typeface="Arial"/>
              </a:rPr>
              <a:t>you have found it useful to have support from other people living with diabetes?</a:t>
            </a:r>
            <a:endParaRPr kumimoji="0" lang="en-GB" sz="1400" b="1" i="0" u="none" strike="noStrike" kern="1200" cap="none" spc="0" normalizeH="0" baseline="0" noProof="0" dirty="0">
              <a:ln>
                <a:noFill/>
              </a:ln>
              <a:effectLst/>
              <a:uLnTx/>
              <a:uFillTx/>
              <a:latin typeface="Arial"/>
              <a:ea typeface="+mn-ea"/>
              <a:cs typeface="+mn-cs"/>
            </a:endParaRPr>
          </a:p>
        </p:txBody>
      </p:sp>
      <p:sp>
        <p:nvSpPr>
          <p:cNvPr id="4" name="Rectangle 3">
            <a:extLst>
              <a:ext uri="{FF2B5EF4-FFF2-40B4-BE49-F238E27FC236}">
                <a16:creationId xmlns:a16="http://schemas.microsoft.com/office/drawing/2014/main" id="{652D8D54-419F-25CB-4DD8-42631A622A15}"/>
              </a:ext>
              <a:ext uri="{C183D7F6-B498-43B3-948B-1728B52AA6E4}">
                <adec:decorative xmlns:adec="http://schemas.microsoft.com/office/drawing/2017/decorative" val="1"/>
              </a:ext>
            </a:extLst>
          </p:cNvPr>
          <p:cNvSpPr/>
          <p:nvPr/>
        </p:nvSpPr>
        <p:spPr>
          <a:xfrm>
            <a:off x="8030879" y="1762639"/>
            <a:ext cx="3806688" cy="187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03EE4469-D94F-954A-32FB-BBB369A3CD5F}"/>
              </a:ext>
            </a:extLst>
          </p:cNvPr>
          <p:cNvSpPr txBox="1"/>
          <p:nvPr/>
        </p:nvSpPr>
        <p:spPr>
          <a:xfrm>
            <a:off x="5464469" y="1899598"/>
            <a:ext cx="1355654"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sp>
        <p:nvSpPr>
          <p:cNvPr id="24" name="TextBox 23">
            <a:extLst>
              <a:ext uri="{FF2B5EF4-FFF2-40B4-BE49-F238E27FC236}">
                <a16:creationId xmlns:a16="http://schemas.microsoft.com/office/drawing/2014/main" id="{3D32020A-20EB-559E-77B5-DE45E85533C8}"/>
              </a:ext>
            </a:extLst>
          </p:cNvPr>
          <p:cNvSpPr txBox="1"/>
          <p:nvPr/>
        </p:nvSpPr>
        <p:spPr>
          <a:xfrm>
            <a:off x="5455122" y="2213034"/>
            <a:ext cx="2500699" cy="1043812"/>
          </a:xfrm>
          <a:prstGeom prst="rect">
            <a:avLst/>
          </a:prstGeom>
          <a:noFill/>
        </p:spPr>
        <p:txBody>
          <a:bodyPr wrap="square" lIns="0" tIns="0" rIns="0" bIns="0" rtlCol="0">
            <a:spAutoFit/>
          </a:bodyPr>
          <a:lstStyle/>
          <a:p>
            <a:pPr>
              <a:lnSpc>
                <a:spcPct val="115000"/>
              </a:lnSpc>
              <a:spcBef>
                <a:spcPts val="400"/>
              </a:spcBef>
              <a:spcAft>
                <a:spcPts val="400"/>
              </a:spcAft>
              <a:buSzPct val="10000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1 diabetes who have not had support from others living with diabetes in the last 12 months, nearly two in five (39%) would have found it useful. </a:t>
            </a:r>
          </a:p>
        </p:txBody>
      </p:sp>
      <p:graphicFrame>
        <p:nvGraphicFramePr>
          <p:cNvPr id="23" name="D_80213f60675b165d">
            <a:extLst>
              <a:ext uri="{FF2B5EF4-FFF2-40B4-BE49-F238E27FC236}">
                <a16:creationId xmlns:a16="http://schemas.microsoft.com/office/drawing/2014/main" id="{1A6D184A-2462-1F1E-C752-C81D29BD1DC0}"/>
              </a:ext>
            </a:extLst>
          </p:cNvPr>
          <p:cNvGraphicFramePr>
            <a:graphicFrameLocks/>
          </p:cNvGraphicFramePr>
          <p:nvPr>
            <p:extLst>
              <p:ext uri="{D42A27DB-BD31-4B8C-83A1-F6EECF244321}">
                <p14:modId xmlns:p14="http://schemas.microsoft.com/office/powerpoint/2010/main" val="31880"/>
              </p:ext>
            </p:extLst>
          </p:nvPr>
        </p:nvGraphicFramePr>
        <p:xfrm>
          <a:off x="8091317" y="1838763"/>
          <a:ext cx="3570823" cy="1736672"/>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id="{4FE18163-0B5F-0ED7-D138-E099B73120AA}"/>
              </a:ext>
              <a:ext uri="{C183D7F6-B498-43B3-948B-1728B52AA6E4}">
                <adec:decorative xmlns:adec="http://schemas.microsoft.com/office/drawing/2017/decorative" val="1"/>
              </a:ext>
            </a:extLst>
          </p:cNvPr>
          <p:cNvSpPr/>
          <p:nvPr/>
        </p:nvSpPr>
        <p:spPr>
          <a:xfrm>
            <a:off x="8030879" y="3753904"/>
            <a:ext cx="3806688" cy="187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BC7AA26C-8990-FAFE-06E9-EBD186ECD4C0}"/>
              </a:ext>
            </a:extLst>
          </p:cNvPr>
          <p:cNvSpPr txBox="1"/>
          <p:nvPr/>
        </p:nvSpPr>
        <p:spPr>
          <a:xfrm>
            <a:off x="5500656" y="3885561"/>
            <a:ext cx="1355654"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sp>
        <p:nvSpPr>
          <p:cNvPr id="29" name="TextBox 28">
            <a:extLst>
              <a:ext uri="{FF2B5EF4-FFF2-40B4-BE49-F238E27FC236}">
                <a16:creationId xmlns:a16="http://schemas.microsoft.com/office/drawing/2014/main" id="{3E306E53-2431-78E1-3DC5-FE8FE9E1ED8C}"/>
              </a:ext>
            </a:extLst>
          </p:cNvPr>
          <p:cNvSpPr txBox="1"/>
          <p:nvPr/>
        </p:nvSpPr>
        <p:spPr>
          <a:xfrm>
            <a:off x="5491309" y="4196763"/>
            <a:ext cx="2450562" cy="1256178"/>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2 diabetes who have not had support from others living with diabetes in the last 12 months, nearly a quarter (24%) said they would have found this useful.</a:t>
            </a:r>
          </a:p>
        </p:txBody>
      </p:sp>
      <p:graphicFrame>
        <p:nvGraphicFramePr>
          <p:cNvPr id="28" name="D_80213f60675b165d">
            <a:extLst>
              <a:ext uri="{FF2B5EF4-FFF2-40B4-BE49-F238E27FC236}">
                <a16:creationId xmlns:a16="http://schemas.microsoft.com/office/drawing/2014/main" id="{C7DEA5B5-017E-31BF-2D9E-D9D8AC61AF77}"/>
              </a:ext>
            </a:extLst>
          </p:cNvPr>
          <p:cNvGraphicFramePr>
            <a:graphicFrameLocks/>
          </p:cNvGraphicFramePr>
          <p:nvPr>
            <p:extLst>
              <p:ext uri="{D42A27DB-BD31-4B8C-83A1-F6EECF244321}">
                <p14:modId xmlns:p14="http://schemas.microsoft.com/office/powerpoint/2010/main" val="4047842702"/>
              </p:ext>
            </p:extLst>
          </p:nvPr>
        </p:nvGraphicFramePr>
        <p:xfrm>
          <a:off x="8104307" y="3821568"/>
          <a:ext cx="3570823" cy="1736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D_803a51473d8193f7_CalcTable">
            <a:extLst>
              <a:ext uri="{FF2B5EF4-FFF2-40B4-BE49-F238E27FC236}">
                <a16:creationId xmlns:a16="http://schemas.microsoft.com/office/drawing/2014/main" id="{E3FE3031-584B-1600-DDD6-0E9C982E9ACF}"/>
              </a:ext>
            </a:extLst>
          </p:cNvPr>
          <p:cNvGraphicFramePr>
            <a:graphicFrameLocks noGrp="1"/>
          </p:cNvGraphicFramePr>
          <p:nvPr>
            <p:extLst>
              <p:ext uri="{D42A27DB-BD31-4B8C-83A1-F6EECF244321}">
                <p14:modId xmlns:p14="http://schemas.microsoft.com/office/powerpoint/2010/main" val="580817616"/>
              </p:ext>
            </p:extLst>
          </p:nvPr>
        </p:nvGraphicFramePr>
        <p:xfrm>
          <a:off x="5329258" y="6003982"/>
          <a:ext cx="6090061" cy="396240"/>
        </p:xfrm>
        <a:graphic>
          <a:graphicData uri="http://schemas.openxmlformats.org/drawingml/2006/table">
            <a:tbl>
              <a:tblPr firstRow="1" bandRow="1">
                <a:tableStyleId>{5C22544A-7EE6-4342-B048-85BDC9FD1C3A}</a:tableStyleId>
              </a:tblPr>
              <a:tblGrid>
                <a:gridCol w="6090061">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have not had support from other people living with diabetes. Those who selected 'I don't know ' have been excluded'. </a:t>
                      </a:r>
                      <a:r>
                        <a:rPr lang="fr-FR" sz="1000" b="0" dirty="0">
                          <a:solidFill>
                            <a:schemeClr val="tx1"/>
                          </a:solidFill>
                          <a:latin typeface="Arial" panose="020B0604020202020204" pitchFamily="34" charset="0"/>
                        </a:rPr>
                        <a:t>Type 1, National (8,547);Type 2, National (11,860))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Rounded Corners 8">
            <a:extLst>
              <a:ext uri="{FF2B5EF4-FFF2-40B4-BE49-F238E27FC236}">
                <a16:creationId xmlns:a16="http://schemas.microsoft.com/office/drawing/2014/main" id="{0A6F36F3-E0C3-ED15-A347-DA8928CAE29F}"/>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21" name="Rectangle: Rounded Corners 20">
            <a:extLst>
              <a:ext uri="{FF2B5EF4-FFF2-40B4-BE49-F238E27FC236}">
                <a16:creationId xmlns:a16="http://schemas.microsoft.com/office/drawing/2014/main" id="{62AC27FB-0ADA-94E1-0838-0DF0A9F5302F}"/>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AB01487F-D239-5015-E189-C8BE482D629A}"/>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5" name="Rectangle: Rounded Corners 34">
            <a:extLst>
              <a:ext uri="{FF2B5EF4-FFF2-40B4-BE49-F238E27FC236}">
                <a16:creationId xmlns:a16="http://schemas.microsoft.com/office/drawing/2014/main" id="{34896E1B-44B5-8D21-F089-8234CC4B7FF3}"/>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6" name="Rectangle: Rounded Corners 35">
            <a:extLst>
              <a:ext uri="{FF2B5EF4-FFF2-40B4-BE49-F238E27FC236}">
                <a16:creationId xmlns:a16="http://schemas.microsoft.com/office/drawing/2014/main" id="{3B0E794A-7513-05E3-8BE6-DB201F40697F}"/>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7" name="Rectangle: Rounded Corners 36">
            <a:extLst>
              <a:ext uri="{FF2B5EF4-FFF2-40B4-BE49-F238E27FC236}">
                <a16:creationId xmlns:a16="http://schemas.microsoft.com/office/drawing/2014/main" id="{11C580EE-CDED-3FBB-B577-9B1D96AC224D}"/>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8" name="Rectangle: Rounded Corners 37">
            <a:extLst>
              <a:ext uri="{FF2B5EF4-FFF2-40B4-BE49-F238E27FC236}">
                <a16:creationId xmlns:a16="http://schemas.microsoft.com/office/drawing/2014/main" id="{04E9ED3B-32DA-6499-1E07-7CAAF900A16B}"/>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9" name="Rectangle: Rounded Corners 38">
            <a:extLst>
              <a:ext uri="{FF2B5EF4-FFF2-40B4-BE49-F238E27FC236}">
                <a16:creationId xmlns:a16="http://schemas.microsoft.com/office/drawing/2014/main" id="{A5DC4529-42CB-D5DA-F6FE-CDD8877DEDF9}"/>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40" name="Rectangle: Rounded Corners 39">
            <a:extLst>
              <a:ext uri="{FF2B5EF4-FFF2-40B4-BE49-F238E27FC236}">
                <a16:creationId xmlns:a16="http://schemas.microsoft.com/office/drawing/2014/main" id="{CC710500-FD1F-6696-B424-5878AAC2F15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4029690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D1C3CD7-DE57-85BE-3EA1-CE85B0AE3532}"/>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30" name="Rectangle: Rounded Corners 29">
            <a:extLst>
              <a:ext uri="{FF2B5EF4-FFF2-40B4-BE49-F238E27FC236}">
                <a16:creationId xmlns:a16="http://schemas.microsoft.com/office/drawing/2014/main" id="{32BCBE43-76DB-7A03-F1A1-1C4A53F587EB}"/>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73486DC9-EAED-1BAD-B613-48D6792D9F1B}"/>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1EC5F76C-A6F2-278D-3E59-C0E3D8D3A268}"/>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D7F60530-888E-CDD7-9D56-E731BF4C19B3}"/>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12C9F3F1-7F4D-3A43-54BA-B25133A71F72}"/>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5" name="Rectangle: Rounded Corners 34">
            <a:extLst>
              <a:ext uri="{FF2B5EF4-FFF2-40B4-BE49-F238E27FC236}">
                <a16:creationId xmlns:a16="http://schemas.microsoft.com/office/drawing/2014/main" id="{4041644B-6CB7-20F4-9BFC-02EBCD046109}"/>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6" name="Rectangle: Rounded Corners 35">
            <a:extLst>
              <a:ext uri="{FF2B5EF4-FFF2-40B4-BE49-F238E27FC236}">
                <a16:creationId xmlns:a16="http://schemas.microsoft.com/office/drawing/2014/main" id="{C66AB710-42C6-7B9D-BC23-F4B6F7AD6E9C}"/>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A76DED1A-70D4-C158-B0B2-0456CBE1729A}"/>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Living with diabetes: Support managing blood sugar </a:t>
            </a:r>
            <a:endParaRPr lang="en-GB" dirty="0"/>
          </a:p>
        </p:txBody>
      </p:sp>
      <p:sp>
        <p:nvSpPr>
          <p:cNvPr id="7" name="Rectangle 6">
            <a:extLst>
              <a:ext uri="{FF2B5EF4-FFF2-40B4-BE49-F238E27FC236}">
                <a16:creationId xmlns:a16="http://schemas.microsoft.com/office/drawing/2014/main" id="{CF175B19-78E7-2D4A-6F36-619954B7701D}"/>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Q34a</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46552A0C-8238-614C-FA2F-740D39391267}"/>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Over the last 12 months, have you had support from healthcare professionals in the following areas to help you manage your diabetes? ‘Monitoring your blood sugar levels</a:t>
            </a:r>
            <a:r>
              <a:rPr lang="en-GB" sz="1400" b="1" dirty="0">
                <a:latin typeface="Arial"/>
              </a:rPr>
              <a:t>’</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2840518988"/>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Over three in five (</a:t>
            </a:r>
            <a:r>
              <a:rPr kumimoji="0" lang="en-GB" sz="1200" b="0" i="0" u="none" strike="noStrike" kern="1200" cap="none" spc="0" normalizeH="0" baseline="0" noProof="0" dirty="0">
                <a:ln>
                  <a:noFill/>
                </a:ln>
                <a:solidFill>
                  <a:prstClr val="black"/>
                </a:solidFill>
                <a:effectLst/>
                <a:uLnTx/>
                <a:uFillTx/>
                <a:latin typeface="Arial"/>
                <a:ea typeface="+mn-ea"/>
                <a:cs typeface="+mn-cs"/>
              </a:rPr>
              <a:t>62%) people living with type 1 diabetes have had support from a healthcare professional in the last 12 months </a:t>
            </a:r>
            <a:r>
              <a:rPr lang="en-GB" sz="1200" dirty="0">
                <a:solidFill>
                  <a:prstClr val="black"/>
                </a:solidFill>
                <a:latin typeface="Arial"/>
              </a:rPr>
              <a:t>with</a:t>
            </a:r>
            <a:r>
              <a:rPr kumimoji="0" lang="en-GB" sz="1200" b="0" i="0" u="none" strike="noStrike" kern="1200" cap="none" spc="0" normalizeH="0" baseline="0" noProof="0" dirty="0">
                <a:ln>
                  <a:noFill/>
                </a:ln>
                <a:solidFill>
                  <a:prstClr val="black"/>
                </a:solidFill>
                <a:effectLst/>
                <a:uLnTx/>
                <a:uFillTx/>
                <a:latin typeface="Arial"/>
                <a:ea typeface="+mn-ea"/>
                <a:cs typeface="+mn-cs"/>
              </a:rPr>
              <a:t> monitoring their blood sugar levels, 38% said they have not. </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3833225306"/>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Nearly three in five (57</a:t>
            </a:r>
            <a:r>
              <a:rPr lang="en-GB" sz="1200" dirty="0">
                <a:solidFill>
                  <a:prstClr val="black"/>
                </a:solidFill>
                <a:latin typeface="Arial"/>
              </a:rPr>
              <a:t>%)</a:t>
            </a:r>
            <a:r>
              <a:rPr kumimoji="0" lang="en-GB" sz="1200" b="0" i="0" u="none" strike="noStrike" kern="1200" cap="none" spc="0" normalizeH="0" baseline="0" noProof="0" dirty="0">
                <a:ln>
                  <a:noFill/>
                </a:ln>
                <a:solidFill>
                  <a:prstClr val="black"/>
                </a:solidFill>
                <a:effectLst/>
                <a:uLnTx/>
                <a:uFillTx/>
                <a:latin typeface="Arial"/>
                <a:ea typeface="+mn-ea"/>
                <a:cs typeface="+mn-cs"/>
              </a:rPr>
              <a:t> people living with type 2 diabetes have had support from a healthcare professional in the last 12 months with monitoring their blood sugar levels, 43% said they have not.</a:t>
            </a:r>
          </a:p>
        </p:txBody>
      </p: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860858808"/>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'Doesn't apply to me'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(17,335);Type 2, National (21,228))</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4864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Living with diabetes: Support taking medicine </a:t>
            </a:r>
            <a:endParaRPr lang="en-GB" dirty="0"/>
          </a:p>
        </p:txBody>
      </p:sp>
      <p:sp>
        <p:nvSpPr>
          <p:cNvPr id="7" name="Rectangle 6">
            <a:extLst>
              <a:ext uri="{FF2B5EF4-FFF2-40B4-BE49-F238E27FC236}">
                <a16:creationId xmlns:a16="http://schemas.microsoft.com/office/drawing/2014/main" id="{603F0B18-F13A-C153-D6D9-246FD4ECB117}"/>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Q34b</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E4AA9E5F-5737-99B5-565C-99E9C46F0C99}"/>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Over the last 12 months, have you had support from healthcare professionals in the following areas to help you manage your diabetes? ‘Taking medicine (such as tablets or insulin)’</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302415698"/>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Just over half (55%) of those living with type 1 diabetes have had support from a healthcare professional in the last 12 months about taking medicine (such as tablets or insulin).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453189575"/>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Two thirds (67%) of people living with type 2 diabetes have had support from a healthcare professional in the last 12 months with taking medicine (such as tablets or insulin).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3547474494"/>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'Doesn't apply to me'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(17,098);Type 2, National (20,915))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2C4203F8-B5D2-1F09-9170-C0AC77FCB2F9}"/>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30" name="Rectangle: Rounded Corners 29">
            <a:extLst>
              <a:ext uri="{FF2B5EF4-FFF2-40B4-BE49-F238E27FC236}">
                <a16:creationId xmlns:a16="http://schemas.microsoft.com/office/drawing/2014/main" id="{C79721D8-E13E-9728-6A8B-F859D4E47428}"/>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A22C7CE7-0592-543F-6348-FADD0F400670}"/>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FF991127-95BD-A18B-A1CF-2333D9C96175}"/>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4D7C1569-942E-6965-D0F0-039414C1A0AA}"/>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B31AEC97-B98B-B660-741D-B9176B770898}"/>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5" name="Rectangle: Rounded Corners 34">
            <a:extLst>
              <a:ext uri="{FF2B5EF4-FFF2-40B4-BE49-F238E27FC236}">
                <a16:creationId xmlns:a16="http://schemas.microsoft.com/office/drawing/2014/main" id="{963D7260-8E5B-1E39-E2C8-E95A26E899D8}"/>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6" name="Rectangle: Rounded Corners 35">
            <a:extLst>
              <a:ext uri="{FF2B5EF4-FFF2-40B4-BE49-F238E27FC236}">
                <a16:creationId xmlns:a16="http://schemas.microsoft.com/office/drawing/2014/main" id="{3B8EAE75-B75A-5F67-50BB-1F28EE0E7146}"/>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B0B955B7-19DF-36ED-3E5F-BACF2092F01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170741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Living with diabetes: Support </a:t>
            </a:r>
            <a:r>
              <a:rPr lang="en-GB" dirty="0">
                <a:solidFill>
                  <a:prstClr val="black"/>
                </a:solidFill>
                <a:latin typeface="Arial"/>
              </a:rPr>
              <a:t>with physical activity </a:t>
            </a:r>
            <a:endParaRPr lang="en-GB" dirty="0"/>
          </a:p>
        </p:txBody>
      </p:sp>
      <p:sp>
        <p:nvSpPr>
          <p:cNvPr id="7" name="Rectangle 6">
            <a:extLst>
              <a:ext uri="{FF2B5EF4-FFF2-40B4-BE49-F238E27FC236}">
                <a16:creationId xmlns:a16="http://schemas.microsoft.com/office/drawing/2014/main" id="{00DF5D5D-4CA0-6825-DD65-C82A07D3D5CF}"/>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Q34c</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575C89FC-3CA4-0E5D-A6B9-3F52270B6D0A}"/>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Over the last 12 months, have you had support from healthcare professionals in the following areas to help you manage your diabetes? ‘Taking part in physical activity’</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029890782"/>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406714"/>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a:t>
            </a:r>
            <a:r>
              <a:rPr lang="en-GB" sz="1200" dirty="0">
                <a:solidFill>
                  <a:prstClr val="black"/>
                </a:solidFill>
                <a:latin typeface="Arial"/>
              </a:rPr>
              <a:t>five</a:t>
            </a:r>
            <a:r>
              <a:rPr kumimoji="0" lang="en-GB" sz="1200" b="0" i="0" u="none" strike="noStrike" kern="1200" cap="none" spc="0" normalizeH="0" baseline="0" noProof="0" dirty="0">
                <a:ln>
                  <a:noFill/>
                </a:ln>
                <a:solidFill>
                  <a:prstClr val="black"/>
                </a:solidFill>
                <a:effectLst/>
                <a:uLnTx/>
                <a:uFillTx/>
                <a:latin typeface="Arial"/>
                <a:ea typeface="+mn-ea"/>
                <a:cs typeface="+mn-cs"/>
              </a:rPr>
              <a:t> (19%) people living with type 1 diabetes have had support from a healthcare professional in the last 12 months </a:t>
            </a:r>
            <a:r>
              <a:rPr lang="en-GB" sz="1200" dirty="0">
                <a:solidFill>
                  <a:prstClr val="black"/>
                </a:solidFill>
                <a:latin typeface="Arial"/>
              </a:rPr>
              <a:t>with taking </a:t>
            </a:r>
            <a:r>
              <a:rPr kumimoji="0" lang="en-GB" sz="1200" b="0" i="0" u="none" strike="noStrike" kern="1200" cap="none" spc="0" normalizeH="0" baseline="0" noProof="0" dirty="0">
                <a:ln>
                  <a:noFill/>
                </a:ln>
                <a:solidFill>
                  <a:prstClr val="black"/>
                </a:solidFill>
                <a:effectLst/>
                <a:uLnTx/>
                <a:uFillTx/>
                <a:latin typeface="Arial"/>
                <a:ea typeface="+mn-ea"/>
                <a:cs typeface="+mn-cs"/>
              </a:rPr>
              <a:t>part in physical activity.</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2978977821"/>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406714"/>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quarter (24%) of people living with type 2 diabetes have had support from a healthcare professional in the last 12 months with taking part in physical activity.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3292955009"/>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'Doesn't apply to me'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(16,224);Type 2, National (20,086))</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5A4BF146-27B3-CD13-70DB-78E429D2F243}"/>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30" name="Rectangle: Rounded Corners 29">
            <a:extLst>
              <a:ext uri="{FF2B5EF4-FFF2-40B4-BE49-F238E27FC236}">
                <a16:creationId xmlns:a16="http://schemas.microsoft.com/office/drawing/2014/main" id="{A05FC182-7B11-F307-5529-97D019D4CF5F}"/>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D65A7C09-ADC9-AA0B-12CB-2879E11291AF}"/>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91322BCE-33DD-D2ED-A103-D8C71A812838}"/>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173CEE22-59BD-9187-4923-5917A78977B2}"/>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C2FAF093-CA55-CAB3-B475-22B38B12A578}"/>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5" name="Rectangle: Rounded Corners 34">
            <a:extLst>
              <a:ext uri="{FF2B5EF4-FFF2-40B4-BE49-F238E27FC236}">
                <a16:creationId xmlns:a16="http://schemas.microsoft.com/office/drawing/2014/main" id="{76591BD7-F63D-8DBB-C9EB-D221E92791CE}"/>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6" name="Rectangle: Rounded Corners 35">
            <a:extLst>
              <a:ext uri="{FF2B5EF4-FFF2-40B4-BE49-F238E27FC236}">
                <a16:creationId xmlns:a16="http://schemas.microsoft.com/office/drawing/2014/main" id="{0405FD5B-536F-B1B4-65CD-3D083044E2BF}"/>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91568E32-C984-534F-5EE2-C13B67675927}"/>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4049546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Living with diabetes: Support </a:t>
            </a:r>
            <a:r>
              <a:rPr lang="en-GB" dirty="0">
                <a:solidFill>
                  <a:prstClr val="black"/>
                </a:solidFill>
                <a:latin typeface="Arial"/>
              </a:rPr>
              <a:t>eating well</a:t>
            </a:r>
            <a:r>
              <a:rPr kumimoji="0" lang="en-GB" sz="2800" b="1" i="0" u="none" strike="noStrike" kern="1200" cap="none" spc="0" normalizeH="0" baseline="0" noProof="0" dirty="0">
                <a:ln>
                  <a:noFill/>
                </a:ln>
                <a:solidFill>
                  <a:prstClr val="black"/>
                </a:solidFill>
                <a:effectLst/>
                <a:uLnTx/>
                <a:uFillTx/>
                <a:latin typeface="Arial"/>
                <a:ea typeface="+mj-ea"/>
                <a:cs typeface="+mj-cs"/>
              </a:rPr>
              <a:t> </a:t>
            </a:r>
            <a:endParaRPr lang="en-GB" dirty="0"/>
          </a:p>
        </p:txBody>
      </p:sp>
      <p:sp>
        <p:nvSpPr>
          <p:cNvPr id="7" name="Rectangle 6">
            <a:extLst>
              <a:ext uri="{FF2B5EF4-FFF2-40B4-BE49-F238E27FC236}">
                <a16:creationId xmlns:a16="http://schemas.microsoft.com/office/drawing/2014/main" id="{CBEA56D9-8DB3-EEC7-4B4D-9BEA307CE86B}"/>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Q34d</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1442D19F-A0CC-4F17-2B0A-435C933E2637}"/>
              </a:ext>
            </a:extLst>
          </p:cNvPr>
          <p:cNvSpPr txBox="1"/>
          <p:nvPr/>
        </p:nvSpPr>
        <p:spPr>
          <a:xfrm>
            <a:off x="1268778" y="1362734"/>
            <a:ext cx="10269625" cy="474425"/>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kumimoji="0" lang="en-GB" sz="1400" b="1" i="0" u="none" strike="noStrike" kern="1200" cap="none" spc="0" normalizeH="0" baseline="0" noProof="0" dirty="0">
                <a:ln>
                  <a:noFill/>
                </a:ln>
                <a:effectLst/>
                <a:uLnTx/>
                <a:uFillTx/>
                <a:latin typeface="Arial"/>
                <a:ea typeface="+mn-ea"/>
                <a:cs typeface="+mn-cs"/>
              </a:rPr>
              <a:t>Over the last 12 months, have you had support from healthcare professionals in the following areas to help you manage your diabetes? ‘Eating well’</a:t>
            </a:r>
            <a:endParaRPr lang="en-GB" sz="1400" b="1" dirty="0"/>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3353777650"/>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406714"/>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Nearly two in five (37%) people living with type 1 diabetes have had support from a healthcare professional in the last 12 months with eating well.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2156779918"/>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406714"/>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Just over half (51%) of people living with type 2 diabetes have had support from a healthcare professional in the last 12 months with eating well. </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6637939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'Doesn't apply to me'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(16,750);Type 2, National (21,890))</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9B2BED86-4A46-3116-41E1-9553C8795105}"/>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30" name="Rectangle: Rounded Corners 29">
            <a:extLst>
              <a:ext uri="{FF2B5EF4-FFF2-40B4-BE49-F238E27FC236}">
                <a16:creationId xmlns:a16="http://schemas.microsoft.com/office/drawing/2014/main" id="{7368BDB4-8152-72D7-D603-7079BDDB697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40051486-DA87-399F-0D97-F84C87BBE0DC}"/>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E217E02C-6200-AE36-AD20-DA66429D11AC}"/>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403EA60C-E658-3E6E-6B3F-9F41FF3BBFC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C6526859-4622-6EFD-46E4-750322D4D42F}"/>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5" name="Rectangle: Rounded Corners 34">
            <a:extLst>
              <a:ext uri="{FF2B5EF4-FFF2-40B4-BE49-F238E27FC236}">
                <a16:creationId xmlns:a16="http://schemas.microsoft.com/office/drawing/2014/main" id="{57D20904-D64B-8178-6A57-DB1A517F00EB}"/>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6" name="Rectangle: Rounded Corners 35">
            <a:extLst>
              <a:ext uri="{FF2B5EF4-FFF2-40B4-BE49-F238E27FC236}">
                <a16:creationId xmlns:a16="http://schemas.microsoft.com/office/drawing/2014/main" id="{73D043B0-D54D-164F-D538-B5926DB9CEF0}"/>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8468C853-7A2B-1116-B096-CCE31AFEF094}"/>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2261540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Arial"/>
                <a:ea typeface="+mj-ea"/>
                <a:cs typeface="+mj-cs"/>
              </a:rPr>
              <a:t>Living with diabetes: Emotional and mental health support </a:t>
            </a:r>
            <a:endParaRPr lang="en-GB" dirty="0"/>
          </a:p>
        </p:txBody>
      </p:sp>
      <p:sp>
        <p:nvSpPr>
          <p:cNvPr id="7" name="Rectangle 6">
            <a:extLst>
              <a:ext uri="{FF2B5EF4-FFF2-40B4-BE49-F238E27FC236}">
                <a16:creationId xmlns:a16="http://schemas.microsoft.com/office/drawing/2014/main" id="{766A691B-0A6C-8C6F-38C0-A14D24804C74}"/>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Q34e</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Box 10">
            <a:extLst>
              <a:ext uri="{FF2B5EF4-FFF2-40B4-BE49-F238E27FC236}">
                <a16:creationId xmlns:a16="http://schemas.microsoft.com/office/drawing/2014/main" id="{8273D314-FD75-0D53-8A14-B7987B5DA82D}"/>
              </a:ext>
            </a:extLst>
          </p:cNvPr>
          <p:cNvSpPr txBox="1"/>
          <p:nvPr/>
        </p:nvSpPr>
        <p:spPr>
          <a:xfrm>
            <a:off x="1268778" y="1362734"/>
            <a:ext cx="10269625"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1</a:t>
            </a:r>
          </a:p>
        </p:txBody>
      </p:sp>
      <p:graphicFrame>
        <p:nvGraphicFramePr>
          <p:cNvPr id="6" name="D_80213f60675b165d">
            <a:extLst>
              <a:ext uri="{FF2B5EF4-FFF2-40B4-BE49-F238E27FC236}">
                <a16:creationId xmlns:a16="http://schemas.microsoft.com/office/drawing/2014/main" id="{58D8E39F-B772-C29E-B597-11BBA0B0A726}"/>
              </a:ext>
            </a:extLst>
          </p:cNvPr>
          <p:cNvGraphicFramePr>
            <a:graphicFrameLocks/>
          </p:cNvGraphicFramePr>
          <p:nvPr>
            <p:extLst>
              <p:ext uri="{D42A27DB-BD31-4B8C-83A1-F6EECF244321}">
                <p14:modId xmlns:p14="http://schemas.microsoft.com/office/powerpoint/2010/main" val="2662905031"/>
              </p:ext>
            </p:extLst>
          </p:nvPr>
        </p:nvGraphicFramePr>
        <p:xfrm>
          <a:off x="615668" y="2453262"/>
          <a:ext cx="4985759" cy="19360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Around a quarter (24%) of those living with type 1 diabetes have had support from a healthcare professional in the last 12 months with their emotional and mental health needs.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334069"/>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2013119"/>
            <a:ext cx="552524" cy="226665"/>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Type 2</a:t>
            </a:r>
          </a:p>
        </p:txBody>
      </p:sp>
      <p:graphicFrame>
        <p:nvGraphicFramePr>
          <p:cNvPr id="8" name="D_80213f60675b165d">
            <a:extLst>
              <a:ext uri="{FF2B5EF4-FFF2-40B4-BE49-F238E27FC236}">
                <a16:creationId xmlns:a16="http://schemas.microsoft.com/office/drawing/2014/main" id="{78B42CCD-32FD-D40C-440E-5162167AB6AE}"/>
              </a:ext>
            </a:extLst>
          </p:cNvPr>
          <p:cNvGraphicFramePr>
            <a:graphicFrameLocks/>
          </p:cNvGraphicFramePr>
          <p:nvPr>
            <p:extLst>
              <p:ext uri="{D42A27DB-BD31-4B8C-83A1-F6EECF244321}">
                <p14:modId xmlns:p14="http://schemas.microsoft.com/office/powerpoint/2010/main" val="3683729189"/>
              </p:ext>
            </p:extLst>
          </p:nvPr>
        </p:nvGraphicFramePr>
        <p:xfrm>
          <a:off x="6552644" y="2453262"/>
          <a:ext cx="4985759" cy="1936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6736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660900"/>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772112"/>
            <a:ext cx="5372907" cy="619080"/>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Over the last 12 months, just over a quarter (27%) of people living with type 2 diabetes have had support from a healthcare professional with their emotional and mental health needs.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_803a51473d8193f7_CalcTable">
            <a:extLst>
              <a:ext uri="{FF2B5EF4-FFF2-40B4-BE49-F238E27FC236}">
                <a16:creationId xmlns:a16="http://schemas.microsoft.com/office/drawing/2014/main" id="{CD7CB10F-D372-3423-805A-BD2B107C488A}"/>
              </a:ext>
            </a:extLst>
          </p:cNvPr>
          <p:cNvGraphicFramePr>
            <a:graphicFrameLocks noGrp="1"/>
          </p:cNvGraphicFramePr>
          <p:nvPr>
            <p:extLst>
              <p:ext uri="{D42A27DB-BD31-4B8C-83A1-F6EECF244321}">
                <p14:modId xmlns:p14="http://schemas.microsoft.com/office/powerpoint/2010/main" val="2882653773"/>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'Doesn't apply to me' have been excluded.</a:t>
                      </a:r>
                    </a:p>
                    <a:p>
                      <a:pPr marL="0" indent="0">
                        <a:buNone/>
                      </a:pPr>
                      <a:r>
                        <a:rPr lang="en-GB" sz="1000" b="0" dirty="0">
                          <a:solidFill>
                            <a:schemeClr val="tx1"/>
                          </a:solidFill>
                          <a:latin typeface="Arial" panose="020B0604020202020204" pitchFamily="34" charset="0"/>
                        </a:rPr>
                        <a:t>(</a:t>
                      </a:r>
                      <a:r>
                        <a:rPr lang="fr-FR" sz="1000" b="0" dirty="0">
                          <a:solidFill>
                            <a:schemeClr val="tx1"/>
                          </a:solidFill>
                          <a:latin typeface="Arial" panose="020B0604020202020204" pitchFamily="34" charset="0"/>
                        </a:rPr>
                        <a:t>Type 1, National (15,898);Type 2, National (18,585))</a:t>
                      </a: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986600E2-E0B2-114F-B610-5F39BDDB5A8C}"/>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30" name="Rectangle: Rounded Corners 29">
            <a:extLst>
              <a:ext uri="{FF2B5EF4-FFF2-40B4-BE49-F238E27FC236}">
                <a16:creationId xmlns:a16="http://schemas.microsoft.com/office/drawing/2014/main" id="{E6835563-4299-FF69-B567-961659E5D7B1}"/>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31" name="Rectangle: Rounded Corners 30">
            <a:extLst>
              <a:ext uri="{FF2B5EF4-FFF2-40B4-BE49-F238E27FC236}">
                <a16:creationId xmlns:a16="http://schemas.microsoft.com/office/drawing/2014/main" id="{60F4B5A1-4E24-5274-BF18-28407A95EBAA}"/>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32" name="Rectangle: Rounded Corners 31">
            <a:extLst>
              <a:ext uri="{FF2B5EF4-FFF2-40B4-BE49-F238E27FC236}">
                <a16:creationId xmlns:a16="http://schemas.microsoft.com/office/drawing/2014/main" id="{7ED2807F-B95E-2635-B2F8-188859EEADFE}"/>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33" name="Rectangle: Rounded Corners 32">
            <a:extLst>
              <a:ext uri="{FF2B5EF4-FFF2-40B4-BE49-F238E27FC236}">
                <a16:creationId xmlns:a16="http://schemas.microsoft.com/office/drawing/2014/main" id="{416A3572-633C-2202-51A8-ABE44EF1CA75}"/>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4" name="Rectangle: Rounded Corners 33">
            <a:extLst>
              <a:ext uri="{FF2B5EF4-FFF2-40B4-BE49-F238E27FC236}">
                <a16:creationId xmlns:a16="http://schemas.microsoft.com/office/drawing/2014/main" id="{ED55EC29-7549-3047-9726-43B6C1DDA775}"/>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5" name="Rectangle: Rounded Corners 34">
            <a:extLst>
              <a:ext uri="{FF2B5EF4-FFF2-40B4-BE49-F238E27FC236}">
                <a16:creationId xmlns:a16="http://schemas.microsoft.com/office/drawing/2014/main" id="{5BD2F979-37E1-D20B-75C3-58CCAC3B0FA9}"/>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6" name="Rectangle: Rounded Corners 35">
            <a:extLst>
              <a:ext uri="{FF2B5EF4-FFF2-40B4-BE49-F238E27FC236}">
                <a16:creationId xmlns:a16="http://schemas.microsoft.com/office/drawing/2014/main" id="{F7E4CFC9-DBB5-FCD5-8E74-CB03524C9E5C}"/>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7" name="Rectangle: Rounded Corners 36">
            <a:extLst>
              <a:ext uri="{FF2B5EF4-FFF2-40B4-BE49-F238E27FC236}">
                <a16:creationId xmlns:a16="http://schemas.microsoft.com/office/drawing/2014/main" id="{0CF3698E-5AD2-4DAC-2DE8-79D408E6E526}"/>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43882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C87A-E226-F911-A6FA-79E46409DDC2}"/>
              </a:ext>
            </a:extLst>
          </p:cNvPr>
          <p:cNvSpPr>
            <a:spLocks noGrp="1"/>
          </p:cNvSpPr>
          <p:nvPr>
            <p:ph type="title"/>
          </p:nvPr>
        </p:nvSpPr>
        <p:spPr>
          <a:xfrm>
            <a:off x="450000" y="701874"/>
            <a:ext cx="11299088" cy="527923"/>
          </a:xfrm>
        </p:spPr>
        <p:txBody>
          <a:bodyPr/>
          <a:lstStyle/>
          <a:p>
            <a:r>
              <a:rPr lang="en-GB" dirty="0"/>
              <a:t>Headline findings – type 1 diabetes</a:t>
            </a:r>
          </a:p>
        </p:txBody>
      </p:sp>
      <p:sp>
        <p:nvSpPr>
          <p:cNvPr id="68" name="Rectangle: Rounded Corners 67">
            <a:extLst>
              <a:ext uri="{FF2B5EF4-FFF2-40B4-BE49-F238E27FC236}">
                <a16:creationId xmlns:a16="http://schemas.microsoft.com/office/drawing/2014/main" id="{8A149876-04A3-6C4E-DC26-E5E4C2C3EE15}"/>
              </a:ext>
              <a:ext uri="{C183D7F6-B498-43B3-948B-1728B52AA6E4}">
                <adec:decorative xmlns:adec="http://schemas.microsoft.com/office/drawing/2017/decorative" val="1"/>
              </a:ext>
            </a:extLst>
          </p:cNvPr>
          <p:cNvSpPr/>
          <p:nvPr/>
        </p:nvSpPr>
        <p:spPr>
          <a:xfrm>
            <a:off x="822094"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Headline findings</a:t>
            </a:r>
          </a:p>
        </p:txBody>
      </p:sp>
      <p:sp>
        <p:nvSpPr>
          <p:cNvPr id="69" name="Rectangle: Rounded Corners 68">
            <a:extLst>
              <a:ext uri="{FF2B5EF4-FFF2-40B4-BE49-F238E27FC236}">
                <a16:creationId xmlns:a16="http://schemas.microsoft.com/office/drawing/2014/main" id="{E1E616D7-6623-E8FD-5BE1-7614F7658C90}"/>
              </a:ext>
              <a:ext uri="{C183D7F6-B498-43B3-948B-1728B52AA6E4}">
                <adec:decorative xmlns:adec="http://schemas.microsoft.com/office/drawing/2017/decorative" val="1"/>
              </a:ext>
            </a:extLst>
          </p:cNvPr>
          <p:cNvSpPr/>
          <p:nvPr/>
        </p:nvSpPr>
        <p:spPr>
          <a:xfrm>
            <a:off x="430212" y="28980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70" name="Rectangle: Rounded Corners 69">
            <a:extLst>
              <a:ext uri="{FF2B5EF4-FFF2-40B4-BE49-F238E27FC236}">
                <a16:creationId xmlns:a16="http://schemas.microsoft.com/office/drawing/2014/main" id="{033637DF-328A-A993-6979-22811F40EACD}"/>
              </a:ext>
              <a:ext uri="{C183D7F6-B498-43B3-948B-1728B52AA6E4}">
                <adec:decorative xmlns:adec="http://schemas.microsoft.com/office/drawing/2017/decorative" val="1"/>
              </a:ext>
            </a:extLst>
          </p:cNvPr>
          <p:cNvSpPr/>
          <p:nvPr/>
        </p:nvSpPr>
        <p:spPr>
          <a:xfrm>
            <a:off x="3821099"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71" name="Rectangle: Rounded Corners 70">
            <a:extLst>
              <a:ext uri="{FF2B5EF4-FFF2-40B4-BE49-F238E27FC236}">
                <a16:creationId xmlns:a16="http://schemas.microsoft.com/office/drawing/2014/main" id="{41A68470-F851-13E1-116C-9A23BFFF76DD}"/>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72" name="Rectangle: Rounded Corners 71">
            <a:extLst>
              <a:ext uri="{FF2B5EF4-FFF2-40B4-BE49-F238E27FC236}">
                <a16:creationId xmlns:a16="http://schemas.microsoft.com/office/drawing/2014/main" id="{DDDA51F9-8F2C-EB9A-DE94-008A6CC79480}"/>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73" name="Rectangle: Rounded Corners 72">
            <a:extLst>
              <a:ext uri="{FF2B5EF4-FFF2-40B4-BE49-F238E27FC236}">
                <a16:creationId xmlns:a16="http://schemas.microsoft.com/office/drawing/2014/main" id="{2E160E4E-FB57-0070-3A96-1D6AD3973086}"/>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74" name="Rectangle: Rounded Corners 73">
            <a:extLst>
              <a:ext uri="{FF2B5EF4-FFF2-40B4-BE49-F238E27FC236}">
                <a16:creationId xmlns:a16="http://schemas.microsoft.com/office/drawing/2014/main" id="{1B23EA2F-E35E-342D-C519-022F35BE7A8B}"/>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75" name="Rectangle: Rounded Corners 74">
            <a:extLst>
              <a:ext uri="{FF2B5EF4-FFF2-40B4-BE49-F238E27FC236}">
                <a16:creationId xmlns:a16="http://schemas.microsoft.com/office/drawing/2014/main" id="{0991DD05-8AAB-91F7-F954-AD12863A32F7}"/>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76" name="Rectangle: Rounded Corners 75">
            <a:extLst>
              <a:ext uri="{FF2B5EF4-FFF2-40B4-BE49-F238E27FC236}">
                <a16:creationId xmlns:a16="http://schemas.microsoft.com/office/drawing/2014/main" id="{5E9A68EE-860E-D427-892F-D103275C069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pSp>
        <p:nvGrpSpPr>
          <p:cNvPr id="79" name="Group 78">
            <a:extLst>
              <a:ext uri="{FF2B5EF4-FFF2-40B4-BE49-F238E27FC236}">
                <a16:creationId xmlns:a16="http://schemas.microsoft.com/office/drawing/2014/main" id="{9A2FE918-49AC-A41B-6087-EF8A4D3D7ED2}"/>
              </a:ext>
            </a:extLst>
          </p:cNvPr>
          <p:cNvGrpSpPr/>
          <p:nvPr/>
        </p:nvGrpSpPr>
        <p:grpSpPr>
          <a:xfrm>
            <a:off x="478544" y="1758825"/>
            <a:ext cx="3571792" cy="1227826"/>
            <a:chOff x="478544" y="1758825"/>
            <a:chExt cx="3571792" cy="1227826"/>
          </a:xfrm>
        </p:grpSpPr>
        <p:sp>
          <p:nvSpPr>
            <p:cNvPr id="80" name="Rectangle 79">
              <a:extLst>
                <a:ext uri="{FF2B5EF4-FFF2-40B4-BE49-F238E27FC236}">
                  <a16:creationId xmlns:a16="http://schemas.microsoft.com/office/drawing/2014/main" id="{97C1AD36-8EEE-8407-CB05-E116657B5532}"/>
                </a:ext>
              </a:extLst>
            </p:cNvPr>
            <p:cNvSpPr/>
            <p:nvPr/>
          </p:nvSpPr>
          <p:spPr>
            <a:xfrm>
              <a:off x="478544" y="1758825"/>
              <a:ext cx="3556800" cy="1227826"/>
            </a:xfrm>
            <a:prstGeom prst="rect">
              <a:avLst/>
            </a:prstGeom>
            <a:solidFill>
              <a:srgbClr val="C7DCEF">
                <a:alpha val="66000"/>
              </a:srgb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81" name="TextBox 80">
              <a:extLst>
                <a:ext uri="{FF2B5EF4-FFF2-40B4-BE49-F238E27FC236}">
                  <a16:creationId xmlns:a16="http://schemas.microsoft.com/office/drawing/2014/main" id="{CBB6BBB5-787B-7B4B-E129-626FEAEF2B1F}"/>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solidFill>
                    <a:srgbClr val="005EB8"/>
                  </a:solidFill>
                  <a:effectLst/>
                  <a:uLnTx/>
                  <a:uFillTx/>
                  <a:latin typeface="Arial"/>
                  <a:ea typeface="+mn-ea"/>
                  <a:cs typeface="+mn-cs"/>
                </a:rPr>
                <a:t>51%</a:t>
              </a:r>
            </a:p>
          </p:txBody>
        </p:sp>
        <p:sp>
          <p:nvSpPr>
            <p:cNvPr id="82" name="TextBox 81">
              <a:extLst>
                <a:ext uri="{FF2B5EF4-FFF2-40B4-BE49-F238E27FC236}">
                  <a16:creationId xmlns:a16="http://schemas.microsoft.com/office/drawing/2014/main" id="{E9B7647B-3EA0-3354-4C74-3E7088DF3A71}"/>
                </a:ext>
              </a:extLst>
            </p:cNvPr>
            <p:cNvSpPr txBox="1"/>
            <p:nvPr/>
          </p:nvSpPr>
          <p:spPr>
            <a:xfrm>
              <a:off x="640934" y="2452056"/>
              <a:ext cx="3409402"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solidFill>
                    <a:srgbClr val="005EB8"/>
                  </a:solidFill>
                  <a:latin typeface="Arial"/>
                </a:rPr>
                <a:t>s</a:t>
              </a:r>
              <a:r>
                <a:rPr kumimoji="0" lang="en-GB" sz="1200" b="1" i="0" u="none" strike="noStrike" kern="1200" cap="none" spc="0" normalizeH="0" baseline="0" noProof="0" dirty="0">
                  <a:ln>
                    <a:noFill/>
                  </a:ln>
                  <a:solidFill>
                    <a:srgbClr val="005EB8"/>
                  </a:solidFill>
                  <a:effectLst/>
                  <a:uLnTx/>
                  <a:uFillTx/>
                  <a:latin typeface="Arial"/>
                  <a:ea typeface="+mn-ea"/>
                  <a:cs typeface="+mn-cs"/>
                </a:rPr>
                <a:t>aid that not recognising the symptoms of diabetes delayed their diagnosis</a:t>
              </a:r>
            </a:p>
          </p:txBody>
        </p:sp>
        <p:sp>
          <p:nvSpPr>
            <p:cNvPr id="83" name="Oval 82">
              <a:extLst>
                <a:ext uri="{FF2B5EF4-FFF2-40B4-BE49-F238E27FC236}">
                  <a16:creationId xmlns:a16="http://schemas.microsoft.com/office/drawing/2014/main" id="{45614DF6-B8C7-2D74-7C6B-0EF116958CAF}"/>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pSp>
      <p:grpSp>
        <p:nvGrpSpPr>
          <p:cNvPr id="84" name="Group 83">
            <a:extLst>
              <a:ext uri="{FF2B5EF4-FFF2-40B4-BE49-F238E27FC236}">
                <a16:creationId xmlns:a16="http://schemas.microsoft.com/office/drawing/2014/main" id="{3E51362A-8918-8CD0-65B3-9D6BB9897942}"/>
              </a:ext>
            </a:extLst>
          </p:cNvPr>
          <p:cNvGrpSpPr/>
          <p:nvPr/>
        </p:nvGrpSpPr>
        <p:grpSpPr>
          <a:xfrm>
            <a:off x="4246083" y="1758825"/>
            <a:ext cx="3571792" cy="1234965"/>
            <a:chOff x="478544" y="1758825"/>
            <a:chExt cx="3571792" cy="1234965"/>
          </a:xfrm>
          <a:solidFill>
            <a:srgbClr val="005EB8"/>
          </a:solidFill>
        </p:grpSpPr>
        <p:sp>
          <p:nvSpPr>
            <p:cNvPr id="85" name="Rectangle 84">
              <a:extLst>
                <a:ext uri="{FF2B5EF4-FFF2-40B4-BE49-F238E27FC236}">
                  <a16:creationId xmlns:a16="http://schemas.microsoft.com/office/drawing/2014/main" id="{FB5276CC-157F-5A5A-DC69-59D9AE3C4540}"/>
                </a:ext>
              </a:extLst>
            </p:cNvPr>
            <p:cNvSpPr/>
            <p:nvPr/>
          </p:nvSpPr>
          <p:spPr>
            <a:xfrm>
              <a:off x="478544" y="1758825"/>
              <a:ext cx="3556800" cy="1227826"/>
            </a:xfrm>
            <a:prstGeom prst="rect">
              <a:avLst/>
            </a:prstGeom>
            <a:grp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86" name="TextBox 85">
              <a:extLst>
                <a:ext uri="{FF2B5EF4-FFF2-40B4-BE49-F238E27FC236}">
                  <a16:creationId xmlns:a16="http://schemas.microsoft.com/office/drawing/2014/main" id="{192EB077-901C-C06B-F3F3-87F0987B5624}"/>
                </a:ext>
              </a:extLst>
            </p:cNvPr>
            <p:cNvSpPr txBox="1"/>
            <p:nvPr/>
          </p:nvSpPr>
          <p:spPr>
            <a:xfrm>
              <a:off x="640934" y="1889382"/>
              <a:ext cx="1298024" cy="499176"/>
            </a:xfrm>
            <a:prstGeom prst="rect">
              <a:avLst/>
            </a:prstGeom>
            <a:grp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solidFill>
                    <a:schemeClr val="bg1"/>
                  </a:solidFill>
                  <a:latin typeface="Arial"/>
                </a:rPr>
                <a:t>90</a:t>
              </a:r>
              <a:r>
                <a:rPr kumimoji="0" lang="en-GB" sz="3200" b="1" i="0" u="none" strike="noStrike" kern="1200" cap="none" spc="0" normalizeH="0" baseline="0" noProof="0" dirty="0">
                  <a:ln>
                    <a:noFill/>
                  </a:ln>
                  <a:solidFill>
                    <a:schemeClr val="bg1"/>
                  </a:solidFill>
                  <a:effectLst/>
                  <a:uLnTx/>
                  <a:uFillTx/>
                  <a:latin typeface="Arial"/>
                  <a:ea typeface="+mn-ea"/>
                  <a:cs typeface="+mn-cs"/>
                </a:rPr>
                <a:t>%</a:t>
              </a:r>
            </a:p>
          </p:txBody>
        </p:sp>
        <p:sp>
          <p:nvSpPr>
            <p:cNvPr id="87" name="TextBox 86">
              <a:extLst>
                <a:ext uri="{FF2B5EF4-FFF2-40B4-BE49-F238E27FC236}">
                  <a16:creationId xmlns:a16="http://schemas.microsoft.com/office/drawing/2014/main" id="{9DD7FC1B-B7B8-B27D-33D7-D9389BA72EE6}"/>
                </a:ext>
              </a:extLst>
            </p:cNvPr>
            <p:cNvSpPr txBox="1"/>
            <p:nvPr/>
          </p:nvSpPr>
          <p:spPr>
            <a:xfrm>
              <a:off x="640934" y="2400101"/>
              <a:ext cx="3409402" cy="593689"/>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solidFill>
                    <a:schemeClr val="bg1"/>
                  </a:solidFill>
                  <a:latin typeface="Arial"/>
                </a:rPr>
                <a:t>said that, at diagnosis, a healthcare professional shared information with them about diabetes </a:t>
              </a:r>
            </a:p>
          </p:txBody>
        </p:sp>
        <p:sp>
          <p:nvSpPr>
            <p:cNvPr id="88" name="Oval 87">
              <a:extLst>
                <a:ext uri="{FF2B5EF4-FFF2-40B4-BE49-F238E27FC236}">
                  <a16:creationId xmlns:a16="http://schemas.microsoft.com/office/drawing/2014/main" id="{0E1D1FA4-04AC-C90F-FF41-AC83AC947A9F}"/>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89" name="Group 88">
            <a:extLst>
              <a:ext uri="{FF2B5EF4-FFF2-40B4-BE49-F238E27FC236}">
                <a16:creationId xmlns:a16="http://schemas.microsoft.com/office/drawing/2014/main" id="{878887E6-8CE0-1A6A-29AE-5F79B2B4A6E8}"/>
              </a:ext>
            </a:extLst>
          </p:cNvPr>
          <p:cNvGrpSpPr/>
          <p:nvPr/>
        </p:nvGrpSpPr>
        <p:grpSpPr>
          <a:xfrm>
            <a:off x="8013622" y="1758825"/>
            <a:ext cx="3556800" cy="1227826"/>
            <a:chOff x="478544" y="1758825"/>
            <a:chExt cx="3556800" cy="1227826"/>
          </a:xfrm>
        </p:grpSpPr>
        <p:sp>
          <p:nvSpPr>
            <p:cNvPr id="90" name="Rectangle 89">
              <a:extLst>
                <a:ext uri="{FF2B5EF4-FFF2-40B4-BE49-F238E27FC236}">
                  <a16:creationId xmlns:a16="http://schemas.microsoft.com/office/drawing/2014/main" id="{9113262F-17AC-83FC-7A80-818DF2278CB9}"/>
                </a:ext>
              </a:extLst>
            </p:cNvPr>
            <p:cNvSpPr/>
            <p:nvPr/>
          </p:nvSpPr>
          <p:spPr>
            <a:xfrm>
              <a:off x="478544" y="1758825"/>
              <a:ext cx="3556800" cy="1227826"/>
            </a:xfrm>
            <a:prstGeom prst="rect">
              <a:avLst/>
            </a:prstGeom>
            <a:solidFill>
              <a:srgbClr val="C7DCEF">
                <a:alpha val="66000"/>
              </a:srgb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91" name="TextBox 90">
              <a:extLst>
                <a:ext uri="{FF2B5EF4-FFF2-40B4-BE49-F238E27FC236}">
                  <a16:creationId xmlns:a16="http://schemas.microsoft.com/office/drawing/2014/main" id="{851C0F10-563C-86B9-3F40-F09AA01B14C1}"/>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solidFill>
                    <a:srgbClr val="005EB8"/>
                  </a:solidFill>
                  <a:latin typeface="Arial"/>
                </a:rPr>
                <a:t>78</a:t>
              </a:r>
              <a:r>
                <a:rPr kumimoji="0" lang="en-GB" sz="3200" b="1" i="0" u="none" strike="noStrike" kern="1200" cap="none" spc="0" normalizeH="0" baseline="0" noProof="0" dirty="0">
                  <a:ln>
                    <a:noFill/>
                  </a:ln>
                  <a:solidFill>
                    <a:srgbClr val="005EB8"/>
                  </a:solidFill>
                  <a:effectLst/>
                  <a:uLnTx/>
                  <a:uFillTx/>
                  <a:latin typeface="Arial"/>
                  <a:ea typeface="+mn-ea"/>
                  <a:cs typeface="+mn-cs"/>
                </a:rPr>
                <a:t>%</a:t>
              </a:r>
            </a:p>
          </p:txBody>
        </p:sp>
        <p:sp>
          <p:nvSpPr>
            <p:cNvPr id="92" name="TextBox 91">
              <a:extLst>
                <a:ext uri="{FF2B5EF4-FFF2-40B4-BE49-F238E27FC236}">
                  <a16:creationId xmlns:a16="http://schemas.microsoft.com/office/drawing/2014/main" id="{A95AB5B5-8D67-BB6E-6139-F7615BA0D76A}"/>
                </a:ext>
              </a:extLst>
            </p:cNvPr>
            <p:cNvSpPr txBox="1"/>
            <p:nvPr/>
          </p:nvSpPr>
          <p:spPr>
            <a:xfrm>
              <a:off x="640934" y="2374422"/>
              <a:ext cx="2803504" cy="593689"/>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solidFill>
                    <a:srgbClr val="005EB8"/>
                  </a:solidFill>
                  <a:latin typeface="Arial"/>
                </a:rPr>
                <a:t>of those who have had an annual review said their overall experience the last time they had one was good</a:t>
              </a:r>
            </a:p>
          </p:txBody>
        </p:sp>
        <p:sp>
          <p:nvSpPr>
            <p:cNvPr id="93" name="Oval 92">
              <a:extLst>
                <a:ext uri="{FF2B5EF4-FFF2-40B4-BE49-F238E27FC236}">
                  <a16:creationId xmlns:a16="http://schemas.microsoft.com/office/drawing/2014/main" id="{50099646-802E-62CA-91D5-B95B473506D2}"/>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94" name="Group 93">
            <a:extLst>
              <a:ext uri="{FF2B5EF4-FFF2-40B4-BE49-F238E27FC236}">
                <a16:creationId xmlns:a16="http://schemas.microsoft.com/office/drawing/2014/main" id="{16C0908E-4717-6894-A31A-4A2C47B490DC}"/>
              </a:ext>
            </a:extLst>
          </p:cNvPr>
          <p:cNvGrpSpPr/>
          <p:nvPr/>
        </p:nvGrpSpPr>
        <p:grpSpPr>
          <a:xfrm>
            <a:off x="484103" y="3143086"/>
            <a:ext cx="3571792" cy="1227826"/>
            <a:chOff x="478544" y="1758825"/>
            <a:chExt cx="3571792" cy="1227826"/>
          </a:xfrm>
        </p:grpSpPr>
        <p:sp>
          <p:nvSpPr>
            <p:cNvPr id="95" name="Rectangle 94">
              <a:extLst>
                <a:ext uri="{FF2B5EF4-FFF2-40B4-BE49-F238E27FC236}">
                  <a16:creationId xmlns:a16="http://schemas.microsoft.com/office/drawing/2014/main" id="{FE854C04-D5F5-FF2E-B624-D7A5ED74521F}"/>
                </a:ext>
              </a:extLst>
            </p:cNvPr>
            <p:cNvSpPr/>
            <p:nvPr/>
          </p:nvSpPr>
          <p:spPr>
            <a:xfrm>
              <a:off x="478544" y="1758825"/>
              <a:ext cx="3556800" cy="1227826"/>
            </a:xfrm>
            <a:prstGeom prst="rect">
              <a:avLst/>
            </a:prstGeom>
            <a:solidFill>
              <a:srgbClr val="C7DCEF">
                <a:alpha val="66000"/>
              </a:srgb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96" name="TextBox 95">
              <a:extLst>
                <a:ext uri="{FF2B5EF4-FFF2-40B4-BE49-F238E27FC236}">
                  <a16:creationId xmlns:a16="http://schemas.microsoft.com/office/drawing/2014/main" id="{F772FF76-B6FF-54B5-A2E8-B000F4A4B346}"/>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solidFill>
                    <a:srgbClr val="005EB8"/>
                  </a:solidFill>
                  <a:effectLst/>
                  <a:uLnTx/>
                  <a:uFillTx/>
                  <a:latin typeface="Arial"/>
                  <a:ea typeface="+mn-ea"/>
                  <a:cs typeface="+mn-cs"/>
                </a:rPr>
                <a:t>50%</a:t>
              </a:r>
            </a:p>
          </p:txBody>
        </p:sp>
        <p:sp>
          <p:nvSpPr>
            <p:cNvPr id="97" name="TextBox 96">
              <a:extLst>
                <a:ext uri="{FF2B5EF4-FFF2-40B4-BE49-F238E27FC236}">
                  <a16:creationId xmlns:a16="http://schemas.microsoft.com/office/drawing/2014/main" id="{20E5116B-3CE4-9385-DDE6-762027DD8E9B}"/>
                </a:ext>
              </a:extLst>
            </p:cNvPr>
            <p:cNvSpPr txBox="1"/>
            <p:nvPr/>
          </p:nvSpPr>
          <p:spPr>
            <a:xfrm>
              <a:off x="640934" y="2452056"/>
              <a:ext cx="3409402"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said that they have taken part in a course about diabetes</a:t>
              </a:r>
            </a:p>
          </p:txBody>
        </p:sp>
        <p:sp>
          <p:nvSpPr>
            <p:cNvPr id="98" name="Oval 97">
              <a:extLst>
                <a:ext uri="{FF2B5EF4-FFF2-40B4-BE49-F238E27FC236}">
                  <a16:creationId xmlns:a16="http://schemas.microsoft.com/office/drawing/2014/main" id="{C9E7134B-CDE1-684C-4416-A08542E07961}"/>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pSp>
      <p:grpSp>
        <p:nvGrpSpPr>
          <p:cNvPr id="109" name="Group 108">
            <a:extLst>
              <a:ext uri="{FF2B5EF4-FFF2-40B4-BE49-F238E27FC236}">
                <a16:creationId xmlns:a16="http://schemas.microsoft.com/office/drawing/2014/main" id="{D7593D7D-BD48-C7F5-C0A5-E6516C72675E}"/>
              </a:ext>
            </a:extLst>
          </p:cNvPr>
          <p:cNvGrpSpPr/>
          <p:nvPr/>
        </p:nvGrpSpPr>
        <p:grpSpPr>
          <a:xfrm>
            <a:off x="4232929" y="3143086"/>
            <a:ext cx="3571792" cy="1227826"/>
            <a:chOff x="478544" y="1758825"/>
            <a:chExt cx="3571792" cy="1227826"/>
          </a:xfrm>
        </p:grpSpPr>
        <p:sp>
          <p:nvSpPr>
            <p:cNvPr id="110" name="Rectangle 109">
              <a:extLst>
                <a:ext uri="{FF2B5EF4-FFF2-40B4-BE49-F238E27FC236}">
                  <a16:creationId xmlns:a16="http://schemas.microsoft.com/office/drawing/2014/main" id="{C975BF09-6AB2-D6DB-9BF9-F5035046637C}"/>
                </a:ext>
              </a:extLst>
            </p:cNvPr>
            <p:cNvSpPr/>
            <p:nvPr/>
          </p:nvSpPr>
          <p:spPr>
            <a:xfrm>
              <a:off x="478544" y="1758825"/>
              <a:ext cx="3556800" cy="1227826"/>
            </a:xfrm>
            <a:prstGeom prst="rect">
              <a:avLst/>
            </a:prstGeom>
            <a:solidFill>
              <a:srgbClr val="005EB8"/>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111" name="TextBox 110">
              <a:extLst>
                <a:ext uri="{FF2B5EF4-FFF2-40B4-BE49-F238E27FC236}">
                  <a16:creationId xmlns:a16="http://schemas.microsoft.com/office/drawing/2014/main" id="{AB1B567D-7806-18CC-303F-5FE2D5E5652D}"/>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solidFill>
                    <a:schemeClr val="bg1"/>
                  </a:solidFill>
                  <a:latin typeface="Arial"/>
                </a:rPr>
                <a:t>6</a:t>
              </a:r>
              <a:r>
                <a:rPr kumimoji="0" lang="en-GB" sz="3200" b="1" i="0" u="none" strike="noStrike" kern="1200" cap="none" spc="0" normalizeH="0" baseline="0" noProof="0" dirty="0">
                  <a:ln>
                    <a:noFill/>
                  </a:ln>
                  <a:solidFill>
                    <a:schemeClr val="bg1"/>
                  </a:solidFill>
                  <a:effectLst/>
                  <a:uLnTx/>
                  <a:uFillTx/>
                  <a:latin typeface="Arial"/>
                  <a:ea typeface="+mn-ea"/>
                  <a:cs typeface="+mn-cs"/>
                </a:rPr>
                <a:t>1%</a:t>
              </a:r>
            </a:p>
          </p:txBody>
        </p:sp>
        <p:sp>
          <p:nvSpPr>
            <p:cNvPr id="112" name="TextBox 111">
              <a:extLst>
                <a:ext uri="{FF2B5EF4-FFF2-40B4-BE49-F238E27FC236}">
                  <a16:creationId xmlns:a16="http://schemas.microsoft.com/office/drawing/2014/main" id="{71F9054B-99E4-F213-8DC1-B9517A190A0B}"/>
                </a:ext>
              </a:extLst>
            </p:cNvPr>
            <p:cNvSpPr txBox="1"/>
            <p:nvPr/>
          </p:nvSpPr>
          <p:spPr>
            <a:xfrm>
              <a:off x="640934" y="2472838"/>
              <a:ext cx="3409402" cy="187424"/>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said that their diabetes is a constant worry</a:t>
              </a:r>
            </a:p>
          </p:txBody>
        </p:sp>
        <p:sp>
          <p:nvSpPr>
            <p:cNvPr id="113" name="Oval 112">
              <a:extLst>
                <a:ext uri="{FF2B5EF4-FFF2-40B4-BE49-F238E27FC236}">
                  <a16:creationId xmlns:a16="http://schemas.microsoft.com/office/drawing/2014/main" id="{105D8611-35A4-8EE2-2A38-BD206E95E8FE}"/>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99" name="Group 98">
            <a:extLst>
              <a:ext uri="{FF2B5EF4-FFF2-40B4-BE49-F238E27FC236}">
                <a16:creationId xmlns:a16="http://schemas.microsoft.com/office/drawing/2014/main" id="{9AD7E4C9-8A4C-AC40-2170-6450B79CF5CE}"/>
              </a:ext>
            </a:extLst>
          </p:cNvPr>
          <p:cNvGrpSpPr/>
          <p:nvPr/>
        </p:nvGrpSpPr>
        <p:grpSpPr>
          <a:xfrm>
            <a:off x="8013622" y="3143086"/>
            <a:ext cx="3556800" cy="1188000"/>
            <a:chOff x="478544" y="1758825"/>
            <a:chExt cx="3556800" cy="1188000"/>
          </a:xfrm>
          <a:solidFill>
            <a:srgbClr val="005EB8"/>
          </a:solidFill>
        </p:grpSpPr>
        <p:sp>
          <p:nvSpPr>
            <p:cNvPr id="100" name="Rectangle 99">
              <a:extLst>
                <a:ext uri="{FF2B5EF4-FFF2-40B4-BE49-F238E27FC236}">
                  <a16:creationId xmlns:a16="http://schemas.microsoft.com/office/drawing/2014/main" id="{95903B07-EB86-1363-27EA-7C5326634E7E}"/>
                </a:ext>
              </a:extLst>
            </p:cNvPr>
            <p:cNvSpPr/>
            <p:nvPr/>
          </p:nvSpPr>
          <p:spPr>
            <a:xfrm>
              <a:off x="478544" y="1758825"/>
              <a:ext cx="3556800" cy="1188000"/>
            </a:xfrm>
            <a:prstGeom prst="rect">
              <a:avLst/>
            </a:prstGeom>
            <a:solidFill>
              <a:srgbClr val="DAE8F4"/>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101" name="TextBox 100">
              <a:extLst>
                <a:ext uri="{FF2B5EF4-FFF2-40B4-BE49-F238E27FC236}">
                  <a16:creationId xmlns:a16="http://schemas.microsoft.com/office/drawing/2014/main" id="{338F5EC1-7619-214D-45F8-719CC12946AF}"/>
                </a:ext>
              </a:extLst>
            </p:cNvPr>
            <p:cNvSpPr txBox="1"/>
            <p:nvPr/>
          </p:nvSpPr>
          <p:spPr>
            <a:xfrm>
              <a:off x="640934" y="1889382"/>
              <a:ext cx="1298024" cy="499176"/>
            </a:xfrm>
            <a:prstGeom prst="rect">
              <a:avLst/>
            </a:prstGeom>
            <a:solidFill>
              <a:srgbClr val="DAE8F4"/>
            </a:solid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solidFill>
                    <a:srgbClr val="005EB8"/>
                  </a:solidFill>
                  <a:latin typeface="Arial"/>
                </a:rPr>
                <a:t>83</a:t>
              </a:r>
              <a:r>
                <a:rPr kumimoji="0" lang="en-GB" sz="3200" b="1" i="0" u="none" strike="noStrike" kern="1200" cap="none" spc="0" normalizeH="0" baseline="0" noProof="0" dirty="0">
                  <a:ln>
                    <a:noFill/>
                  </a:ln>
                  <a:solidFill>
                    <a:srgbClr val="005EB8"/>
                  </a:solidFill>
                  <a:effectLst/>
                  <a:uLnTx/>
                  <a:uFillTx/>
                  <a:latin typeface="Arial"/>
                  <a:ea typeface="+mn-ea"/>
                  <a:cs typeface="+mn-cs"/>
                </a:rPr>
                <a:t>%</a:t>
              </a:r>
            </a:p>
          </p:txBody>
        </p:sp>
        <p:sp>
          <p:nvSpPr>
            <p:cNvPr id="102" name="TextBox 101">
              <a:extLst>
                <a:ext uri="{FF2B5EF4-FFF2-40B4-BE49-F238E27FC236}">
                  <a16:creationId xmlns:a16="http://schemas.microsoft.com/office/drawing/2014/main" id="{FF232A19-69E1-7C08-BF21-7653CFF49B3C}"/>
                </a:ext>
              </a:extLst>
            </p:cNvPr>
            <p:cNvSpPr txBox="1"/>
            <p:nvPr/>
          </p:nvSpPr>
          <p:spPr>
            <a:xfrm>
              <a:off x="640935" y="2452056"/>
              <a:ext cx="3116828"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solidFill>
                    <a:srgbClr val="005EB8"/>
                  </a:solidFill>
                  <a:latin typeface="Arial"/>
                </a:rPr>
                <a:t>said that they are confident in their ability to manage their diabetes day-to-day</a:t>
              </a:r>
            </a:p>
          </p:txBody>
        </p:sp>
        <p:sp>
          <p:nvSpPr>
            <p:cNvPr id="103" name="Oval 102">
              <a:extLst>
                <a:ext uri="{FF2B5EF4-FFF2-40B4-BE49-F238E27FC236}">
                  <a16:creationId xmlns:a16="http://schemas.microsoft.com/office/drawing/2014/main" id="{0994DEAE-85CF-CE78-70E5-182C805FE507}"/>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114" name="Group 113">
            <a:extLst>
              <a:ext uri="{FF2B5EF4-FFF2-40B4-BE49-F238E27FC236}">
                <a16:creationId xmlns:a16="http://schemas.microsoft.com/office/drawing/2014/main" id="{5486FFD0-4BA3-9BF2-91E4-6502349FBCE5}"/>
              </a:ext>
            </a:extLst>
          </p:cNvPr>
          <p:cNvGrpSpPr/>
          <p:nvPr/>
        </p:nvGrpSpPr>
        <p:grpSpPr>
          <a:xfrm>
            <a:off x="483625" y="4527347"/>
            <a:ext cx="3556800" cy="1227826"/>
            <a:chOff x="478544" y="1758825"/>
            <a:chExt cx="3556800" cy="1227826"/>
          </a:xfrm>
          <a:solidFill>
            <a:srgbClr val="005EB8"/>
          </a:solidFill>
        </p:grpSpPr>
        <p:sp>
          <p:nvSpPr>
            <p:cNvPr id="115" name="Rectangle 114">
              <a:extLst>
                <a:ext uri="{FF2B5EF4-FFF2-40B4-BE49-F238E27FC236}">
                  <a16:creationId xmlns:a16="http://schemas.microsoft.com/office/drawing/2014/main" id="{10968A6B-73B0-F929-A77F-95A6FC08D05B}"/>
                </a:ext>
              </a:extLst>
            </p:cNvPr>
            <p:cNvSpPr/>
            <p:nvPr/>
          </p:nvSpPr>
          <p:spPr>
            <a:xfrm>
              <a:off x="478544" y="1758825"/>
              <a:ext cx="3556800" cy="1227826"/>
            </a:xfrm>
            <a:prstGeom prst="rect">
              <a:avLst/>
            </a:prstGeom>
            <a:solidFill>
              <a:srgbClr val="DAE8F4"/>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116" name="TextBox 115">
              <a:extLst>
                <a:ext uri="{FF2B5EF4-FFF2-40B4-BE49-F238E27FC236}">
                  <a16:creationId xmlns:a16="http://schemas.microsoft.com/office/drawing/2014/main" id="{69945A9E-A2A0-05C8-4949-501DB540AFC7}"/>
                </a:ext>
              </a:extLst>
            </p:cNvPr>
            <p:cNvSpPr txBox="1"/>
            <p:nvPr/>
          </p:nvSpPr>
          <p:spPr>
            <a:xfrm>
              <a:off x="640934" y="1889382"/>
              <a:ext cx="1298024" cy="499176"/>
            </a:xfrm>
            <a:prstGeom prst="rect">
              <a:avLst/>
            </a:prstGeom>
            <a:solidFill>
              <a:srgbClr val="DAE8F4"/>
            </a:solid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solidFill>
                    <a:srgbClr val="005EB8"/>
                  </a:solidFill>
                  <a:effectLst/>
                  <a:uLnTx/>
                  <a:uFillTx/>
                  <a:latin typeface="Arial"/>
                  <a:ea typeface="+mn-ea"/>
                  <a:cs typeface="+mn-cs"/>
                </a:rPr>
                <a:t>19%</a:t>
              </a:r>
            </a:p>
          </p:txBody>
        </p:sp>
        <p:sp>
          <p:nvSpPr>
            <p:cNvPr id="117" name="TextBox 116">
              <a:extLst>
                <a:ext uri="{FF2B5EF4-FFF2-40B4-BE49-F238E27FC236}">
                  <a16:creationId xmlns:a16="http://schemas.microsoft.com/office/drawing/2014/main" id="{5898F9EA-3042-59AA-64A5-943116271B35}"/>
                </a:ext>
              </a:extLst>
            </p:cNvPr>
            <p:cNvSpPr txBox="1"/>
            <p:nvPr/>
          </p:nvSpPr>
          <p:spPr>
            <a:xfrm>
              <a:off x="640934" y="2452056"/>
              <a:ext cx="3378013" cy="390556"/>
            </a:xfrm>
            <a:prstGeom prst="rect">
              <a:avLst/>
            </a:prstGeom>
            <a:solidFill>
              <a:srgbClr val="DAE8F4"/>
            </a:solid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said that they have received support </a:t>
              </a:r>
              <a:r>
                <a:rPr lang="en-GB" sz="1200" b="1" dirty="0">
                  <a:solidFill>
                    <a:srgbClr val="005EB8"/>
                  </a:solidFill>
                  <a:latin typeface="Arial"/>
                </a:rPr>
                <a:t>to take part in physical activity in the last 12 months</a:t>
              </a:r>
              <a:endParaRPr kumimoji="0" lang="en-GB" sz="1200" b="1" i="0" u="none" strike="noStrike" kern="1200" cap="none" spc="0" normalizeH="0" baseline="0" noProof="0" dirty="0">
                <a:ln>
                  <a:noFill/>
                </a:ln>
                <a:solidFill>
                  <a:srgbClr val="005EB8"/>
                </a:solidFill>
                <a:effectLst/>
                <a:uLnTx/>
                <a:uFillTx/>
                <a:latin typeface="Arial"/>
                <a:ea typeface="+mn-ea"/>
                <a:cs typeface="+mn-cs"/>
              </a:endParaRPr>
            </a:p>
          </p:txBody>
        </p:sp>
        <p:sp>
          <p:nvSpPr>
            <p:cNvPr id="118" name="Oval 117">
              <a:extLst>
                <a:ext uri="{FF2B5EF4-FFF2-40B4-BE49-F238E27FC236}">
                  <a16:creationId xmlns:a16="http://schemas.microsoft.com/office/drawing/2014/main" id="{215890C4-EFFA-E10F-FD36-DDD01936070B}"/>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pSp>
      <p:grpSp>
        <p:nvGrpSpPr>
          <p:cNvPr id="119" name="Group 118">
            <a:extLst>
              <a:ext uri="{FF2B5EF4-FFF2-40B4-BE49-F238E27FC236}">
                <a16:creationId xmlns:a16="http://schemas.microsoft.com/office/drawing/2014/main" id="{6FBA108B-8699-9D21-6C90-9A17519BD99E}"/>
              </a:ext>
            </a:extLst>
          </p:cNvPr>
          <p:cNvGrpSpPr/>
          <p:nvPr/>
        </p:nvGrpSpPr>
        <p:grpSpPr>
          <a:xfrm>
            <a:off x="4232929" y="4527347"/>
            <a:ext cx="3556800" cy="1227826"/>
            <a:chOff x="478544" y="1758825"/>
            <a:chExt cx="3556800" cy="1227826"/>
          </a:xfrm>
        </p:grpSpPr>
        <p:sp>
          <p:nvSpPr>
            <p:cNvPr id="120" name="Rectangle 119">
              <a:extLst>
                <a:ext uri="{FF2B5EF4-FFF2-40B4-BE49-F238E27FC236}">
                  <a16:creationId xmlns:a16="http://schemas.microsoft.com/office/drawing/2014/main" id="{618690BC-42AD-2982-4660-AD73827CF0C4}"/>
                </a:ext>
              </a:extLst>
            </p:cNvPr>
            <p:cNvSpPr/>
            <p:nvPr/>
          </p:nvSpPr>
          <p:spPr>
            <a:xfrm>
              <a:off x="478544" y="1758825"/>
              <a:ext cx="3556800" cy="1227826"/>
            </a:xfrm>
            <a:prstGeom prst="rect">
              <a:avLst/>
            </a:prstGeom>
            <a:solidFill>
              <a:srgbClr val="005EB8"/>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121" name="TextBox 120">
              <a:extLst>
                <a:ext uri="{FF2B5EF4-FFF2-40B4-BE49-F238E27FC236}">
                  <a16:creationId xmlns:a16="http://schemas.microsoft.com/office/drawing/2014/main" id="{ACEAE214-9ECD-99EC-EC5C-2F0BF9FBC619}"/>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solidFill>
                    <a:schemeClr val="bg1"/>
                  </a:solidFill>
                  <a:latin typeface="Arial"/>
                </a:rPr>
                <a:t>90</a:t>
              </a:r>
              <a:r>
                <a:rPr kumimoji="0" lang="en-GB" sz="3200" b="1" i="0" u="none" strike="noStrike" kern="1200" cap="none" spc="0" normalizeH="0" baseline="0" noProof="0" dirty="0">
                  <a:ln>
                    <a:noFill/>
                  </a:ln>
                  <a:solidFill>
                    <a:schemeClr val="bg1"/>
                  </a:solidFill>
                  <a:effectLst/>
                  <a:uLnTx/>
                  <a:uFillTx/>
                  <a:latin typeface="Arial"/>
                  <a:ea typeface="+mn-ea"/>
                  <a:cs typeface="+mn-cs"/>
                </a:rPr>
                <a:t>%</a:t>
              </a:r>
            </a:p>
          </p:txBody>
        </p:sp>
        <p:sp>
          <p:nvSpPr>
            <p:cNvPr id="122" name="TextBox 121">
              <a:extLst>
                <a:ext uri="{FF2B5EF4-FFF2-40B4-BE49-F238E27FC236}">
                  <a16:creationId xmlns:a16="http://schemas.microsoft.com/office/drawing/2014/main" id="{B3527556-6253-6982-1CDA-77211FC0C007}"/>
                </a:ext>
              </a:extLst>
            </p:cNvPr>
            <p:cNvSpPr txBox="1"/>
            <p:nvPr/>
          </p:nvSpPr>
          <p:spPr>
            <a:xfrm>
              <a:off x="640933" y="2383048"/>
              <a:ext cx="3202923" cy="593689"/>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said that a healthcare professional talked to them about the potential complications of living with diabetes in the last 12 months</a:t>
              </a:r>
            </a:p>
          </p:txBody>
        </p:sp>
        <p:sp>
          <p:nvSpPr>
            <p:cNvPr id="123" name="Oval 122">
              <a:extLst>
                <a:ext uri="{FF2B5EF4-FFF2-40B4-BE49-F238E27FC236}">
                  <a16:creationId xmlns:a16="http://schemas.microsoft.com/office/drawing/2014/main" id="{0250E8A1-4EDC-D489-3A25-3DCB2E2FAFF3}"/>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104" name="Group 103">
            <a:extLst>
              <a:ext uri="{FF2B5EF4-FFF2-40B4-BE49-F238E27FC236}">
                <a16:creationId xmlns:a16="http://schemas.microsoft.com/office/drawing/2014/main" id="{C7D44132-3001-0F02-CDB1-8FEF7DF51194}"/>
              </a:ext>
            </a:extLst>
          </p:cNvPr>
          <p:cNvGrpSpPr/>
          <p:nvPr/>
        </p:nvGrpSpPr>
        <p:grpSpPr>
          <a:xfrm>
            <a:off x="7998630" y="4529818"/>
            <a:ext cx="3571792" cy="1227826"/>
            <a:chOff x="478544" y="1758825"/>
            <a:chExt cx="3571792" cy="1227826"/>
          </a:xfrm>
        </p:grpSpPr>
        <p:sp>
          <p:nvSpPr>
            <p:cNvPr id="105" name="Rectangle 104">
              <a:extLst>
                <a:ext uri="{FF2B5EF4-FFF2-40B4-BE49-F238E27FC236}">
                  <a16:creationId xmlns:a16="http://schemas.microsoft.com/office/drawing/2014/main" id="{1F2ADE0E-73FC-954B-7C7C-B17E10B2E816}"/>
                </a:ext>
              </a:extLst>
            </p:cNvPr>
            <p:cNvSpPr/>
            <p:nvPr/>
          </p:nvSpPr>
          <p:spPr>
            <a:xfrm>
              <a:off x="478544" y="1758825"/>
              <a:ext cx="3556800" cy="1227826"/>
            </a:xfrm>
            <a:prstGeom prst="rect">
              <a:avLst/>
            </a:prstGeom>
            <a:solidFill>
              <a:srgbClr val="C7DCEF">
                <a:alpha val="66000"/>
              </a:srgb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solidFill>
                  <a:srgbClr val="0071BB"/>
                </a:solidFill>
                <a:effectLst/>
                <a:uLnTx/>
                <a:uFillTx/>
                <a:latin typeface="Segoe UI"/>
                <a:ea typeface="+mn-ea"/>
                <a:cs typeface="+mn-cs"/>
              </a:endParaRPr>
            </a:p>
          </p:txBody>
        </p:sp>
        <p:sp>
          <p:nvSpPr>
            <p:cNvPr id="106" name="TextBox 105">
              <a:extLst>
                <a:ext uri="{FF2B5EF4-FFF2-40B4-BE49-F238E27FC236}">
                  <a16:creationId xmlns:a16="http://schemas.microsoft.com/office/drawing/2014/main" id="{C74E3AAA-892C-E393-D834-C12CF70058E3}"/>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solidFill>
                    <a:srgbClr val="005EB8"/>
                  </a:solidFill>
                  <a:effectLst/>
                  <a:uLnTx/>
                  <a:uFillTx/>
                  <a:latin typeface="Arial"/>
                  <a:ea typeface="+mn-ea"/>
                  <a:cs typeface="+mn-cs"/>
                </a:rPr>
                <a:t>96%</a:t>
              </a:r>
            </a:p>
          </p:txBody>
        </p:sp>
        <p:sp>
          <p:nvSpPr>
            <p:cNvPr id="107" name="TextBox 106">
              <a:extLst>
                <a:ext uri="{FF2B5EF4-FFF2-40B4-BE49-F238E27FC236}">
                  <a16:creationId xmlns:a16="http://schemas.microsoft.com/office/drawing/2014/main" id="{5B063782-401F-C6E8-537F-D93ED4376F3D}"/>
                </a:ext>
              </a:extLst>
            </p:cNvPr>
            <p:cNvSpPr txBox="1"/>
            <p:nvPr/>
          </p:nvSpPr>
          <p:spPr>
            <a:xfrm>
              <a:off x="640934" y="2452056"/>
              <a:ext cx="3409402"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solidFill>
                    <a:srgbClr val="005EB8"/>
                  </a:solidFill>
                  <a:latin typeface="Arial"/>
                </a:rPr>
                <a:t>said that they currently use a device to manage their diabetes </a:t>
              </a:r>
            </a:p>
          </p:txBody>
        </p:sp>
        <p:sp>
          <p:nvSpPr>
            <p:cNvPr id="108" name="Oval 107">
              <a:extLst>
                <a:ext uri="{FF2B5EF4-FFF2-40B4-BE49-F238E27FC236}">
                  <a16:creationId xmlns:a16="http://schemas.microsoft.com/office/drawing/2014/main" id="{4A0D5B25-5211-1A0C-878B-F97906C0F573}"/>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pic>
        <p:nvPicPr>
          <p:cNvPr id="3" name="Graphic 2">
            <a:extLst>
              <a:ext uri="{FF2B5EF4-FFF2-40B4-BE49-F238E27FC236}">
                <a16:creationId xmlns:a16="http://schemas.microsoft.com/office/drawing/2014/main" id="{1A0374B4-9A3C-5728-07C9-B7D25DCB63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0840" y="1951231"/>
            <a:ext cx="324000" cy="324000"/>
          </a:xfrm>
          <a:prstGeom prst="rect">
            <a:avLst/>
          </a:prstGeom>
        </p:spPr>
      </p:pic>
      <p:grpSp>
        <p:nvGrpSpPr>
          <p:cNvPr id="14" name="Group 123">
            <a:extLst>
              <a:ext uri="{FF2B5EF4-FFF2-40B4-BE49-F238E27FC236}">
                <a16:creationId xmlns:a16="http://schemas.microsoft.com/office/drawing/2014/main" id="{01763727-7D8A-8BAE-86C7-C7BA14CC4CE8}"/>
              </a:ext>
            </a:extLst>
          </p:cNvPr>
          <p:cNvGrpSpPr>
            <a:grpSpLocks noChangeAspect="1"/>
          </p:cNvGrpSpPr>
          <p:nvPr/>
        </p:nvGrpSpPr>
        <p:grpSpPr bwMode="auto">
          <a:xfrm>
            <a:off x="3501131" y="4759626"/>
            <a:ext cx="331701" cy="228673"/>
            <a:chOff x="2950" y="2939"/>
            <a:chExt cx="396" cy="273"/>
          </a:xfrm>
        </p:grpSpPr>
        <p:sp>
          <p:nvSpPr>
            <p:cNvPr id="15" name="Freeform 124">
              <a:extLst>
                <a:ext uri="{FF2B5EF4-FFF2-40B4-BE49-F238E27FC236}">
                  <a16:creationId xmlns:a16="http://schemas.microsoft.com/office/drawing/2014/main" id="{13BA5208-B32E-6A7A-60C1-98726F22CE8E}"/>
                </a:ext>
              </a:extLst>
            </p:cNvPr>
            <p:cNvSpPr>
              <a:spLocks/>
            </p:cNvSpPr>
            <p:nvPr/>
          </p:nvSpPr>
          <p:spPr bwMode="auto">
            <a:xfrm>
              <a:off x="2950" y="3025"/>
              <a:ext cx="385" cy="187"/>
            </a:xfrm>
            <a:custGeom>
              <a:avLst/>
              <a:gdLst>
                <a:gd name="T0" fmla="*/ 22 w 181"/>
                <a:gd name="T1" fmla="*/ 0 h 88"/>
                <a:gd name="T2" fmla="*/ 8 w 181"/>
                <a:gd name="T3" fmla="*/ 11 h 88"/>
                <a:gd name="T4" fmla="*/ 10 w 181"/>
                <a:gd name="T5" fmla="*/ 37 h 88"/>
                <a:gd name="T6" fmla="*/ 51 w 181"/>
                <a:gd name="T7" fmla="*/ 59 h 88"/>
                <a:gd name="T8" fmla="*/ 81 w 181"/>
                <a:gd name="T9" fmla="*/ 70 h 88"/>
                <a:gd name="T10" fmla="*/ 87 w 181"/>
                <a:gd name="T11" fmla="*/ 75 h 88"/>
                <a:gd name="T12" fmla="*/ 117 w 181"/>
                <a:gd name="T13" fmla="*/ 88 h 88"/>
                <a:gd name="T14" fmla="*/ 148 w 181"/>
                <a:gd name="T15" fmla="*/ 88 h 88"/>
                <a:gd name="T16" fmla="*/ 173 w 181"/>
                <a:gd name="T17" fmla="*/ 77 h 88"/>
                <a:gd name="T18" fmla="*/ 181 w 181"/>
                <a:gd name="T19" fmla="*/ 6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88">
                  <a:moveTo>
                    <a:pt x="22" y="0"/>
                  </a:moveTo>
                  <a:cubicBezTo>
                    <a:pt x="22" y="0"/>
                    <a:pt x="16" y="5"/>
                    <a:pt x="8" y="11"/>
                  </a:cubicBezTo>
                  <a:cubicBezTo>
                    <a:pt x="0" y="18"/>
                    <a:pt x="3" y="28"/>
                    <a:pt x="10" y="37"/>
                  </a:cubicBezTo>
                  <a:cubicBezTo>
                    <a:pt x="21" y="49"/>
                    <a:pt x="30" y="56"/>
                    <a:pt x="51" y="59"/>
                  </a:cubicBezTo>
                  <a:cubicBezTo>
                    <a:pt x="66" y="62"/>
                    <a:pt x="71" y="62"/>
                    <a:pt x="81" y="70"/>
                  </a:cubicBezTo>
                  <a:cubicBezTo>
                    <a:pt x="87" y="75"/>
                    <a:pt x="87" y="75"/>
                    <a:pt x="87" y="75"/>
                  </a:cubicBezTo>
                  <a:cubicBezTo>
                    <a:pt x="92" y="82"/>
                    <a:pt x="108" y="88"/>
                    <a:pt x="117" y="88"/>
                  </a:cubicBezTo>
                  <a:cubicBezTo>
                    <a:pt x="127" y="88"/>
                    <a:pt x="143" y="88"/>
                    <a:pt x="148" y="88"/>
                  </a:cubicBezTo>
                  <a:cubicBezTo>
                    <a:pt x="160" y="88"/>
                    <a:pt x="168" y="83"/>
                    <a:pt x="173" y="77"/>
                  </a:cubicBezTo>
                  <a:cubicBezTo>
                    <a:pt x="174" y="76"/>
                    <a:pt x="179" y="70"/>
                    <a:pt x="181" y="65"/>
                  </a:cubicBezTo>
                </a:path>
              </a:pathLst>
            </a:custGeom>
            <a:grpFill/>
            <a:ln w="12700" cap="rnd">
              <a:solidFill>
                <a:srgbClr val="0030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Freeform 125">
              <a:extLst>
                <a:ext uri="{FF2B5EF4-FFF2-40B4-BE49-F238E27FC236}">
                  <a16:creationId xmlns:a16="http://schemas.microsoft.com/office/drawing/2014/main" id="{5FC52AF9-9056-38FA-219C-0E0E4E3B0974}"/>
                </a:ext>
              </a:extLst>
            </p:cNvPr>
            <p:cNvSpPr>
              <a:spLocks/>
            </p:cNvSpPr>
            <p:nvPr/>
          </p:nvSpPr>
          <p:spPr bwMode="auto">
            <a:xfrm>
              <a:off x="2991" y="2939"/>
              <a:ext cx="355" cy="248"/>
            </a:xfrm>
            <a:custGeom>
              <a:avLst/>
              <a:gdLst>
                <a:gd name="T0" fmla="*/ 2 w 167"/>
                <a:gd name="T1" fmla="*/ 43 h 116"/>
                <a:gd name="T2" fmla="*/ 32 w 167"/>
                <a:gd name="T3" fmla="*/ 77 h 116"/>
                <a:gd name="T4" fmla="*/ 71 w 167"/>
                <a:gd name="T5" fmla="*/ 94 h 116"/>
                <a:gd name="T6" fmla="*/ 121 w 167"/>
                <a:gd name="T7" fmla="*/ 115 h 116"/>
                <a:gd name="T8" fmla="*/ 158 w 167"/>
                <a:gd name="T9" fmla="*/ 110 h 116"/>
                <a:gd name="T10" fmla="*/ 162 w 167"/>
                <a:gd name="T11" fmla="*/ 90 h 116"/>
                <a:gd name="T12" fmla="*/ 132 w 167"/>
                <a:gd name="T13" fmla="*/ 82 h 116"/>
                <a:gd name="T14" fmla="*/ 96 w 167"/>
                <a:gd name="T15" fmla="*/ 26 h 116"/>
                <a:gd name="T16" fmla="*/ 83 w 167"/>
                <a:gd name="T17" fmla="*/ 20 h 116"/>
                <a:gd name="T18" fmla="*/ 54 w 167"/>
                <a:gd name="T19" fmla="*/ 18 h 116"/>
                <a:gd name="T20" fmla="*/ 44 w 167"/>
                <a:gd name="T21" fmla="*/ 1 h 116"/>
                <a:gd name="T22" fmla="*/ 29 w 167"/>
                <a:gd name="T23" fmla="*/ 5 h 116"/>
                <a:gd name="T24" fmla="*/ 2 w 167"/>
                <a:gd name="T25" fmla="*/ 4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16">
                  <a:moveTo>
                    <a:pt x="2" y="43"/>
                  </a:moveTo>
                  <a:cubicBezTo>
                    <a:pt x="0" y="58"/>
                    <a:pt x="22" y="73"/>
                    <a:pt x="32" y="77"/>
                  </a:cubicBezTo>
                  <a:cubicBezTo>
                    <a:pt x="45" y="82"/>
                    <a:pt x="59" y="79"/>
                    <a:pt x="71" y="94"/>
                  </a:cubicBezTo>
                  <a:cubicBezTo>
                    <a:pt x="84" y="110"/>
                    <a:pt x="102" y="115"/>
                    <a:pt x="121" y="115"/>
                  </a:cubicBezTo>
                  <a:cubicBezTo>
                    <a:pt x="141" y="115"/>
                    <a:pt x="151" y="116"/>
                    <a:pt x="158" y="110"/>
                  </a:cubicBezTo>
                  <a:cubicBezTo>
                    <a:pt x="163" y="105"/>
                    <a:pt x="167" y="93"/>
                    <a:pt x="162" y="90"/>
                  </a:cubicBezTo>
                  <a:cubicBezTo>
                    <a:pt x="155" y="88"/>
                    <a:pt x="142" y="84"/>
                    <a:pt x="132" y="82"/>
                  </a:cubicBezTo>
                  <a:cubicBezTo>
                    <a:pt x="125" y="73"/>
                    <a:pt x="100" y="35"/>
                    <a:pt x="96" y="26"/>
                  </a:cubicBezTo>
                  <a:cubicBezTo>
                    <a:pt x="93" y="19"/>
                    <a:pt x="89" y="18"/>
                    <a:pt x="83" y="20"/>
                  </a:cubicBezTo>
                  <a:cubicBezTo>
                    <a:pt x="77" y="23"/>
                    <a:pt x="65" y="28"/>
                    <a:pt x="54" y="18"/>
                  </a:cubicBezTo>
                  <a:cubicBezTo>
                    <a:pt x="42" y="9"/>
                    <a:pt x="52" y="2"/>
                    <a:pt x="44" y="1"/>
                  </a:cubicBezTo>
                  <a:cubicBezTo>
                    <a:pt x="37" y="0"/>
                    <a:pt x="35" y="0"/>
                    <a:pt x="29" y="5"/>
                  </a:cubicBezTo>
                  <a:cubicBezTo>
                    <a:pt x="23" y="11"/>
                    <a:pt x="4" y="29"/>
                    <a:pt x="2" y="43"/>
                  </a:cubicBezTo>
                  <a:close/>
                </a:path>
              </a:pathLst>
            </a:custGeom>
            <a:grpFill/>
            <a:ln w="12700" cap="rnd">
              <a:solidFill>
                <a:srgbClr val="0030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ine 126">
              <a:extLst>
                <a:ext uri="{FF2B5EF4-FFF2-40B4-BE49-F238E27FC236}">
                  <a16:creationId xmlns:a16="http://schemas.microsoft.com/office/drawing/2014/main" id="{6B382594-5F1B-FFB6-E3DA-FA1294384844}"/>
                </a:ext>
              </a:extLst>
            </p:cNvPr>
            <p:cNvSpPr>
              <a:spLocks noChangeShapeType="1"/>
            </p:cNvSpPr>
            <p:nvPr/>
          </p:nvSpPr>
          <p:spPr bwMode="auto">
            <a:xfrm>
              <a:off x="3169" y="3016"/>
              <a:ext cx="0" cy="17"/>
            </a:xfrm>
            <a:prstGeom prst="line">
              <a:avLst/>
            </a:prstGeom>
            <a:grpFill/>
            <a:ln w="12700" cap="rnd">
              <a:solidFill>
                <a:srgbClr val="0030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Line 127">
              <a:extLst>
                <a:ext uri="{FF2B5EF4-FFF2-40B4-BE49-F238E27FC236}">
                  <a16:creationId xmlns:a16="http://schemas.microsoft.com/office/drawing/2014/main" id="{E7170288-618F-E4A4-260D-0DEB29AC017F}"/>
                </a:ext>
              </a:extLst>
            </p:cNvPr>
            <p:cNvSpPr>
              <a:spLocks noChangeShapeType="1"/>
            </p:cNvSpPr>
            <p:nvPr/>
          </p:nvSpPr>
          <p:spPr bwMode="auto">
            <a:xfrm>
              <a:off x="3186" y="3042"/>
              <a:ext cx="0" cy="17"/>
            </a:xfrm>
            <a:prstGeom prst="line">
              <a:avLst/>
            </a:prstGeom>
            <a:grpFill/>
            <a:ln w="12700" cap="rnd">
              <a:solidFill>
                <a:srgbClr val="0030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Line 128">
              <a:extLst>
                <a:ext uri="{FF2B5EF4-FFF2-40B4-BE49-F238E27FC236}">
                  <a16:creationId xmlns:a16="http://schemas.microsoft.com/office/drawing/2014/main" id="{006B47E0-0A8D-D02B-EAE8-3120FF84D3B8}"/>
                </a:ext>
              </a:extLst>
            </p:cNvPr>
            <p:cNvSpPr>
              <a:spLocks noChangeShapeType="1"/>
            </p:cNvSpPr>
            <p:nvPr/>
          </p:nvSpPr>
          <p:spPr bwMode="auto">
            <a:xfrm>
              <a:off x="3203" y="3067"/>
              <a:ext cx="0" cy="17"/>
            </a:xfrm>
            <a:prstGeom prst="line">
              <a:avLst/>
            </a:prstGeom>
            <a:grpFill/>
            <a:ln w="12700" cap="rnd">
              <a:solidFill>
                <a:srgbClr val="00308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B5C3F7EB-FD7F-4381-8676-A59BCC4B5681}"/>
              </a:ext>
            </a:extLst>
          </p:cNvPr>
          <p:cNvGrpSpPr>
            <a:grpSpLocks noChangeAspect="1"/>
          </p:cNvGrpSpPr>
          <p:nvPr/>
        </p:nvGrpSpPr>
        <p:grpSpPr bwMode="auto">
          <a:xfrm>
            <a:off x="3446981" y="1902252"/>
            <a:ext cx="417348" cy="396000"/>
            <a:chOff x="5408" y="1185"/>
            <a:chExt cx="567" cy="538"/>
          </a:xfrm>
        </p:grpSpPr>
        <p:sp>
          <p:nvSpPr>
            <p:cNvPr id="21" name="Freeform 86">
              <a:extLst>
                <a:ext uri="{FF2B5EF4-FFF2-40B4-BE49-F238E27FC236}">
                  <a16:creationId xmlns:a16="http://schemas.microsoft.com/office/drawing/2014/main" id="{2AC8749E-84EC-47FC-B928-172C71D72977}"/>
                </a:ext>
              </a:extLst>
            </p:cNvPr>
            <p:cNvSpPr>
              <a:spLocks/>
            </p:cNvSpPr>
            <p:nvPr/>
          </p:nvSpPr>
          <p:spPr bwMode="auto">
            <a:xfrm>
              <a:off x="5681" y="1406"/>
              <a:ext cx="294" cy="265"/>
            </a:xfrm>
            <a:custGeom>
              <a:avLst/>
              <a:gdLst>
                <a:gd name="T0" fmla="*/ 269 w 367"/>
                <a:gd name="T1" fmla="*/ 0 h 330"/>
                <a:gd name="T2" fmla="*/ 184 w 367"/>
                <a:gd name="T3" fmla="*/ 49 h 330"/>
                <a:gd name="T4" fmla="*/ 98 w 367"/>
                <a:gd name="T5" fmla="*/ 0 h 330"/>
                <a:gd name="T6" fmla="*/ 0 w 367"/>
                <a:gd name="T7" fmla="*/ 110 h 330"/>
                <a:gd name="T8" fmla="*/ 184 w 367"/>
                <a:gd name="T9" fmla="*/ 330 h 330"/>
                <a:gd name="T10" fmla="*/ 367 w 367"/>
                <a:gd name="T11" fmla="*/ 110 h 330"/>
                <a:gd name="T12" fmla="*/ 269 w 367"/>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67" h="330">
                  <a:moveTo>
                    <a:pt x="269" y="0"/>
                  </a:moveTo>
                  <a:cubicBezTo>
                    <a:pt x="234" y="0"/>
                    <a:pt x="201" y="21"/>
                    <a:pt x="184" y="49"/>
                  </a:cubicBezTo>
                  <a:cubicBezTo>
                    <a:pt x="166" y="21"/>
                    <a:pt x="133" y="0"/>
                    <a:pt x="98" y="0"/>
                  </a:cubicBezTo>
                  <a:cubicBezTo>
                    <a:pt x="43" y="0"/>
                    <a:pt x="0" y="55"/>
                    <a:pt x="0" y="110"/>
                  </a:cubicBezTo>
                  <a:cubicBezTo>
                    <a:pt x="0" y="238"/>
                    <a:pt x="184" y="330"/>
                    <a:pt x="184" y="330"/>
                  </a:cubicBezTo>
                  <a:cubicBezTo>
                    <a:pt x="184" y="330"/>
                    <a:pt x="367" y="238"/>
                    <a:pt x="367" y="110"/>
                  </a:cubicBezTo>
                  <a:cubicBezTo>
                    <a:pt x="367" y="55"/>
                    <a:pt x="324" y="0"/>
                    <a:pt x="269" y="0"/>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Freeform 87">
              <a:extLst>
                <a:ext uri="{FF2B5EF4-FFF2-40B4-BE49-F238E27FC236}">
                  <a16:creationId xmlns:a16="http://schemas.microsoft.com/office/drawing/2014/main" id="{1203742C-5BE9-481A-BA3F-E9460A0DDBFA}"/>
                </a:ext>
              </a:extLst>
            </p:cNvPr>
            <p:cNvSpPr>
              <a:spLocks/>
            </p:cNvSpPr>
            <p:nvPr/>
          </p:nvSpPr>
          <p:spPr bwMode="auto">
            <a:xfrm>
              <a:off x="5577" y="1185"/>
              <a:ext cx="40" cy="40"/>
            </a:xfrm>
            <a:custGeom>
              <a:avLst/>
              <a:gdLst>
                <a:gd name="T0" fmla="*/ 24 w 50"/>
                <a:gd name="T1" fmla="*/ 49 h 50"/>
                <a:gd name="T2" fmla="*/ 1 w 50"/>
                <a:gd name="T3" fmla="*/ 24 h 50"/>
                <a:gd name="T4" fmla="*/ 26 w 50"/>
                <a:gd name="T5" fmla="*/ 1 h 50"/>
                <a:gd name="T6" fmla="*/ 49 w 50"/>
                <a:gd name="T7" fmla="*/ 26 h 50"/>
                <a:gd name="T8" fmla="*/ 24 w 50"/>
                <a:gd name="T9" fmla="*/ 49 h 50"/>
              </a:gdLst>
              <a:ahLst/>
              <a:cxnLst>
                <a:cxn ang="0">
                  <a:pos x="T0" y="T1"/>
                </a:cxn>
                <a:cxn ang="0">
                  <a:pos x="T2" y="T3"/>
                </a:cxn>
                <a:cxn ang="0">
                  <a:pos x="T4" y="T5"/>
                </a:cxn>
                <a:cxn ang="0">
                  <a:pos x="T6" y="T7"/>
                </a:cxn>
                <a:cxn ang="0">
                  <a:pos x="T8" y="T9"/>
                </a:cxn>
              </a:cxnLst>
              <a:rect l="0" t="0" r="r" b="b"/>
              <a:pathLst>
                <a:path w="50" h="50">
                  <a:moveTo>
                    <a:pt x="24" y="49"/>
                  </a:moveTo>
                  <a:cubicBezTo>
                    <a:pt x="11" y="49"/>
                    <a:pt x="0" y="38"/>
                    <a:pt x="1" y="24"/>
                  </a:cubicBezTo>
                  <a:cubicBezTo>
                    <a:pt x="1" y="11"/>
                    <a:pt x="12" y="0"/>
                    <a:pt x="26" y="1"/>
                  </a:cubicBezTo>
                  <a:cubicBezTo>
                    <a:pt x="39" y="1"/>
                    <a:pt x="50" y="12"/>
                    <a:pt x="49" y="26"/>
                  </a:cubicBezTo>
                  <a:cubicBezTo>
                    <a:pt x="49" y="39"/>
                    <a:pt x="38" y="50"/>
                    <a:pt x="24" y="49"/>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Freeform 88">
              <a:extLst>
                <a:ext uri="{FF2B5EF4-FFF2-40B4-BE49-F238E27FC236}">
                  <a16:creationId xmlns:a16="http://schemas.microsoft.com/office/drawing/2014/main" id="{6C3B7554-4171-4F98-8AB6-1382A721DCC4}"/>
                </a:ext>
              </a:extLst>
            </p:cNvPr>
            <p:cNvSpPr>
              <a:spLocks/>
            </p:cNvSpPr>
            <p:nvPr/>
          </p:nvSpPr>
          <p:spPr bwMode="auto">
            <a:xfrm>
              <a:off x="5440" y="1185"/>
              <a:ext cx="40" cy="40"/>
            </a:xfrm>
            <a:custGeom>
              <a:avLst/>
              <a:gdLst>
                <a:gd name="T0" fmla="*/ 24 w 50"/>
                <a:gd name="T1" fmla="*/ 49 h 50"/>
                <a:gd name="T2" fmla="*/ 1 w 50"/>
                <a:gd name="T3" fmla="*/ 24 h 50"/>
                <a:gd name="T4" fmla="*/ 26 w 50"/>
                <a:gd name="T5" fmla="*/ 1 h 50"/>
                <a:gd name="T6" fmla="*/ 49 w 50"/>
                <a:gd name="T7" fmla="*/ 26 h 50"/>
                <a:gd name="T8" fmla="*/ 24 w 50"/>
                <a:gd name="T9" fmla="*/ 49 h 50"/>
              </a:gdLst>
              <a:ahLst/>
              <a:cxnLst>
                <a:cxn ang="0">
                  <a:pos x="T0" y="T1"/>
                </a:cxn>
                <a:cxn ang="0">
                  <a:pos x="T2" y="T3"/>
                </a:cxn>
                <a:cxn ang="0">
                  <a:pos x="T4" y="T5"/>
                </a:cxn>
                <a:cxn ang="0">
                  <a:pos x="T6" y="T7"/>
                </a:cxn>
                <a:cxn ang="0">
                  <a:pos x="T8" y="T9"/>
                </a:cxn>
              </a:cxnLst>
              <a:rect l="0" t="0" r="r" b="b"/>
              <a:pathLst>
                <a:path w="50" h="50">
                  <a:moveTo>
                    <a:pt x="24" y="49"/>
                  </a:moveTo>
                  <a:cubicBezTo>
                    <a:pt x="11" y="49"/>
                    <a:pt x="0" y="38"/>
                    <a:pt x="1" y="24"/>
                  </a:cubicBezTo>
                  <a:cubicBezTo>
                    <a:pt x="1" y="11"/>
                    <a:pt x="12" y="0"/>
                    <a:pt x="26" y="1"/>
                  </a:cubicBezTo>
                  <a:cubicBezTo>
                    <a:pt x="39" y="1"/>
                    <a:pt x="50" y="12"/>
                    <a:pt x="49" y="26"/>
                  </a:cubicBezTo>
                  <a:cubicBezTo>
                    <a:pt x="49" y="39"/>
                    <a:pt x="38" y="50"/>
                    <a:pt x="24" y="49"/>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Freeform 89">
              <a:extLst>
                <a:ext uri="{FF2B5EF4-FFF2-40B4-BE49-F238E27FC236}">
                  <a16:creationId xmlns:a16="http://schemas.microsoft.com/office/drawing/2014/main" id="{1A87A048-A3B6-4973-AB09-6E3313F353A3}"/>
                </a:ext>
              </a:extLst>
            </p:cNvPr>
            <p:cNvSpPr>
              <a:spLocks/>
            </p:cNvSpPr>
            <p:nvPr/>
          </p:nvSpPr>
          <p:spPr bwMode="auto">
            <a:xfrm>
              <a:off x="5412" y="1342"/>
              <a:ext cx="234" cy="48"/>
            </a:xfrm>
            <a:custGeom>
              <a:avLst/>
              <a:gdLst>
                <a:gd name="T0" fmla="*/ 293 w 293"/>
                <a:gd name="T1" fmla="*/ 0 h 61"/>
                <a:gd name="T2" fmla="*/ 146 w 293"/>
                <a:gd name="T3" fmla="*/ 61 h 61"/>
                <a:gd name="T4" fmla="*/ 0 w 293"/>
                <a:gd name="T5" fmla="*/ 0 h 61"/>
              </a:gdLst>
              <a:ahLst/>
              <a:cxnLst>
                <a:cxn ang="0">
                  <a:pos x="T0" y="T1"/>
                </a:cxn>
                <a:cxn ang="0">
                  <a:pos x="T2" y="T3"/>
                </a:cxn>
                <a:cxn ang="0">
                  <a:pos x="T4" y="T5"/>
                </a:cxn>
              </a:cxnLst>
              <a:rect l="0" t="0" r="r" b="b"/>
              <a:pathLst>
                <a:path w="293" h="61">
                  <a:moveTo>
                    <a:pt x="293" y="0"/>
                  </a:moveTo>
                  <a:cubicBezTo>
                    <a:pt x="269" y="37"/>
                    <a:pt x="219" y="61"/>
                    <a:pt x="146" y="61"/>
                  </a:cubicBezTo>
                  <a:cubicBezTo>
                    <a:pt x="74" y="61"/>
                    <a:pt x="24" y="49"/>
                    <a:pt x="0" y="0"/>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Freeform 90">
              <a:extLst>
                <a:ext uri="{FF2B5EF4-FFF2-40B4-BE49-F238E27FC236}">
                  <a16:creationId xmlns:a16="http://schemas.microsoft.com/office/drawing/2014/main" id="{EE9D581E-777A-4AD2-9B83-044CAA12847A}"/>
                </a:ext>
              </a:extLst>
            </p:cNvPr>
            <p:cNvSpPr>
              <a:spLocks/>
            </p:cNvSpPr>
            <p:nvPr/>
          </p:nvSpPr>
          <p:spPr bwMode="auto">
            <a:xfrm>
              <a:off x="5408" y="1221"/>
              <a:ext cx="273" cy="234"/>
            </a:xfrm>
            <a:custGeom>
              <a:avLst/>
              <a:gdLst>
                <a:gd name="T0" fmla="*/ 280 w 341"/>
                <a:gd name="T1" fmla="*/ 0 h 293"/>
                <a:gd name="T2" fmla="*/ 341 w 341"/>
                <a:gd name="T3" fmla="*/ 49 h 293"/>
                <a:gd name="T4" fmla="*/ 317 w 341"/>
                <a:gd name="T5" fmla="*/ 171 h 293"/>
                <a:gd name="T6" fmla="*/ 170 w 341"/>
                <a:gd name="T7" fmla="*/ 293 h 293"/>
                <a:gd name="T8" fmla="*/ 24 w 341"/>
                <a:gd name="T9" fmla="*/ 171 h 293"/>
                <a:gd name="T10" fmla="*/ 0 w 341"/>
                <a:gd name="T11" fmla="*/ 49 h 293"/>
                <a:gd name="T12" fmla="*/ 61 w 34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341" h="293">
                  <a:moveTo>
                    <a:pt x="280" y="0"/>
                  </a:moveTo>
                  <a:cubicBezTo>
                    <a:pt x="280" y="0"/>
                    <a:pt x="341" y="12"/>
                    <a:pt x="341" y="49"/>
                  </a:cubicBezTo>
                  <a:cubicBezTo>
                    <a:pt x="341" y="98"/>
                    <a:pt x="329" y="147"/>
                    <a:pt x="317" y="171"/>
                  </a:cubicBezTo>
                  <a:cubicBezTo>
                    <a:pt x="294" y="216"/>
                    <a:pt x="240" y="293"/>
                    <a:pt x="170" y="293"/>
                  </a:cubicBezTo>
                  <a:cubicBezTo>
                    <a:pt x="101" y="293"/>
                    <a:pt x="46" y="216"/>
                    <a:pt x="24" y="171"/>
                  </a:cubicBezTo>
                  <a:cubicBezTo>
                    <a:pt x="12" y="147"/>
                    <a:pt x="0" y="98"/>
                    <a:pt x="0" y="49"/>
                  </a:cubicBezTo>
                  <a:cubicBezTo>
                    <a:pt x="0" y="12"/>
                    <a:pt x="61" y="0"/>
                    <a:pt x="61" y="0"/>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Freeform 91">
              <a:extLst>
                <a:ext uri="{FF2B5EF4-FFF2-40B4-BE49-F238E27FC236}">
                  <a16:creationId xmlns:a16="http://schemas.microsoft.com/office/drawing/2014/main" id="{20808567-5498-4422-B269-6F178869BED7}"/>
                </a:ext>
              </a:extLst>
            </p:cNvPr>
            <p:cNvSpPr>
              <a:spLocks/>
            </p:cNvSpPr>
            <p:nvPr/>
          </p:nvSpPr>
          <p:spPr bwMode="auto">
            <a:xfrm>
              <a:off x="5412" y="1439"/>
              <a:ext cx="410" cy="284"/>
            </a:xfrm>
            <a:custGeom>
              <a:avLst/>
              <a:gdLst>
                <a:gd name="T0" fmla="*/ 148 w 513"/>
                <a:gd name="T1" fmla="*/ 0 h 354"/>
                <a:gd name="T2" fmla="*/ 140 w 513"/>
                <a:gd name="T3" fmla="*/ 259 h 354"/>
                <a:gd name="T4" fmla="*/ 73 w 513"/>
                <a:gd name="T5" fmla="*/ 305 h 354"/>
                <a:gd name="T6" fmla="*/ 37 w 513"/>
                <a:gd name="T7" fmla="*/ 195 h 354"/>
                <a:gd name="T8" fmla="*/ 146 w 513"/>
                <a:gd name="T9" fmla="*/ 220 h 354"/>
                <a:gd name="T10" fmla="*/ 330 w 513"/>
                <a:gd name="T11" fmla="*/ 354 h 354"/>
                <a:gd name="T12" fmla="*/ 513 w 513"/>
                <a:gd name="T13" fmla="*/ 122 h 354"/>
              </a:gdLst>
              <a:ahLst/>
              <a:cxnLst>
                <a:cxn ang="0">
                  <a:pos x="T0" y="T1"/>
                </a:cxn>
                <a:cxn ang="0">
                  <a:pos x="T2" y="T3"/>
                </a:cxn>
                <a:cxn ang="0">
                  <a:pos x="T4" y="T5"/>
                </a:cxn>
                <a:cxn ang="0">
                  <a:pos x="T6" y="T7"/>
                </a:cxn>
                <a:cxn ang="0">
                  <a:pos x="T8" y="T9"/>
                </a:cxn>
                <a:cxn ang="0">
                  <a:pos x="T10" y="T11"/>
                </a:cxn>
                <a:cxn ang="0">
                  <a:pos x="T12" y="T13"/>
                </a:cxn>
              </a:cxnLst>
              <a:rect l="0" t="0" r="r" b="b"/>
              <a:pathLst>
                <a:path w="513" h="354">
                  <a:moveTo>
                    <a:pt x="148" y="0"/>
                  </a:moveTo>
                  <a:cubicBezTo>
                    <a:pt x="139" y="86"/>
                    <a:pt x="154" y="174"/>
                    <a:pt x="140" y="259"/>
                  </a:cubicBezTo>
                  <a:cubicBezTo>
                    <a:pt x="137" y="275"/>
                    <a:pt x="123" y="304"/>
                    <a:pt x="73" y="305"/>
                  </a:cubicBezTo>
                  <a:cubicBezTo>
                    <a:pt x="25" y="307"/>
                    <a:pt x="0" y="232"/>
                    <a:pt x="37" y="195"/>
                  </a:cubicBezTo>
                  <a:cubicBezTo>
                    <a:pt x="73" y="159"/>
                    <a:pt x="110" y="171"/>
                    <a:pt x="146" y="220"/>
                  </a:cubicBezTo>
                  <a:cubicBezTo>
                    <a:pt x="180" y="267"/>
                    <a:pt x="220" y="354"/>
                    <a:pt x="330" y="354"/>
                  </a:cubicBezTo>
                  <a:cubicBezTo>
                    <a:pt x="440" y="354"/>
                    <a:pt x="513" y="122"/>
                    <a:pt x="513" y="122"/>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Oval 26">
              <a:extLst>
                <a:ext uri="{FF2B5EF4-FFF2-40B4-BE49-F238E27FC236}">
                  <a16:creationId xmlns:a16="http://schemas.microsoft.com/office/drawing/2014/main" id="{548178FE-65BC-4980-AC63-684DD6554E9F}"/>
                </a:ext>
              </a:extLst>
            </p:cNvPr>
            <p:cNvSpPr>
              <a:spLocks noChangeArrowheads="1"/>
            </p:cNvSpPr>
            <p:nvPr/>
          </p:nvSpPr>
          <p:spPr bwMode="auto">
            <a:xfrm>
              <a:off x="5802" y="1488"/>
              <a:ext cx="59" cy="59"/>
            </a:xfrm>
            <a:prstGeom prst="ellips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 name="Group 27">
            <a:extLst>
              <a:ext uri="{FF2B5EF4-FFF2-40B4-BE49-F238E27FC236}">
                <a16:creationId xmlns:a16="http://schemas.microsoft.com/office/drawing/2014/main" id="{5A849507-E533-4A06-8B2D-EE902D53DA96}"/>
              </a:ext>
            </a:extLst>
          </p:cNvPr>
          <p:cNvGrpSpPr>
            <a:grpSpLocks noChangeAspect="1"/>
          </p:cNvGrpSpPr>
          <p:nvPr/>
        </p:nvGrpSpPr>
        <p:grpSpPr bwMode="auto">
          <a:xfrm>
            <a:off x="3515828" y="3281735"/>
            <a:ext cx="261466" cy="396000"/>
            <a:chOff x="2147" y="1127"/>
            <a:chExt cx="723" cy="1095"/>
          </a:xfrm>
        </p:grpSpPr>
        <p:sp>
          <p:nvSpPr>
            <p:cNvPr id="29" name="Freeform 114">
              <a:extLst>
                <a:ext uri="{FF2B5EF4-FFF2-40B4-BE49-F238E27FC236}">
                  <a16:creationId xmlns:a16="http://schemas.microsoft.com/office/drawing/2014/main" id="{59B3BFDC-6532-4E9F-B425-F290FEDD0389}"/>
                </a:ext>
              </a:extLst>
            </p:cNvPr>
            <p:cNvSpPr>
              <a:spLocks/>
            </p:cNvSpPr>
            <p:nvPr/>
          </p:nvSpPr>
          <p:spPr bwMode="auto">
            <a:xfrm>
              <a:off x="2450" y="1127"/>
              <a:ext cx="117" cy="61"/>
            </a:xfrm>
            <a:custGeom>
              <a:avLst/>
              <a:gdLst>
                <a:gd name="T0" fmla="*/ 55 w 55"/>
                <a:gd name="T1" fmla="*/ 29 h 29"/>
                <a:gd name="T2" fmla="*/ 55 w 55"/>
                <a:gd name="T3" fmla="*/ 28 h 29"/>
                <a:gd name="T4" fmla="*/ 27 w 55"/>
                <a:gd name="T5" fmla="*/ 0 h 29"/>
                <a:gd name="T6" fmla="*/ 27 w 55"/>
                <a:gd name="T7" fmla="*/ 0 h 29"/>
                <a:gd name="T8" fmla="*/ 0 w 55"/>
                <a:gd name="T9" fmla="*/ 28 h 29"/>
                <a:gd name="T10" fmla="*/ 0 w 55"/>
                <a:gd name="T11" fmla="*/ 29 h 29"/>
              </a:gdLst>
              <a:ahLst/>
              <a:cxnLst>
                <a:cxn ang="0">
                  <a:pos x="T0" y="T1"/>
                </a:cxn>
                <a:cxn ang="0">
                  <a:pos x="T2" y="T3"/>
                </a:cxn>
                <a:cxn ang="0">
                  <a:pos x="T4" y="T5"/>
                </a:cxn>
                <a:cxn ang="0">
                  <a:pos x="T6" y="T7"/>
                </a:cxn>
                <a:cxn ang="0">
                  <a:pos x="T8" y="T9"/>
                </a:cxn>
                <a:cxn ang="0">
                  <a:pos x="T10" y="T11"/>
                </a:cxn>
              </a:cxnLst>
              <a:rect l="0" t="0" r="r" b="b"/>
              <a:pathLst>
                <a:path w="55" h="29">
                  <a:moveTo>
                    <a:pt x="55" y="29"/>
                  </a:moveTo>
                  <a:cubicBezTo>
                    <a:pt x="55" y="28"/>
                    <a:pt x="55" y="28"/>
                    <a:pt x="55" y="28"/>
                  </a:cubicBezTo>
                  <a:cubicBezTo>
                    <a:pt x="55" y="12"/>
                    <a:pt x="43" y="0"/>
                    <a:pt x="27" y="0"/>
                  </a:cubicBezTo>
                  <a:cubicBezTo>
                    <a:pt x="27" y="0"/>
                    <a:pt x="27" y="0"/>
                    <a:pt x="27" y="0"/>
                  </a:cubicBezTo>
                  <a:cubicBezTo>
                    <a:pt x="12" y="0"/>
                    <a:pt x="0" y="12"/>
                    <a:pt x="0" y="28"/>
                  </a:cubicBezTo>
                  <a:cubicBezTo>
                    <a:pt x="0" y="29"/>
                    <a:pt x="0" y="29"/>
                    <a:pt x="0" y="29"/>
                  </a:cubicBezTo>
                </a:path>
              </a:pathLst>
            </a:cu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Freeform 115">
              <a:extLst>
                <a:ext uri="{FF2B5EF4-FFF2-40B4-BE49-F238E27FC236}">
                  <a16:creationId xmlns:a16="http://schemas.microsoft.com/office/drawing/2014/main" id="{3F28C9FE-3416-40B9-A053-C53552AAB4D6}"/>
                </a:ext>
              </a:extLst>
            </p:cNvPr>
            <p:cNvSpPr>
              <a:spLocks/>
            </p:cNvSpPr>
            <p:nvPr/>
          </p:nvSpPr>
          <p:spPr bwMode="auto">
            <a:xfrm>
              <a:off x="2389" y="1188"/>
              <a:ext cx="239" cy="160"/>
            </a:xfrm>
            <a:custGeom>
              <a:avLst/>
              <a:gdLst>
                <a:gd name="T0" fmla="*/ 0 w 113"/>
                <a:gd name="T1" fmla="*/ 8 h 76"/>
                <a:gd name="T2" fmla="*/ 0 w 113"/>
                <a:gd name="T3" fmla="*/ 66 h 76"/>
                <a:gd name="T4" fmla="*/ 10 w 113"/>
                <a:gd name="T5" fmla="*/ 76 h 76"/>
                <a:gd name="T6" fmla="*/ 14 w 113"/>
                <a:gd name="T7" fmla="*/ 76 h 76"/>
                <a:gd name="T8" fmla="*/ 23 w 113"/>
                <a:gd name="T9" fmla="*/ 68 h 76"/>
                <a:gd name="T10" fmla="*/ 24 w 113"/>
                <a:gd name="T11" fmla="*/ 66 h 76"/>
                <a:gd name="T12" fmla="*/ 58 w 113"/>
                <a:gd name="T13" fmla="*/ 36 h 76"/>
                <a:gd name="T14" fmla="*/ 58 w 113"/>
                <a:gd name="T15" fmla="*/ 36 h 76"/>
                <a:gd name="T16" fmla="*/ 93 w 113"/>
                <a:gd name="T17" fmla="*/ 66 h 76"/>
                <a:gd name="T18" fmla="*/ 93 w 113"/>
                <a:gd name="T19" fmla="*/ 68 h 76"/>
                <a:gd name="T20" fmla="*/ 103 w 113"/>
                <a:gd name="T21" fmla="*/ 76 h 76"/>
                <a:gd name="T22" fmla="*/ 103 w 113"/>
                <a:gd name="T23" fmla="*/ 76 h 76"/>
                <a:gd name="T24" fmla="*/ 113 w 113"/>
                <a:gd name="T25" fmla="*/ 66 h 76"/>
                <a:gd name="T26" fmla="*/ 113 w 113"/>
                <a:gd name="T27" fmla="*/ 8 h 76"/>
                <a:gd name="T28" fmla="*/ 105 w 113"/>
                <a:gd name="T29" fmla="*/ 0 h 76"/>
                <a:gd name="T30" fmla="*/ 7 w 113"/>
                <a:gd name="T31" fmla="*/ 0 h 76"/>
                <a:gd name="T32" fmla="*/ 0 w 113"/>
                <a:gd name="T3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76">
                  <a:moveTo>
                    <a:pt x="0" y="8"/>
                  </a:moveTo>
                  <a:cubicBezTo>
                    <a:pt x="0" y="66"/>
                    <a:pt x="0" y="66"/>
                    <a:pt x="0" y="66"/>
                  </a:cubicBezTo>
                  <a:cubicBezTo>
                    <a:pt x="0" y="72"/>
                    <a:pt x="4" y="76"/>
                    <a:pt x="10" y="76"/>
                  </a:cubicBezTo>
                  <a:cubicBezTo>
                    <a:pt x="14" y="76"/>
                    <a:pt x="14" y="76"/>
                    <a:pt x="14" y="76"/>
                  </a:cubicBezTo>
                  <a:cubicBezTo>
                    <a:pt x="19" y="76"/>
                    <a:pt x="23" y="73"/>
                    <a:pt x="23" y="68"/>
                  </a:cubicBezTo>
                  <a:cubicBezTo>
                    <a:pt x="24" y="66"/>
                    <a:pt x="24" y="66"/>
                    <a:pt x="24" y="66"/>
                  </a:cubicBezTo>
                  <a:cubicBezTo>
                    <a:pt x="26" y="49"/>
                    <a:pt x="41" y="36"/>
                    <a:pt x="58" y="36"/>
                  </a:cubicBezTo>
                  <a:cubicBezTo>
                    <a:pt x="58" y="36"/>
                    <a:pt x="58" y="36"/>
                    <a:pt x="58" y="36"/>
                  </a:cubicBezTo>
                  <a:cubicBezTo>
                    <a:pt x="76" y="36"/>
                    <a:pt x="91" y="49"/>
                    <a:pt x="93" y="66"/>
                  </a:cubicBezTo>
                  <a:cubicBezTo>
                    <a:pt x="93" y="68"/>
                    <a:pt x="93" y="68"/>
                    <a:pt x="93" y="68"/>
                  </a:cubicBezTo>
                  <a:cubicBezTo>
                    <a:pt x="94" y="73"/>
                    <a:pt x="98" y="76"/>
                    <a:pt x="103" y="76"/>
                  </a:cubicBezTo>
                  <a:cubicBezTo>
                    <a:pt x="103" y="76"/>
                    <a:pt x="103" y="76"/>
                    <a:pt x="103" y="76"/>
                  </a:cubicBezTo>
                  <a:cubicBezTo>
                    <a:pt x="109" y="76"/>
                    <a:pt x="113" y="72"/>
                    <a:pt x="113" y="66"/>
                  </a:cubicBezTo>
                  <a:cubicBezTo>
                    <a:pt x="113" y="8"/>
                    <a:pt x="113" y="8"/>
                    <a:pt x="113" y="8"/>
                  </a:cubicBezTo>
                  <a:cubicBezTo>
                    <a:pt x="113" y="4"/>
                    <a:pt x="110" y="0"/>
                    <a:pt x="105" y="0"/>
                  </a:cubicBezTo>
                  <a:cubicBezTo>
                    <a:pt x="7" y="0"/>
                    <a:pt x="7" y="0"/>
                    <a:pt x="7" y="0"/>
                  </a:cubicBezTo>
                  <a:cubicBezTo>
                    <a:pt x="3" y="0"/>
                    <a:pt x="0" y="4"/>
                    <a:pt x="0" y="8"/>
                  </a:cubicBezTo>
                  <a:close/>
                </a:path>
              </a:pathLst>
            </a:cu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Freeform 116">
              <a:extLst>
                <a:ext uri="{FF2B5EF4-FFF2-40B4-BE49-F238E27FC236}">
                  <a16:creationId xmlns:a16="http://schemas.microsoft.com/office/drawing/2014/main" id="{FE213A5D-2DA1-4992-AD77-EB972B7A8E38}"/>
                </a:ext>
              </a:extLst>
            </p:cNvPr>
            <p:cNvSpPr>
              <a:spLocks/>
            </p:cNvSpPr>
            <p:nvPr/>
          </p:nvSpPr>
          <p:spPr bwMode="auto">
            <a:xfrm>
              <a:off x="2147" y="1238"/>
              <a:ext cx="723" cy="984"/>
            </a:xfrm>
            <a:custGeom>
              <a:avLst/>
              <a:gdLst>
                <a:gd name="T0" fmla="*/ 83 w 343"/>
                <a:gd name="T1" fmla="*/ 0 h 468"/>
                <a:gd name="T2" fmla="*/ 9 w 343"/>
                <a:gd name="T3" fmla="*/ 0 h 468"/>
                <a:gd name="T4" fmla="*/ 0 w 343"/>
                <a:gd name="T5" fmla="*/ 9 h 468"/>
                <a:gd name="T6" fmla="*/ 0 w 343"/>
                <a:gd name="T7" fmla="*/ 459 h 468"/>
                <a:gd name="T8" fmla="*/ 9 w 343"/>
                <a:gd name="T9" fmla="*/ 468 h 468"/>
                <a:gd name="T10" fmla="*/ 334 w 343"/>
                <a:gd name="T11" fmla="*/ 468 h 468"/>
                <a:gd name="T12" fmla="*/ 343 w 343"/>
                <a:gd name="T13" fmla="*/ 459 h 468"/>
                <a:gd name="T14" fmla="*/ 343 w 343"/>
                <a:gd name="T15" fmla="*/ 9 h 468"/>
                <a:gd name="T16" fmla="*/ 334 w 343"/>
                <a:gd name="T17" fmla="*/ 0 h 468"/>
                <a:gd name="T18" fmla="*/ 255 w 343"/>
                <a:gd name="T1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468">
                  <a:moveTo>
                    <a:pt x="83" y="0"/>
                  </a:moveTo>
                  <a:cubicBezTo>
                    <a:pt x="9" y="0"/>
                    <a:pt x="9" y="0"/>
                    <a:pt x="9" y="0"/>
                  </a:cubicBezTo>
                  <a:cubicBezTo>
                    <a:pt x="4" y="0"/>
                    <a:pt x="0" y="4"/>
                    <a:pt x="0" y="9"/>
                  </a:cubicBezTo>
                  <a:cubicBezTo>
                    <a:pt x="0" y="459"/>
                    <a:pt x="0" y="459"/>
                    <a:pt x="0" y="459"/>
                  </a:cubicBezTo>
                  <a:cubicBezTo>
                    <a:pt x="0" y="464"/>
                    <a:pt x="4" y="468"/>
                    <a:pt x="9" y="468"/>
                  </a:cubicBezTo>
                  <a:cubicBezTo>
                    <a:pt x="334" y="468"/>
                    <a:pt x="334" y="468"/>
                    <a:pt x="334" y="468"/>
                  </a:cubicBezTo>
                  <a:cubicBezTo>
                    <a:pt x="339" y="468"/>
                    <a:pt x="343" y="464"/>
                    <a:pt x="343" y="459"/>
                  </a:cubicBezTo>
                  <a:cubicBezTo>
                    <a:pt x="343" y="9"/>
                    <a:pt x="343" y="9"/>
                    <a:pt x="343" y="9"/>
                  </a:cubicBezTo>
                  <a:cubicBezTo>
                    <a:pt x="343" y="4"/>
                    <a:pt x="339" y="0"/>
                    <a:pt x="334" y="0"/>
                  </a:cubicBezTo>
                  <a:cubicBezTo>
                    <a:pt x="255" y="0"/>
                    <a:pt x="255" y="0"/>
                    <a:pt x="255" y="0"/>
                  </a:cubicBezTo>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Freeform 117">
              <a:extLst>
                <a:ext uri="{FF2B5EF4-FFF2-40B4-BE49-F238E27FC236}">
                  <a16:creationId xmlns:a16="http://schemas.microsoft.com/office/drawing/2014/main" id="{B9C64520-3A24-4BCC-8378-9CF3EEAACD50}"/>
                </a:ext>
              </a:extLst>
            </p:cNvPr>
            <p:cNvSpPr>
              <a:spLocks/>
            </p:cNvSpPr>
            <p:nvPr/>
          </p:nvSpPr>
          <p:spPr bwMode="auto">
            <a:xfrm>
              <a:off x="2423" y="1629"/>
              <a:ext cx="169" cy="51"/>
            </a:xfrm>
            <a:custGeom>
              <a:avLst/>
              <a:gdLst>
                <a:gd name="T0" fmla="*/ 77 w 80"/>
                <a:gd name="T1" fmla="*/ 10 h 24"/>
                <a:gd name="T2" fmla="*/ 71 w 80"/>
                <a:gd name="T3" fmla="*/ 3 h 24"/>
                <a:gd name="T4" fmla="*/ 57 w 80"/>
                <a:gd name="T5" fmla="*/ 0 h 24"/>
                <a:gd name="T6" fmla="*/ 40 w 80"/>
                <a:gd name="T7" fmla="*/ 8 h 24"/>
                <a:gd name="T8" fmla="*/ 24 w 80"/>
                <a:gd name="T9" fmla="*/ 0 h 24"/>
                <a:gd name="T10" fmla="*/ 10 w 80"/>
                <a:gd name="T11" fmla="*/ 3 h 24"/>
                <a:gd name="T12" fmla="*/ 3 w 80"/>
                <a:gd name="T13" fmla="*/ 10 h 24"/>
                <a:gd name="T14" fmla="*/ 0 w 80"/>
                <a:gd name="T15" fmla="*/ 24 h 24"/>
                <a:gd name="T16" fmla="*/ 40 w 80"/>
                <a:gd name="T17" fmla="*/ 24 h 24"/>
                <a:gd name="T18" fmla="*/ 80 w 80"/>
                <a:gd name="T19" fmla="*/ 24 h 24"/>
                <a:gd name="T20" fmla="*/ 77 w 80"/>
                <a:gd name="T2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4">
                  <a:moveTo>
                    <a:pt x="77" y="10"/>
                  </a:moveTo>
                  <a:cubicBezTo>
                    <a:pt x="76" y="6"/>
                    <a:pt x="74" y="3"/>
                    <a:pt x="71" y="3"/>
                  </a:cubicBezTo>
                  <a:cubicBezTo>
                    <a:pt x="57" y="0"/>
                    <a:pt x="57" y="0"/>
                    <a:pt x="57" y="0"/>
                  </a:cubicBezTo>
                  <a:cubicBezTo>
                    <a:pt x="57" y="0"/>
                    <a:pt x="49" y="7"/>
                    <a:pt x="40" y="8"/>
                  </a:cubicBezTo>
                  <a:cubicBezTo>
                    <a:pt x="31" y="7"/>
                    <a:pt x="24" y="0"/>
                    <a:pt x="24" y="0"/>
                  </a:cubicBezTo>
                  <a:cubicBezTo>
                    <a:pt x="10" y="3"/>
                    <a:pt x="10" y="3"/>
                    <a:pt x="10" y="3"/>
                  </a:cubicBezTo>
                  <a:cubicBezTo>
                    <a:pt x="7" y="3"/>
                    <a:pt x="4" y="6"/>
                    <a:pt x="3" y="10"/>
                  </a:cubicBezTo>
                  <a:cubicBezTo>
                    <a:pt x="0" y="24"/>
                    <a:pt x="0" y="24"/>
                    <a:pt x="0" y="24"/>
                  </a:cubicBezTo>
                  <a:cubicBezTo>
                    <a:pt x="40" y="24"/>
                    <a:pt x="40" y="24"/>
                    <a:pt x="40" y="24"/>
                  </a:cubicBezTo>
                  <a:cubicBezTo>
                    <a:pt x="80" y="24"/>
                    <a:pt x="80" y="24"/>
                    <a:pt x="80" y="24"/>
                  </a:cubicBezTo>
                  <a:lnTo>
                    <a:pt x="77" y="10"/>
                  </a:lnTo>
                  <a:close/>
                </a:path>
              </a:pathLst>
            </a:custGeom>
            <a:noFill/>
            <a:ln w="19050">
              <a:solidFill>
                <a:schemeClr val="bg2"/>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Oval 32">
              <a:extLst>
                <a:ext uri="{FF2B5EF4-FFF2-40B4-BE49-F238E27FC236}">
                  <a16:creationId xmlns:a16="http://schemas.microsoft.com/office/drawing/2014/main" id="{8708BA62-30AB-47B8-B3BA-AC743C475E2D}"/>
                </a:ext>
              </a:extLst>
            </p:cNvPr>
            <p:cNvSpPr>
              <a:spLocks noChangeArrowheads="1"/>
            </p:cNvSpPr>
            <p:nvPr/>
          </p:nvSpPr>
          <p:spPr bwMode="auto">
            <a:xfrm>
              <a:off x="2472" y="1541"/>
              <a:ext cx="73" cy="82"/>
            </a:xfrm>
            <a:prstGeom prst="ellipse">
              <a:avLst/>
            </a:prstGeom>
            <a:noFill/>
            <a:ln w="19050">
              <a:solidFill>
                <a:schemeClr val="bg2"/>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EA095B5F-AE56-4549-8F45-091D66F7643C}"/>
                </a:ext>
              </a:extLst>
            </p:cNvPr>
            <p:cNvSpPr>
              <a:spLocks noChangeArrowheads="1"/>
            </p:cNvSpPr>
            <p:nvPr/>
          </p:nvSpPr>
          <p:spPr bwMode="auto">
            <a:xfrm>
              <a:off x="2394" y="1480"/>
              <a:ext cx="230" cy="229"/>
            </a:xfrm>
            <a:prstGeom prst="rect">
              <a:avLst/>
            </a:pr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Line 120">
              <a:extLst>
                <a:ext uri="{FF2B5EF4-FFF2-40B4-BE49-F238E27FC236}">
                  <a16:creationId xmlns:a16="http://schemas.microsoft.com/office/drawing/2014/main" id="{37CAF01C-B376-45A3-97E1-01BC022787A3}"/>
                </a:ext>
              </a:extLst>
            </p:cNvPr>
            <p:cNvSpPr>
              <a:spLocks noChangeShapeType="1"/>
            </p:cNvSpPr>
            <p:nvPr/>
          </p:nvSpPr>
          <p:spPr bwMode="auto">
            <a:xfrm>
              <a:off x="2269" y="1867"/>
              <a:ext cx="479" cy="0"/>
            </a:xfrm>
            <a:prstGeom prst="line">
              <a:avLst/>
            </a:prstGeom>
            <a:noFill/>
            <a:ln w="19050" cap="rnd">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Line 121">
              <a:extLst>
                <a:ext uri="{FF2B5EF4-FFF2-40B4-BE49-F238E27FC236}">
                  <a16:creationId xmlns:a16="http://schemas.microsoft.com/office/drawing/2014/main" id="{23D1270F-672C-4B46-9BD0-6EA94909AE4A}"/>
                </a:ext>
              </a:extLst>
            </p:cNvPr>
            <p:cNvSpPr>
              <a:spLocks noChangeShapeType="1"/>
            </p:cNvSpPr>
            <p:nvPr/>
          </p:nvSpPr>
          <p:spPr bwMode="auto">
            <a:xfrm>
              <a:off x="2269" y="1974"/>
              <a:ext cx="479" cy="0"/>
            </a:xfrm>
            <a:prstGeom prst="line">
              <a:avLst/>
            </a:prstGeom>
            <a:noFill/>
            <a:ln w="19050" cap="rnd">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Line 122">
              <a:extLst>
                <a:ext uri="{FF2B5EF4-FFF2-40B4-BE49-F238E27FC236}">
                  <a16:creationId xmlns:a16="http://schemas.microsoft.com/office/drawing/2014/main" id="{602D88A4-E27D-4400-9BD1-5504E67866C6}"/>
                </a:ext>
              </a:extLst>
            </p:cNvPr>
            <p:cNvSpPr>
              <a:spLocks noChangeShapeType="1"/>
            </p:cNvSpPr>
            <p:nvPr/>
          </p:nvSpPr>
          <p:spPr bwMode="auto">
            <a:xfrm>
              <a:off x="2269" y="2079"/>
              <a:ext cx="479" cy="0"/>
            </a:xfrm>
            <a:prstGeom prst="line">
              <a:avLst/>
            </a:prstGeom>
            <a:noFill/>
            <a:ln w="19050" cap="rnd">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8" name="Group 37">
            <a:extLst>
              <a:ext uri="{FF2B5EF4-FFF2-40B4-BE49-F238E27FC236}">
                <a16:creationId xmlns:a16="http://schemas.microsoft.com/office/drawing/2014/main" id="{FB9F0894-9B27-49BA-BC14-54E0D8CF65EA}"/>
              </a:ext>
            </a:extLst>
          </p:cNvPr>
          <p:cNvGrpSpPr>
            <a:grpSpLocks noChangeAspect="1"/>
          </p:cNvGrpSpPr>
          <p:nvPr/>
        </p:nvGrpSpPr>
        <p:grpSpPr bwMode="auto">
          <a:xfrm>
            <a:off x="7327594" y="4635020"/>
            <a:ext cx="180000" cy="463645"/>
            <a:chOff x="5450" y="2082"/>
            <a:chExt cx="165" cy="425"/>
          </a:xfrm>
        </p:grpSpPr>
        <p:sp>
          <p:nvSpPr>
            <p:cNvPr id="39" name="Freeform 64">
              <a:extLst>
                <a:ext uri="{FF2B5EF4-FFF2-40B4-BE49-F238E27FC236}">
                  <a16:creationId xmlns:a16="http://schemas.microsoft.com/office/drawing/2014/main" id="{3FD5CB83-2D43-45F0-AC16-45A9746B4D63}"/>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Freeform 65">
              <a:extLst>
                <a:ext uri="{FF2B5EF4-FFF2-40B4-BE49-F238E27FC236}">
                  <a16:creationId xmlns:a16="http://schemas.microsoft.com/office/drawing/2014/main" id="{78EDFD25-6D1C-4597-9D29-CDDA6D9B5D71}"/>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Freeform 66">
              <a:extLst>
                <a:ext uri="{FF2B5EF4-FFF2-40B4-BE49-F238E27FC236}">
                  <a16:creationId xmlns:a16="http://schemas.microsoft.com/office/drawing/2014/main" id="{E5F39BFA-9FDD-44CE-ACA6-9D06F16117C1}"/>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Freeform 67">
              <a:extLst>
                <a:ext uri="{FF2B5EF4-FFF2-40B4-BE49-F238E27FC236}">
                  <a16:creationId xmlns:a16="http://schemas.microsoft.com/office/drawing/2014/main" id="{8B5FB2E8-A218-4947-9F78-9CC4FE5F3CA8}"/>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Freeform 68">
              <a:extLst>
                <a:ext uri="{FF2B5EF4-FFF2-40B4-BE49-F238E27FC236}">
                  <a16:creationId xmlns:a16="http://schemas.microsoft.com/office/drawing/2014/main" id="{2FA8B8D0-6B77-4433-BB64-1F34A9F928A4}"/>
                </a:ext>
              </a:extLst>
            </p:cNvPr>
            <p:cNvSpPr>
              <a:spLocks/>
            </p:cNvSpPr>
            <p:nvPr/>
          </p:nvSpPr>
          <p:spPr bwMode="auto">
            <a:xfrm>
              <a:off x="5495" y="2104"/>
              <a:ext cx="75" cy="66"/>
            </a:xfrm>
            <a:custGeom>
              <a:avLst/>
              <a:gdLst>
                <a:gd name="T0" fmla="*/ 32 w 40"/>
                <a:gd name="T1" fmla="*/ 0 h 36"/>
                <a:gd name="T2" fmla="*/ 20 w 40"/>
                <a:gd name="T3" fmla="*/ 12 h 36"/>
                <a:gd name="T4" fmla="*/ 8 w 40"/>
                <a:gd name="T5" fmla="*/ 0 h 36"/>
                <a:gd name="T6" fmla="*/ 0 w 40"/>
                <a:gd name="T7" fmla="*/ 16 h 36"/>
                <a:gd name="T8" fmla="*/ 20 w 40"/>
                <a:gd name="T9" fmla="*/ 36 h 36"/>
                <a:gd name="T10" fmla="*/ 40 w 40"/>
                <a:gd name="T11" fmla="*/ 16 h 36"/>
                <a:gd name="T12" fmla="*/ 32 w 4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32" y="0"/>
                  </a:moveTo>
                  <a:cubicBezTo>
                    <a:pt x="32" y="6"/>
                    <a:pt x="27" y="12"/>
                    <a:pt x="20" y="12"/>
                  </a:cubicBezTo>
                  <a:cubicBezTo>
                    <a:pt x="13" y="12"/>
                    <a:pt x="8" y="6"/>
                    <a:pt x="8" y="0"/>
                  </a:cubicBezTo>
                  <a:cubicBezTo>
                    <a:pt x="3" y="3"/>
                    <a:pt x="0" y="9"/>
                    <a:pt x="0" y="16"/>
                  </a:cubicBezTo>
                  <a:cubicBezTo>
                    <a:pt x="0" y="27"/>
                    <a:pt x="9" y="36"/>
                    <a:pt x="20" y="36"/>
                  </a:cubicBezTo>
                  <a:cubicBezTo>
                    <a:pt x="31" y="36"/>
                    <a:pt x="40" y="27"/>
                    <a:pt x="40" y="16"/>
                  </a:cubicBezTo>
                  <a:cubicBezTo>
                    <a:pt x="40" y="9"/>
                    <a:pt x="37" y="3"/>
                    <a:pt x="32" y="0"/>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Freeform 69">
              <a:extLst>
                <a:ext uri="{FF2B5EF4-FFF2-40B4-BE49-F238E27FC236}">
                  <a16:creationId xmlns:a16="http://schemas.microsoft.com/office/drawing/2014/main" id="{03FA9D7A-92A5-4906-B2DC-AE696BABC634}"/>
                </a:ext>
              </a:extLst>
            </p:cNvPr>
            <p:cNvSpPr>
              <a:spLocks/>
            </p:cNvSpPr>
            <p:nvPr/>
          </p:nvSpPr>
          <p:spPr bwMode="auto">
            <a:xfrm>
              <a:off x="5510" y="2082"/>
              <a:ext cx="45" cy="44"/>
            </a:xfrm>
            <a:custGeom>
              <a:avLst/>
              <a:gdLst>
                <a:gd name="T0" fmla="*/ 12 w 24"/>
                <a:gd name="T1" fmla="*/ 0 h 24"/>
                <a:gd name="T2" fmla="*/ 0 w 24"/>
                <a:gd name="T3" fmla="*/ 12 h 24"/>
                <a:gd name="T4" fmla="*/ 0 w 24"/>
                <a:gd name="T5" fmla="*/ 12 h 24"/>
                <a:gd name="T6" fmla="*/ 12 w 24"/>
                <a:gd name="T7" fmla="*/ 24 h 24"/>
                <a:gd name="T8" fmla="*/ 24 w 24"/>
                <a:gd name="T9" fmla="*/ 12 h 24"/>
                <a:gd name="T10" fmla="*/ 24 w 24"/>
                <a:gd name="T11" fmla="*/ 12 h 24"/>
                <a:gd name="T12" fmla="*/ 12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2" y="0"/>
                  </a:moveTo>
                  <a:cubicBezTo>
                    <a:pt x="5" y="0"/>
                    <a:pt x="0" y="5"/>
                    <a:pt x="0" y="12"/>
                  </a:cubicBezTo>
                  <a:cubicBezTo>
                    <a:pt x="0" y="12"/>
                    <a:pt x="0" y="12"/>
                    <a:pt x="0" y="12"/>
                  </a:cubicBezTo>
                  <a:cubicBezTo>
                    <a:pt x="0" y="18"/>
                    <a:pt x="5" y="24"/>
                    <a:pt x="12" y="24"/>
                  </a:cubicBezTo>
                  <a:cubicBezTo>
                    <a:pt x="19" y="24"/>
                    <a:pt x="24" y="18"/>
                    <a:pt x="24" y="12"/>
                  </a:cubicBezTo>
                  <a:cubicBezTo>
                    <a:pt x="24" y="12"/>
                    <a:pt x="24" y="12"/>
                    <a:pt x="24" y="12"/>
                  </a:cubicBezTo>
                  <a:cubicBezTo>
                    <a:pt x="24" y="5"/>
                    <a:pt x="19" y="0"/>
                    <a:pt x="12" y="0"/>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5" name="Line 70">
              <a:extLst>
                <a:ext uri="{FF2B5EF4-FFF2-40B4-BE49-F238E27FC236}">
                  <a16:creationId xmlns:a16="http://schemas.microsoft.com/office/drawing/2014/main" id="{64695EF6-8D8A-43C6-BAAA-ACEEACEAE5D7}"/>
                </a:ext>
              </a:extLst>
            </p:cNvPr>
            <p:cNvSpPr>
              <a:spLocks noChangeShapeType="1"/>
            </p:cNvSpPr>
            <p:nvPr/>
          </p:nvSpPr>
          <p:spPr bwMode="auto">
            <a:xfrm>
              <a:off x="5532" y="2236"/>
              <a:ext cx="0" cy="44"/>
            </a:xfrm>
            <a:prstGeom prst="lin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Line 71">
              <a:extLst>
                <a:ext uri="{FF2B5EF4-FFF2-40B4-BE49-F238E27FC236}">
                  <a16:creationId xmlns:a16="http://schemas.microsoft.com/office/drawing/2014/main" id="{80D6F918-205D-43ED-BC0B-65DFDA62D937}"/>
                </a:ext>
              </a:extLst>
            </p:cNvPr>
            <p:cNvSpPr>
              <a:spLocks noChangeShapeType="1"/>
            </p:cNvSpPr>
            <p:nvPr/>
          </p:nvSpPr>
          <p:spPr bwMode="auto">
            <a:xfrm>
              <a:off x="5510" y="2258"/>
              <a:ext cx="45" cy="0"/>
            </a:xfrm>
            <a:prstGeom prst="lin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14A7DCAE-C1A7-456F-959B-46914DE04490}"/>
              </a:ext>
            </a:extLst>
          </p:cNvPr>
          <p:cNvGrpSpPr>
            <a:grpSpLocks noChangeAspect="1"/>
          </p:cNvGrpSpPr>
          <p:nvPr/>
        </p:nvGrpSpPr>
        <p:grpSpPr bwMode="auto">
          <a:xfrm>
            <a:off x="11026830" y="3258055"/>
            <a:ext cx="306904" cy="396000"/>
            <a:chOff x="5518" y="451"/>
            <a:chExt cx="351" cy="379"/>
          </a:xfrm>
        </p:grpSpPr>
        <p:sp>
          <p:nvSpPr>
            <p:cNvPr id="59" name="Line 50">
              <a:extLst>
                <a:ext uri="{FF2B5EF4-FFF2-40B4-BE49-F238E27FC236}">
                  <a16:creationId xmlns:a16="http://schemas.microsoft.com/office/drawing/2014/main" id="{C3668488-155E-47BE-BA03-70E11B586EF0}"/>
                </a:ext>
              </a:extLst>
            </p:cNvPr>
            <p:cNvSpPr>
              <a:spLocks noChangeShapeType="1"/>
            </p:cNvSpPr>
            <p:nvPr/>
          </p:nvSpPr>
          <p:spPr bwMode="auto">
            <a:xfrm>
              <a:off x="5853" y="708"/>
              <a:ext cx="0" cy="0"/>
            </a:xfrm>
            <a:prstGeom prst="lin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Freeform 51">
              <a:extLst>
                <a:ext uri="{FF2B5EF4-FFF2-40B4-BE49-F238E27FC236}">
                  <a16:creationId xmlns:a16="http://schemas.microsoft.com/office/drawing/2014/main" id="{9853260E-F231-4275-9FE8-5163FD935D6C}"/>
                </a:ext>
              </a:extLst>
            </p:cNvPr>
            <p:cNvSpPr>
              <a:spLocks/>
            </p:cNvSpPr>
            <p:nvPr/>
          </p:nvSpPr>
          <p:spPr bwMode="auto">
            <a:xfrm>
              <a:off x="5632" y="451"/>
              <a:ext cx="208" cy="183"/>
            </a:xfrm>
            <a:custGeom>
              <a:avLst/>
              <a:gdLst>
                <a:gd name="T0" fmla="*/ 0 w 51"/>
                <a:gd name="T1" fmla="*/ 45 h 45"/>
                <a:gd name="T2" fmla="*/ 27 w 51"/>
                <a:gd name="T3" fmla="*/ 6 h 45"/>
                <a:gd name="T4" fmla="*/ 39 w 51"/>
                <a:gd name="T5" fmla="*/ 9 h 45"/>
                <a:gd name="T6" fmla="*/ 34 w 51"/>
                <a:gd name="T7" fmla="*/ 37 h 45"/>
                <a:gd name="T8" fmla="*/ 51 w 51"/>
                <a:gd name="T9" fmla="*/ 37 h 45"/>
              </a:gdLst>
              <a:ahLst/>
              <a:cxnLst>
                <a:cxn ang="0">
                  <a:pos x="T0" y="T1"/>
                </a:cxn>
                <a:cxn ang="0">
                  <a:pos x="T2" y="T3"/>
                </a:cxn>
                <a:cxn ang="0">
                  <a:pos x="T4" y="T5"/>
                </a:cxn>
                <a:cxn ang="0">
                  <a:pos x="T6" y="T7"/>
                </a:cxn>
                <a:cxn ang="0">
                  <a:pos x="T8" y="T9"/>
                </a:cxn>
              </a:cxnLst>
              <a:rect l="0" t="0" r="r" b="b"/>
              <a:pathLst>
                <a:path w="51" h="45">
                  <a:moveTo>
                    <a:pt x="0" y="45"/>
                  </a:moveTo>
                  <a:cubicBezTo>
                    <a:pt x="13" y="42"/>
                    <a:pt x="27" y="25"/>
                    <a:pt x="27" y="6"/>
                  </a:cubicBezTo>
                  <a:cubicBezTo>
                    <a:pt x="27" y="1"/>
                    <a:pt x="37" y="0"/>
                    <a:pt x="39" y="9"/>
                  </a:cubicBezTo>
                  <a:cubicBezTo>
                    <a:pt x="42" y="19"/>
                    <a:pt x="37" y="28"/>
                    <a:pt x="34" y="37"/>
                  </a:cubicBezTo>
                  <a:cubicBezTo>
                    <a:pt x="51" y="37"/>
                    <a:pt x="51" y="37"/>
                    <a:pt x="51" y="37"/>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Freeform 52">
              <a:extLst>
                <a:ext uri="{FF2B5EF4-FFF2-40B4-BE49-F238E27FC236}">
                  <a16:creationId xmlns:a16="http://schemas.microsoft.com/office/drawing/2014/main" id="{7ADCCDA8-5784-4E6C-B08C-16BD68B38B3D}"/>
                </a:ext>
              </a:extLst>
            </p:cNvPr>
            <p:cNvSpPr>
              <a:spLocks/>
            </p:cNvSpPr>
            <p:nvPr/>
          </p:nvSpPr>
          <p:spPr bwMode="auto">
            <a:xfrm>
              <a:off x="5836" y="602"/>
              <a:ext cx="33" cy="57"/>
            </a:xfrm>
            <a:custGeom>
              <a:avLst/>
              <a:gdLst>
                <a:gd name="T0" fmla="*/ 1 w 8"/>
                <a:gd name="T1" fmla="*/ 0 h 14"/>
                <a:gd name="T2" fmla="*/ 8 w 8"/>
                <a:gd name="T3" fmla="*/ 7 h 14"/>
                <a:gd name="T4" fmla="*/ 8 w 8"/>
                <a:gd name="T5" fmla="*/ 7 h 14"/>
                <a:gd name="T6" fmla="*/ 1 w 8"/>
                <a:gd name="T7" fmla="*/ 14 h 14"/>
                <a:gd name="T8" fmla="*/ 0 w 8"/>
                <a:gd name="T9" fmla="*/ 14 h 14"/>
              </a:gdLst>
              <a:ahLst/>
              <a:cxnLst>
                <a:cxn ang="0">
                  <a:pos x="T0" y="T1"/>
                </a:cxn>
                <a:cxn ang="0">
                  <a:pos x="T2" y="T3"/>
                </a:cxn>
                <a:cxn ang="0">
                  <a:pos x="T4" y="T5"/>
                </a:cxn>
                <a:cxn ang="0">
                  <a:pos x="T6" y="T7"/>
                </a:cxn>
                <a:cxn ang="0">
                  <a:pos x="T8" y="T9"/>
                </a:cxn>
              </a:cxnLst>
              <a:rect l="0" t="0" r="r" b="b"/>
              <a:pathLst>
                <a:path w="8" h="14">
                  <a:moveTo>
                    <a:pt x="1" y="0"/>
                  </a:moveTo>
                  <a:cubicBezTo>
                    <a:pt x="5" y="0"/>
                    <a:pt x="8" y="3"/>
                    <a:pt x="8" y="7"/>
                  </a:cubicBezTo>
                  <a:cubicBezTo>
                    <a:pt x="8" y="7"/>
                    <a:pt x="8" y="7"/>
                    <a:pt x="8" y="7"/>
                  </a:cubicBezTo>
                  <a:cubicBezTo>
                    <a:pt x="8" y="11"/>
                    <a:pt x="5" y="14"/>
                    <a:pt x="1" y="14"/>
                  </a:cubicBezTo>
                  <a:cubicBezTo>
                    <a:pt x="0" y="14"/>
                    <a:pt x="0" y="14"/>
                    <a:pt x="0" y="14"/>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Freeform 53">
              <a:extLst>
                <a:ext uri="{FF2B5EF4-FFF2-40B4-BE49-F238E27FC236}">
                  <a16:creationId xmlns:a16="http://schemas.microsoft.com/office/drawing/2014/main" id="{1C8D6D9C-EB09-48C9-89CE-4C8E0CFA0D48}"/>
                </a:ext>
              </a:extLst>
            </p:cNvPr>
            <p:cNvSpPr>
              <a:spLocks/>
            </p:cNvSpPr>
            <p:nvPr/>
          </p:nvSpPr>
          <p:spPr bwMode="auto">
            <a:xfrm>
              <a:off x="5828" y="659"/>
              <a:ext cx="37" cy="57"/>
            </a:xfrm>
            <a:custGeom>
              <a:avLst/>
              <a:gdLst>
                <a:gd name="T0" fmla="*/ 2 w 9"/>
                <a:gd name="T1" fmla="*/ 0 h 14"/>
                <a:gd name="T2" fmla="*/ 9 w 9"/>
                <a:gd name="T3" fmla="*/ 7 h 14"/>
                <a:gd name="T4" fmla="*/ 9 w 9"/>
                <a:gd name="T5" fmla="*/ 7 h 14"/>
                <a:gd name="T6" fmla="*/ 2 w 9"/>
                <a:gd name="T7" fmla="*/ 14 h 14"/>
                <a:gd name="T8" fmla="*/ 0 w 9"/>
                <a:gd name="T9" fmla="*/ 14 h 14"/>
              </a:gdLst>
              <a:ahLst/>
              <a:cxnLst>
                <a:cxn ang="0">
                  <a:pos x="T0" y="T1"/>
                </a:cxn>
                <a:cxn ang="0">
                  <a:pos x="T2" y="T3"/>
                </a:cxn>
                <a:cxn ang="0">
                  <a:pos x="T4" y="T5"/>
                </a:cxn>
                <a:cxn ang="0">
                  <a:pos x="T6" y="T7"/>
                </a:cxn>
                <a:cxn ang="0">
                  <a:pos x="T8" y="T9"/>
                </a:cxn>
              </a:cxnLst>
              <a:rect l="0" t="0" r="r" b="b"/>
              <a:pathLst>
                <a:path w="9" h="14">
                  <a:moveTo>
                    <a:pt x="2" y="0"/>
                  </a:moveTo>
                  <a:cubicBezTo>
                    <a:pt x="6" y="0"/>
                    <a:pt x="9" y="3"/>
                    <a:pt x="9" y="7"/>
                  </a:cubicBezTo>
                  <a:cubicBezTo>
                    <a:pt x="9" y="7"/>
                    <a:pt x="9" y="7"/>
                    <a:pt x="9" y="7"/>
                  </a:cubicBezTo>
                  <a:cubicBezTo>
                    <a:pt x="9" y="11"/>
                    <a:pt x="6" y="14"/>
                    <a:pt x="2" y="14"/>
                  </a:cubicBezTo>
                  <a:cubicBezTo>
                    <a:pt x="0" y="14"/>
                    <a:pt x="0" y="14"/>
                    <a:pt x="0" y="14"/>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Freeform 54">
              <a:extLst>
                <a:ext uri="{FF2B5EF4-FFF2-40B4-BE49-F238E27FC236}">
                  <a16:creationId xmlns:a16="http://schemas.microsoft.com/office/drawing/2014/main" id="{ECD635F3-7105-48F9-822A-C738CA0AAF94}"/>
                </a:ext>
              </a:extLst>
            </p:cNvPr>
            <p:cNvSpPr>
              <a:spLocks/>
            </p:cNvSpPr>
            <p:nvPr/>
          </p:nvSpPr>
          <p:spPr bwMode="auto">
            <a:xfrm>
              <a:off x="5812" y="716"/>
              <a:ext cx="37" cy="57"/>
            </a:xfrm>
            <a:custGeom>
              <a:avLst/>
              <a:gdLst>
                <a:gd name="T0" fmla="*/ 2 w 9"/>
                <a:gd name="T1" fmla="*/ 0 h 14"/>
                <a:gd name="T2" fmla="*/ 9 w 9"/>
                <a:gd name="T3" fmla="*/ 7 h 14"/>
                <a:gd name="T4" fmla="*/ 9 w 9"/>
                <a:gd name="T5" fmla="*/ 7 h 14"/>
                <a:gd name="T6" fmla="*/ 2 w 9"/>
                <a:gd name="T7" fmla="*/ 14 h 14"/>
                <a:gd name="T8" fmla="*/ 0 w 9"/>
                <a:gd name="T9" fmla="*/ 14 h 14"/>
              </a:gdLst>
              <a:ahLst/>
              <a:cxnLst>
                <a:cxn ang="0">
                  <a:pos x="T0" y="T1"/>
                </a:cxn>
                <a:cxn ang="0">
                  <a:pos x="T2" y="T3"/>
                </a:cxn>
                <a:cxn ang="0">
                  <a:pos x="T4" y="T5"/>
                </a:cxn>
                <a:cxn ang="0">
                  <a:pos x="T6" y="T7"/>
                </a:cxn>
                <a:cxn ang="0">
                  <a:pos x="T8" y="T9"/>
                </a:cxn>
              </a:cxnLst>
              <a:rect l="0" t="0" r="r" b="b"/>
              <a:pathLst>
                <a:path w="9" h="14">
                  <a:moveTo>
                    <a:pt x="2" y="0"/>
                  </a:moveTo>
                  <a:cubicBezTo>
                    <a:pt x="6" y="0"/>
                    <a:pt x="9" y="3"/>
                    <a:pt x="9" y="7"/>
                  </a:cubicBezTo>
                  <a:cubicBezTo>
                    <a:pt x="9" y="7"/>
                    <a:pt x="9" y="7"/>
                    <a:pt x="9" y="7"/>
                  </a:cubicBezTo>
                  <a:cubicBezTo>
                    <a:pt x="9" y="11"/>
                    <a:pt x="6" y="14"/>
                    <a:pt x="2" y="14"/>
                  </a:cubicBezTo>
                  <a:cubicBezTo>
                    <a:pt x="0" y="14"/>
                    <a:pt x="0" y="14"/>
                    <a:pt x="0" y="14"/>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Freeform 55">
              <a:extLst>
                <a:ext uri="{FF2B5EF4-FFF2-40B4-BE49-F238E27FC236}">
                  <a16:creationId xmlns:a16="http://schemas.microsoft.com/office/drawing/2014/main" id="{0AE180B2-EDE7-4106-94AE-3E5E9CA94B1F}"/>
                </a:ext>
              </a:extLst>
            </p:cNvPr>
            <p:cNvSpPr>
              <a:spLocks/>
            </p:cNvSpPr>
            <p:nvPr/>
          </p:nvSpPr>
          <p:spPr bwMode="auto">
            <a:xfrm>
              <a:off x="5820" y="659"/>
              <a:ext cx="45" cy="57"/>
            </a:xfrm>
            <a:custGeom>
              <a:avLst/>
              <a:gdLst>
                <a:gd name="T0" fmla="*/ 4 w 11"/>
                <a:gd name="T1" fmla="*/ 0 h 14"/>
                <a:gd name="T2" fmla="*/ 11 w 11"/>
                <a:gd name="T3" fmla="*/ 7 h 14"/>
                <a:gd name="T4" fmla="*/ 11 w 11"/>
                <a:gd name="T5" fmla="*/ 7 h 14"/>
                <a:gd name="T6" fmla="*/ 4 w 11"/>
                <a:gd name="T7" fmla="*/ 14 h 14"/>
                <a:gd name="T8" fmla="*/ 0 w 11"/>
                <a:gd name="T9" fmla="*/ 14 h 14"/>
              </a:gdLst>
              <a:ahLst/>
              <a:cxnLst>
                <a:cxn ang="0">
                  <a:pos x="T0" y="T1"/>
                </a:cxn>
                <a:cxn ang="0">
                  <a:pos x="T2" y="T3"/>
                </a:cxn>
                <a:cxn ang="0">
                  <a:pos x="T4" y="T5"/>
                </a:cxn>
                <a:cxn ang="0">
                  <a:pos x="T6" y="T7"/>
                </a:cxn>
                <a:cxn ang="0">
                  <a:pos x="T8" y="T9"/>
                </a:cxn>
              </a:cxnLst>
              <a:rect l="0" t="0" r="r" b="b"/>
              <a:pathLst>
                <a:path w="11" h="14">
                  <a:moveTo>
                    <a:pt x="4" y="0"/>
                  </a:moveTo>
                  <a:cubicBezTo>
                    <a:pt x="8" y="0"/>
                    <a:pt x="11" y="3"/>
                    <a:pt x="11" y="7"/>
                  </a:cubicBezTo>
                  <a:cubicBezTo>
                    <a:pt x="11" y="7"/>
                    <a:pt x="11" y="7"/>
                    <a:pt x="11" y="7"/>
                  </a:cubicBezTo>
                  <a:cubicBezTo>
                    <a:pt x="11" y="11"/>
                    <a:pt x="8" y="14"/>
                    <a:pt x="4" y="14"/>
                  </a:cubicBezTo>
                  <a:cubicBezTo>
                    <a:pt x="0" y="14"/>
                    <a:pt x="0" y="14"/>
                    <a:pt x="0" y="14"/>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Freeform 56">
              <a:extLst>
                <a:ext uri="{FF2B5EF4-FFF2-40B4-BE49-F238E27FC236}">
                  <a16:creationId xmlns:a16="http://schemas.microsoft.com/office/drawing/2014/main" id="{1BF275BD-A4A6-42CD-9D07-E88DC648E5E4}"/>
                </a:ext>
              </a:extLst>
            </p:cNvPr>
            <p:cNvSpPr>
              <a:spLocks/>
            </p:cNvSpPr>
            <p:nvPr/>
          </p:nvSpPr>
          <p:spPr bwMode="auto">
            <a:xfrm>
              <a:off x="5632" y="797"/>
              <a:ext cx="180" cy="25"/>
            </a:xfrm>
            <a:custGeom>
              <a:avLst/>
              <a:gdLst>
                <a:gd name="T0" fmla="*/ 44 w 44"/>
                <a:gd name="T1" fmla="*/ 6 h 6"/>
                <a:gd name="T2" fmla="*/ 25 w 44"/>
                <a:gd name="T3" fmla="*/ 6 h 6"/>
                <a:gd name="T4" fmla="*/ 20 w 44"/>
                <a:gd name="T5" fmla="*/ 6 h 6"/>
                <a:gd name="T6" fmla="*/ 0 w 44"/>
                <a:gd name="T7" fmla="*/ 0 h 6"/>
              </a:gdLst>
              <a:ahLst/>
              <a:cxnLst>
                <a:cxn ang="0">
                  <a:pos x="T0" y="T1"/>
                </a:cxn>
                <a:cxn ang="0">
                  <a:pos x="T2" y="T3"/>
                </a:cxn>
                <a:cxn ang="0">
                  <a:pos x="T4" y="T5"/>
                </a:cxn>
                <a:cxn ang="0">
                  <a:pos x="T6" y="T7"/>
                </a:cxn>
              </a:cxnLst>
              <a:rect l="0" t="0" r="r" b="b"/>
              <a:pathLst>
                <a:path w="44" h="6">
                  <a:moveTo>
                    <a:pt x="44" y="6"/>
                  </a:moveTo>
                  <a:cubicBezTo>
                    <a:pt x="25" y="6"/>
                    <a:pt x="25" y="6"/>
                    <a:pt x="25" y="6"/>
                  </a:cubicBezTo>
                  <a:cubicBezTo>
                    <a:pt x="20" y="6"/>
                    <a:pt x="20" y="6"/>
                    <a:pt x="20" y="6"/>
                  </a:cubicBezTo>
                  <a:cubicBezTo>
                    <a:pt x="13" y="6"/>
                    <a:pt x="0" y="0"/>
                    <a:pt x="0" y="0"/>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Freeform 57">
              <a:extLst>
                <a:ext uri="{FF2B5EF4-FFF2-40B4-BE49-F238E27FC236}">
                  <a16:creationId xmlns:a16="http://schemas.microsoft.com/office/drawing/2014/main" id="{0AB12D67-5D71-485E-9D6A-84E076D6BB98}"/>
                </a:ext>
              </a:extLst>
            </p:cNvPr>
            <p:cNvSpPr>
              <a:spLocks/>
            </p:cNvSpPr>
            <p:nvPr/>
          </p:nvSpPr>
          <p:spPr bwMode="auto">
            <a:xfrm>
              <a:off x="5800" y="773"/>
              <a:ext cx="36" cy="49"/>
            </a:xfrm>
            <a:custGeom>
              <a:avLst/>
              <a:gdLst>
                <a:gd name="T0" fmla="*/ 2 w 9"/>
                <a:gd name="T1" fmla="*/ 0 h 12"/>
                <a:gd name="T2" fmla="*/ 2 w 9"/>
                <a:gd name="T3" fmla="*/ 0 h 12"/>
                <a:gd name="T4" fmla="*/ 9 w 9"/>
                <a:gd name="T5" fmla="*/ 6 h 12"/>
                <a:gd name="T6" fmla="*/ 9 w 9"/>
                <a:gd name="T7" fmla="*/ 6 h 12"/>
                <a:gd name="T8" fmla="*/ 2 w 9"/>
                <a:gd name="T9" fmla="*/ 12 h 12"/>
                <a:gd name="T10" fmla="*/ 0 w 9"/>
                <a:gd name="T11" fmla="*/ 12 h 12"/>
              </a:gdLst>
              <a:ahLst/>
              <a:cxnLst>
                <a:cxn ang="0">
                  <a:pos x="T0" y="T1"/>
                </a:cxn>
                <a:cxn ang="0">
                  <a:pos x="T2" y="T3"/>
                </a:cxn>
                <a:cxn ang="0">
                  <a:pos x="T4" y="T5"/>
                </a:cxn>
                <a:cxn ang="0">
                  <a:pos x="T6" y="T7"/>
                </a:cxn>
                <a:cxn ang="0">
                  <a:pos x="T8" y="T9"/>
                </a:cxn>
                <a:cxn ang="0">
                  <a:pos x="T10" y="T11"/>
                </a:cxn>
              </a:cxnLst>
              <a:rect l="0" t="0" r="r" b="b"/>
              <a:pathLst>
                <a:path w="9" h="12">
                  <a:moveTo>
                    <a:pt x="2" y="0"/>
                  </a:moveTo>
                  <a:cubicBezTo>
                    <a:pt x="2" y="0"/>
                    <a:pt x="2" y="0"/>
                    <a:pt x="2" y="0"/>
                  </a:cubicBezTo>
                  <a:cubicBezTo>
                    <a:pt x="6" y="0"/>
                    <a:pt x="9" y="3"/>
                    <a:pt x="9" y="6"/>
                  </a:cubicBezTo>
                  <a:cubicBezTo>
                    <a:pt x="9" y="6"/>
                    <a:pt x="9" y="6"/>
                    <a:pt x="9" y="6"/>
                  </a:cubicBezTo>
                  <a:cubicBezTo>
                    <a:pt x="9" y="10"/>
                    <a:pt x="6" y="12"/>
                    <a:pt x="2" y="12"/>
                  </a:cubicBezTo>
                  <a:cubicBezTo>
                    <a:pt x="0" y="12"/>
                    <a:pt x="0" y="12"/>
                    <a:pt x="0" y="12"/>
                  </a:cubicBez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Oval 66">
              <a:extLst>
                <a:ext uri="{FF2B5EF4-FFF2-40B4-BE49-F238E27FC236}">
                  <a16:creationId xmlns:a16="http://schemas.microsoft.com/office/drawing/2014/main" id="{FD008B0E-0994-4690-B32A-D1D58A7FFBC8}"/>
                </a:ext>
              </a:extLst>
            </p:cNvPr>
            <p:cNvSpPr>
              <a:spLocks noChangeArrowheads="1"/>
            </p:cNvSpPr>
            <p:nvPr/>
          </p:nvSpPr>
          <p:spPr bwMode="auto">
            <a:xfrm>
              <a:off x="5591" y="789"/>
              <a:ext cx="17" cy="12"/>
            </a:xfrm>
            <a:prstGeom prst="ellips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Freeform 59">
              <a:extLst>
                <a:ext uri="{FF2B5EF4-FFF2-40B4-BE49-F238E27FC236}">
                  <a16:creationId xmlns:a16="http://schemas.microsoft.com/office/drawing/2014/main" id="{F2881EA7-7ED8-473F-800D-5C9ECCB46534}"/>
                </a:ext>
              </a:extLst>
            </p:cNvPr>
            <p:cNvSpPr>
              <a:spLocks/>
            </p:cNvSpPr>
            <p:nvPr/>
          </p:nvSpPr>
          <p:spPr bwMode="auto">
            <a:xfrm>
              <a:off x="5518" y="602"/>
              <a:ext cx="114" cy="228"/>
            </a:xfrm>
            <a:custGeom>
              <a:avLst/>
              <a:gdLst>
                <a:gd name="T0" fmla="*/ 24 w 28"/>
                <a:gd name="T1" fmla="*/ 56 h 56"/>
                <a:gd name="T2" fmla="*/ 4 w 28"/>
                <a:gd name="T3" fmla="*/ 56 h 56"/>
                <a:gd name="T4" fmla="*/ 0 w 28"/>
                <a:gd name="T5" fmla="*/ 52 h 56"/>
                <a:gd name="T6" fmla="*/ 0 w 28"/>
                <a:gd name="T7" fmla="*/ 4 h 56"/>
                <a:gd name="T8" fmla="*/ 4 w 28"/>
                <a:gd name="T9" fmla="*/ 0 h 56"/>
                <a:gd name="T10" fmla="*/ 24 w 28"/>
                <a:gd name="T11" fmla="*/ 0 h 56"/>
                <a:gd name="T12" fmla="*/ 28 w 28"/>
                <a:gd name="T13" fmla="*/ 4 h 56"/>
                <a:gd name="T14" fmla="*/ 28 w 28"/>
                <a:gd name="T15" fmla="*/ 52 h 56"/>
                <a:gd name="T16" fmla="*/ 24 w 2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24" y="56"/>
                  </a:moveTo>
                  <a:cubicBezTo>
                    <a:pt x="4" y="56"/>
                    <a:pt x="4" y="56"/>
                    <a:pt x="4" y="56"/>
                  </a:cubicBezTo>
                  <a:cubicBezTo>
                    <a:pt x="2" y="56"/>
                    <a:pt x="0" y="54"/>
                    <a:pt x="0" y="52"/>
                  </a:cubicBezTo>
                  <a:cubicBezTo>
                    <a:pt x="0" y="4"/>
                    <a:pt x="0" y="4"/>
                    <a:pt x="0" y="4"/>
                  </a:cubicBezTo>
                  <a:cubicBezTo>
                    <a:pt x="0" y="2"/>
                    <a:pt x="2" y="0"/>
                    <a:pt x="4" y="0"/>
                  </a:cubicBezTo>
                  <a:cubicBezTo>
                    <a:pt x="24" y="0"/>
                    <a:pt x="24" y="0"/>
                    <a:pt x="24" y="0"/>
                  </a:cubicBezTo>
                  <a:cubicBezTo>
                    <a:pt x="26" y="0"/>
                    <a:pt x="28" y="2"/>
                    <a:pt x="28" y="4"/>
                  </a:cubicBezTo>
                  <a:cubicBezTo>
                    <a:pt x="28" y="52"/>
                    <a:pt x="28" y="52"/>
                    <a:pt x="28" y="52"/>
                  </a:cubicBezTo>
                  <a:cubicBezTo>
                    <a:pt x="28" y="54"/>
                    <a:pt x="26" y="56"/>
                    <a:pt x="24" y="56"/>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5" name="Group 124">
            <a:extLst>
              <a:ext uri="{FF2B5EF4-FFF2-40B4-BE49-F238E27FC236}">
                <a16:creationId xmlns:a16="http://schemas.microsoft.com/office/drawing/2014/main" id="{26F4CFD3-66C4-48DB-AC38-A842A4FD190D}"/>
              </a:ext>
            </a:extLst>
          </p:cNvPr>
          <p:cNvGrpSpPr>
            <a:grpSpLocks noChangeAspect="1"/>
          </p:cNvGrpSpPr>
          <p:nvPr/>
        </p:nvGrpSpPr>
        <p:grpSpPr bwMode="auto">
          <a:xfrm>
            <a:off x="10964024" y="1921555"/>
            <a:ext cx="396000" cy="362254"/>
            <a:chOff x="3048" y="1310"/>
            <a:chExt cx="399" cy="365"/>
          </a:xfrm>
        </p:grpSpPr>
        <p:sp>
          <p:nvSpPr>
            <p:cNvPr id="126" name="Freeform 58">
              <a:extLst>
                <a:ext uri="{FF2B5EF4-FFF2-40B4-BE49-F238E27FC236}">
                  <a16:creationId xmlns:a16="http://schemas.microsoft.com/office/drawing/2014/main" id="{26318A32-5059-4693-B51B-1316FCF352FD}"/>
                </a:ext>
              </a:extLst>
            </p:cNvPr>
            <p:cNvSpPr>
              <a:spLocks/>
            </p:cNvSpPr>
            <p:nvPr/>
          </p:nvSpPr>
          <p:spPr bwMode="auto">
            <a:xfrm>
              <a:off x="3371" y="1414"/>
              <a:ext cx="51" cy="74"/>
            </a:xfrm>
            <a:custGeom>
              <a:avLst/>
              <a:gdLst>
                <a:gd name="T0" fmla="*/ 24 w 24"/>
                <a:gd name="T1" fmla="*/ 35 h 35"/>
                <a:gd name="T2" fmla="*/ 24 w 24"/>
                <a:gd name="T3" fmla="*/ 15 h 35"/>
                <a:gd name="T4" fmla="*/ 0 w 24"/>
                <a:gd name="T5" fmla="*/ 0 h 35"/>
              </a:gdLst>
              <a:ahLst/>
              <a:cxnLst>
                <a:cxn ang="0">
                  <a:pos x="T0" y="T1"/>
                </a:cxn>
                <a:cxn ang="0">
                  <a:pos x="T2" y="T3"/>
                </a:cxn>
                <a:cxn ang="0">
                  <a:pos x="T4" y="T5"/>
                </a:cxn>
              </a:cxnLst>
              <a:rect l="0" t="0" r="r" b="b"/>
              <a:pathLst>
                <a:path w="24" h="35">
                  <a:moveTo>
                    <a:pt x="24" y="35"/>
                  </a:moveTo>
                  <a:cubicBezTo>
                    <a:pt x="24" y="15"/>
                    <a:pt x="24" y="15"/>
                    <a:pt x="24" y="15"/>
                  </a:cubicBezTo>
                  <a:cubicBezTo>
                    <a:pt x="24" y="7"/>
                    <a:pt x="11" y="2"/>
                    <a:pt x="0" y="0"/>
                  </a:cubicBezTo>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Freeform 59">
              <a:extLst>
                <a:ext uri="{FF2B5EF4-FFF2-40B4-BE49-F238E27FC236}">
                  <a16:creationId xmlns:a16="http://schemas.microsoft.com/office/drawing/2014/main" id="{E27F8518-D692-4457-8054-25C27D65B0FC}"/>
                </a:ext>
              </a:extLst>
            </p:cNvPr>
            <p:cNvSpPr>
              <a:spLocks/>
            </p:cNvSpPr>
            <p:nvPr/>
          </p:nvSpPr>
          <p:spPr bwMode="auto">
            <a:xfrm>
              <a:off x="3320" y="1310"/>
              <a:ext cx="59" cy="72"/>
            </a:xfrm>
            <a:custGeom>
              <a:avLst/>
              <a:gdLst>
                <a:gd name="T0" fmla="*/ 20 w 28"/>
                <a:gd name="T1" fmla="*/ 34 h 34"/>
                <a:gd name="T2" fmla="*/ 28 w 28"/>
                <a:gd name="T3" fmla="*/ 21 h 34"/>
                <a:gd name="T4" fmla="*/ 28 w 28"/>
                <a:gd name="T5" fmla="*/ 15 h 34"/>
                <a:gd name="T6" fmla="*/ 14 w 28"/>
                <a:gd name="T7" fmla="*/ 0 h 34"/>
                <a:gd name="T8" fmla="*/ 0 w 28"/>
                <a:gd name="T9" fmla="*/ 15 h 34"/>
                <a:gd name="T10" fmla="*/ 0 w 28"/>
                <a:gd name="T11" fmla="*/ 20 h 34"/>
              </a:gdLst>
              <a:ahLst/>
              <a:cxnLst>
                <a:cxn ang="0">
                  <a:pos x="T0" y="T1"/>
                </a:cxn>
                <a:cxn ang="0">
                  <a:pos x="T2" y="T3"/>
                </a:cxn>
                <a:cxn ang="0">
                  <a:pos x="T4" y="T5"/>
                </a:cxn>
                <a:cxn ang="0">
                  <a:pos x="T6" y="T7"/>
                </a:cxn>
                <a:cxn ang="0">
                  <a:pos x="T8" y="T9"/>
                </a:cxn>
                <a:cxn ang="0">
                  <a:pos x="T10" y="T11"/>
                </a:cxn>
              </a:cxnLst>
              <a:rect l="0" t="0" r="r" b="b"/>
              <a:pathLst>
                <a:path w="28" h="34">
                  <a:moveTo>
                    <a:pt x="20" y="34"/>
                  </a:moveTo>
                  <a:cubicBezTo>
                    <a:pt x="25" y="32"/>
                    <a:pt x="28" y="27"/>
                    <a:pt x="28" y="21"/>
                  </a:cubicBezTo>
                  <a:cubicBezTo>
                    <a:pt x="28" y="15"/>
                    <a:pt x="28" y="15"/>
                    <a:pt x="28" y="15"/>
                  </a:cubicBezTo>
                  <a:cubicBezTo>
                    <a:pt x="28" y="7"/>
                    <a:pt x="22" y="0"/>
                    <a:pt x="14" y="0"/>
                  </a:cubicBezTo>
                  <a:cubicBezTo>
                    <a:pt x="6" y="0"/>
                    <a:pt x="0" y="7"/>
                    <a:pt x="0" y="15"/>
                  </a:cubicBezTo>
                  <a:cubicBezTo>
                    <a:pt x="0" y="20"/>
                    <a:pt x="0" y="20"/>
                    <a:pt x="0" y="20"/>
                  </a:cubicBezTo>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60">
              <a:extLst>
                <a:ext uri="{FF2B5EF4-FFF2-40B4-BE49-F238E27FC236}">
                  <a16:creationId xmlns:a16="http://schemas.microsoft.com/office/drawing/2014/main" id="{48C6CB4D-59ED-43D8-9F74-93C05907C03C}"/>
                </a:ext>
              </a:extLst>
            </p:cNvPr>
            <p:cNvSpPr>
              <a:spLocks/>
            </p:cNvSpPr>
            <p:nvPr/>
          </p:nvSpPr>
          <p:spPr bwMode="auto">
            <a:xfrm>
              <a:off x="3082" y="1335"/>
              <a:ext cx="59" cy="77"/>
            </a:xfrm>
            <a:custGeom>
              <a:avLst/>
              <a:gdLst>
                <a:gd name="T0" fmla="*/ 14 w 28"/>
                <a:gd name="T1" fmla="*/ 36 h 36"/>
                <a:gd name="T2" fmla="*/ 0 w 28"/>
                <a:gd name="T3" fmla="*/ 20 h 36"/>
                <a:gd name="T4" fmla="*/ 0 w 28"/>
                <a:gd name="T5" fmla="*/ 15 h 36"/>
                <a:gd name="T6" fmla="*/ 14 w 28"/>
                <a:gd name="T7" fmla="*/ 0 h 36"/>
                <a:gd name="T8" fmla="*/ 28 w 28"/>
                <a:gd name="T9" fmla="*/ 15 h 36"/>
                <a:gd name="T10" fmla="*/ 28 w 28"/>
                <a:gd name="T11" fmla="*/ 20 h 36"/>
                <a:gd name="T12" fmla="*/ 14 w 2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8" h="36">
                  <a:moveTo>
                    <a:pt x="14" y="36"/>
                  </a:moveTo>
                  <a:cubicBezTo>
                    <a:pt x="6" y="36"/>
                    <a:pt x="0" y="29"/>
                    <a:pt x="0" y="20"/>
                  </a:cubicBezTo>
                  <a:cubicBezTo>
                    <a:pt x="0" y="15"/>
                    <a:pt x="0" y="15"/>
                    <a:pt x="0" y="15"/>
                  </a:cubicBezTo>
                  <a:cubicBezTo>
                    <a:pt x="0" y="7"/>
                    <a:pt x="6" y="0"/>
                    <a:pt x="14" y="0"/>
                  </a:cubicBezTo>
                  <a:cubicBezTo>
                    <a:pt x="22" y="0"/>
                    <a:pt x="28" y="7"/>
                    <a:pt x="28" y="15"/>
                  </a:cubicBezTo>
                  <a:cubicBezTo>
                    <a:pt x="28" y="20"/>
                    <a:pt x="28" y="20"/>
                    <a:pt x="28" y="20"/>
                  </a:cubicBezTo>
                  <a:cubicBezTo>
                    <a:pt x="28" y="29"/>
                    <a:pt x="22" y="36"/>
                    <a:pt x="14" y="36"/>
                  </a:cubicBezTo>
                  <a:close/>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61">
              <a:extLst>
                <a:ext uri="{FF2B5EF4-FFF2-40B4-BE49-F238E27FC236}">
                  <a16:creationId xmlns:a16="http://schemas.microsoft.com/office/drawing/2014/main" id="{5752071F-FF93-4A0A-8B46-A297E257BA6C}"/>
                </a:ext>
              </a:extLst>
            </p:cNvPr>
            <p:cNvSpPr>
              <a:spLocks/>
            </p:cNvSpPr>
            <p:nvPr/>
          </p:nvSpPr>
          <p:spPr bwMode="auto">
            <a:xfrm>
              <a:off x="3048" y="1437"/>
              <a:ext cx="146" cy="238"/>
            </a:xfrm>
            <a:custGeom>
              <a:avLst/>
              <a:gdLst>
                <a:gd name="T0" fmla="*/ 55 w 69"/>
                <a:gd name="T1" fmla="*/ 112 h 112"/>
                <a:gd name="T2" fmla="*/ 43 w 69"/>
                <a:gd name="T3" fmla="*/ 76 h 112"/>
                <a:gd name="T4" fmla="*/ 19 w 69"/>
                <a:gd name="T5" fmla="*/ 76 h 112"/>
                <a:gd name="T6" fmla="*/ 0 w 69"/>
                <a:gd name="T7" fmla="*/ 56 h 112"/>
                <a:gd name="T8" fmla="*/ 0 w 69"/>
                <a:gd name="T9" fmla="*/ 12 h 112"/>
                <a:gd name="T10" fmla="*/ 11 w 69"/>
                <a:gd name="T11" fmla="*/ 0 h 112"/>
                <a:gd name="T12" fmla="*/ 23 w 69"/>
                <a:gd name="T13" fmla="*/ 0 h 112"/>
                <a:gd name="T14" fmla="*/ 43 w 69"/>
                <a:gd name="T15" fmla="*/ 20 h 112"/>
                <a:gd name="T16" fmla="*/ 67 w 69"/>
                <a:gd name="T17" fmla="*/ 20 h 112"/>
                <a:gd name="T18" fmla="*/ 55 w 69"/>
                <a:gd name="T19" fmla="*/ 36 h 112"/>
                <a:gd name="T20" fmla="*/ 31 w 69"/>
                <a:gd name="T21" fmla="*/ 36 h 112"/>
                <a:gd name="T22" fmla="*/ 15 w 69"/>
                <a:gd name="T2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55" y="112"/>
                  </a:moveTo>
                  <a:cubicBezTo>
                    <a:pt x="43" y="76"/>
                    <a:pt x="43" y="76"/>
                    <a:pt x="43" y="76"/>
                  </a:cubicBezTo>
                  <a:cubicBezTo>
                    <a:pt x="19" y="76"/>
                    <a:pt x="19" y="76"/>
                    <a:pt x="19" y="76"/>
                  </a:cubicBezTo>
                  <a:cubicBezTo>
                    <a:pt x="8" y="76"/>
                    <a:pt x="0" y="67"/>
                    <a:pt x="0" y="56"/>
                  </a:cubicBezTo>
                  <a:cubicBezTo>
                    <a:pt x="0" y="12"/>
                    <a:pt x="0" y="12"/>
                    <a:pt x="0" y="12"/>
                  </a:cubicBezTo>
                  <a:cubicBezTo>
                    <a:pt x="0" y="5"/>
                    <a:pt x="4" y="0"/>
                    <a:pt x="11" y="0"/>
                  </a:cubicBezTo>
                  <a:cubicBezTo>
                    <a:pt x="23" y="0"/>
                    <a:pt x="23" y="0"/>
                    <a:pt x="23" y="0"/>
                  </a:cubicBezTo>
                  <a:cubicBezTo>
                    <a:pt x="43" y="20"/>
                    <a:pt x="43" y="20"/>
                    <a:pt x="43" y="20"/>
                  </a:cubicBezTo>
                  <a:cubicBezTo>
                    <a:pt x="67" y="20"/>
                    <a:pt x="67" y="20"/>
                    <a:pt x="67" y="20"/>
                  </a:cubicBezTo>
                  <a:cubicBezTo>
                    <a:pt x="67" y="20"/>
                    <a:pt x="69" y="36"/>
                    <a:pt x="55" y="36"/>
                  </a:cubicBezTo>
                  <a:cubicBezTo>
                    <a:pt x="47" y="36"/>
                    <a:pt x="31" y="36"/>
                    <a:pt x="31" y="36"/>
                  </a:cubicBezTo>
                  <a:cubicBezTo>
                    <a:pt x="15" y="20"/>
                    <a:pt x="15" y="20"/>
                    <a:pt x="15" y="20"/>
                  </a:cubicBezTo>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62">
              <a:extLst>
                <a:ext uri="{FF2B5EF4-FFF2-40B4-BE49-F238E27FC236}">
                  <a16:creationId xmlns:a16="http://schemas.microsoft.com/office/drawing/2014/main" id="{3293A414-71F0-491F-BD2C-7EF34AAC8F4A}"/>
                </a:ext>
              </a:extLst>
            </p:cNvPr>
            <p:cNvSpPr>
              <a:spLocks/>
            </p:cNvSpPr>
            <p:nvPr/>
          </p:nvSpPr>
          <p:spPr bwMode="auto">
            <a:xfrm>
              <a:off x="3107" y="1505"/>
              <a:ext cx="100" cy="170"/>
            </a:xfrm>
            <a:custGeom>
              <a:avLst/>
              <a:gdLst>
                <a:gd name="T0" fmla="*/ 0 w 47"/>
                <a:gd name="T1" fmla="*/ 0 h 80"/>
                <a:gd name="T2" fmla="*/ 0 w 47"/>
                <a:gd name="T3" fmla="*/ 20 h 80"/>
                <a:gd name="T4" fmla="*/ 16 w 47"/>
                <a:gd name="T5" fmla="*/ 20 h 80"/>
                <a:gd name="T6" fmla="*/ 31 w 47"/>
                <a:gd name="T7" fmla="*/ 28 h 80"/>
                <a:gd name="T8" fmla="*/ 47 w 47"/>
                <a:gd name="T9" fmla="*/ 80 h 80"/>
              </a:gdLst>
              <a:ahLst/>
              <a:cxnLst>
                <a:cxn ang="0">
                  <a:pos x="T0" y="T1"/>
                </a:cxn>
                <a:cxn ang="0">
                  <a:pos x="T2" y="T3"/>
                </a:cxn>
                <a:cxn ang="0">
                  <a:pos x="T4" y="T5"/>
                </a:cxn>
                <a:cxn ang="0">
                  <a:pos x="T6" y="T7"/>
                </a:cxn>
                <a:cxn ang="0">
                  <a:pos x="T8" y="T9"/>
                </a:cxn>
              </a:cxnLst>
              <a:rect l="0" t="0" r="r" b="b"/>
              <a:pathLst>
                <a:path w="47" h="80">
                  <a:moveTo>
                    <a:pt x="0" y="0"/>
                  </a:moveTo>
                  <a:cubicBezTo>
                    <a:pt x="0" y="20"/>
                    <a:pt x="0" y="20"/>
                    <a:pt x="0" y="20"/>
                  </a:cubicBezTo>
                  <a:cubicBezTo>
                    <a:pt x="16" y="20"/>
                    <a:pt x="16" y="20"/>
                    <a:pt x="16" y="20"/>
                  </a:cubicBezTo>
                  <a:cubicBezTo>
                    <a:pt x="23" y="20"/>
                    <a:pt x="29" y="22"/>
                    <a:pt x="31" y="28"/>
                  </a:cubicBezTo>
                  <a:cubicBezTo>
                    <a:pt x="47" y="80"/>
                    <a:pt x="47" y="80"/>
                    <a:pt x="47" y="80"/>
                  </a:cubicBezTo>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Line 63">
              <a:extLst>
                <a:ext uri="{FF2B5EF4-FFF2-40B4-BE49-F238E27FC236}">
                  <a16:creationId xmlns:a16="http://schemas.microsoft.com/office/drawing/2014/main" id="{E6BACF45-39BD-4F0E-8F47-19AF0BAC363A}"/>
                </a:ext>
              </a:extLst>
            </p:cNvPr>
            <p:cNvSpPr>
              <a:spLocks noChangeShapeType="1"/>
            </p:cNvSpPr>
            <p:nvPr/>
          </p:nvSpPr>
          <p:spPr bwMode="auto">
            <a:xfrm>
              <a:off x="3133" y="1514"/>
              <a:ext cx="314" cy="0"/>
            </a:xfrm>
            <a:prstGeom prst="line">
              <a:avLst/>
            </a:pr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Freeform 64">
              <a:extLst>
                <a:ext uri="{FF2B5EF4-FFF2-40B4-BE49-F238E27FC236}">
                  <a16:creationId xmlns:a16="http://schemas.microsoft.com/office/drawing/2014/main" id="{B274E9F5-1CC3-4B1E-959A-596E76FDE0DD}"/>
                </a:ext>
              </a:extLst>
            </p:cNvPr>
            <p:cNvSpPr>
              <a:spLocks/>
            </p:cNvSpPr>
            <p:nvPr/>
          </p:nvSpPr>
          <p:spPr bwMode="auto">
            <a:xfrm>
              <a:off x="3182" y="1378"/>
              <a:ext cx="193" cy="102"/>
            </a:xfrm>
            <a:custGeom>
              <a:avLst/>
              <a:gdLst>
                <a:gd name="T0" fmla="*/ 153 w 193"/>
                <a:gd name="T1" fmla="*/ 0 h 102"/>
                <a:gd name="T2" fmla="*/ 0 w 193"/>
                <a:gd name="T3" fmla="*/ 0 h 102"/>
                <a:gd name="T4" fmla="*/ 42 w 193"/>
                <a:gd name="T5" fmla="*/ 102 h 102"/>
                <a:gd name="T6" fmla="*/ 193 w 193"/>
                <a:gd name="T7" fmla="*/ 102 h 102"/>
                <a:gd name="T8" fmla="*/ 153 w 193"/>
                <a:gd name="T9" fmla="*/ 0 h 102"/>
              </a:gdLst>
              <a:ahLst/>
              <a:cxnLst>
                <a:cxn ang="0">
                  <a:pos x="T0" y="T1"/>
                </a:cxn>
                <a:cxn ang="0">
                  <a:pos x="T2" y="T3"/>
                </a:cxn>
                <a:cxn ang="0">
                  <a:pos x="T4" y="T5"/>
                </a:cxn>
                <a:cxn ang="0">
                  <a:pos x="T6" y="T7"/>
                </a:cxn>
                <a:cxn ang="0">
                  <a:pos x="T8" y="T9"/>
                </a:cxn>
              </a:cxnLst>
              <a:rect l="0" t="0" r="r" b="b"/>
              <a:pathLst>
                <a:path w="193" h="102">
                  <a:moveTo>
                    <a:pt x="153" y="0"/>
                  </a:moveTo>
                  <a:lnTo>
                    <a:pt x="0" y="0"/>
                  </a:lnTo>
                  <a:lnTo>
                    <a:pt x="42" y="102"/>
                  </a:lnTo>
                  <a:lnTo>
                    <a:pt x="193" y="102"/>
                  </a:lnTo>
                  <a:lnTo>
                    <a:pt x="153" y="0"/>
                  </a:lnTo>
                  <a:close/>
                </a:path>
              </a:pathLst>
            </a:cu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Oval 132">
              <a:extLst>
                <a:ext uri="{FF2B5EF4-FFF2-40B4-BE49-F238E27FC236}">
                  <a16:creationId xmlns:a16="http://schemas.microsoft.com/office/drawing/2014/main" id="{DBA8A6B5-44F4-46D1-A51F-69AEEEDFA204}"/>
                </a:ext>
              </a:extLst>
            </p:cNvPr>
            <p:cNvSpPr>
              <a:spLocks noChangeArrowheads="1"/>
            </p:cNvSpPr>
            <p:nvPr/>
          </p:nvSpPr>
          <p:spPr bwMode="auto">
            <a:xfrm>
              <a:off x="3422" y="1514"/>
              <a:ext cx="1" cy="161"/>
            </a:xfrm>
            <a:prstGeom prst="ellipse">
              <a:avLst/>
            </a:prstGeom>
            <a:noFill/>
            <a:ln w="19050" cap="rnd">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C0A54ACD-337A-456E-A2D4-ADCAB9636B3A}"/>
              </a:ext>
            </a:extLst>
          </p:cNvPr>
          <p:cNvGrpSpPr>
            <a:grpSpLocks noChangeAspect="1"/>
          </p:cNvGrpSpPr>
          <p:nvPr/>
        </p:nvGrpSpPr>
        <p:grpSpPr bwMode="auto">
          <a:xfrm>
            <a:off x="10979515" y="4677888"/>
            <a:ext cx="395691" cy="396000"/>
            <a:chOff x="2113" y="3716"/>
            <a:chExt cx="1278" cy="1279"/>
          </a:xfrm>
        </p:grpSpPr>
        <p:sp>
          <p:nvSpPr>
            <p:cNvPr id="135" name="Freeform 43">
              <a:extLst>
                <a:ext uri="{FF2B5EF4-FFF2-40B4-BE49-F238E27FC236}">
                  <a16:creationId xmlns:a16="http://schemas.microsoft.com/office/drawing/2014/main" id="{58FAD025-6946-4328-A59B-6B34B6E603B6}"/>
                </a:ext>
              </a:extLst>
            </p:cNvPr>
            <p:cNvSpPr>
              <a:spLocks/>
            </p:cNvSpPr>
            <p:nvPr/>
          </p:nvSpPr>
          <p:spPr bwMode="auto">
            <a:xfrm>
              <a:off x="2113" y="3716"/>
              <a:ext cx="1278" cy="1279"/>
            </a:xfrm>
            <a:custGeom>
              <a:avLst/>
              <a:gdLst>
                <a:gd name="T0" fmla="*/ 1628 w 1717"/>
                <a:gd name="T1" fmla="*/ 562 h 1716"/>
                <a:gd name="T2" fmla="*/ 1155 w 1717"/>
                <a:gd name="T3" fmla="*/ 562 h 1716"/>
                <a:gd name="T4" fmla="*/ 1155 w 1717"/>
                <a:gd name="T5" fmla="*/ 89 h 1716"/>
                <a:gd name="T6" fmla="*/ 1065 w 1717"/>
                <a:gd name="T7" fmla="*/ 0 h 1716"/>
                <a:gd name="T8" fmla="*/ 652 w 1717"/>
                <a:gd name="T9" fmla="*/ 0 h 1716"/>
                <a:gd name="T10" fmla="*/ 563 w 1717"/>
                <a:gd name="T11" fmla="*/ 89 h 1716"/>
                <a:gd name="T12" fmla="*/ 563 w 1717"/>
                <a:gd name="T13" fmla="*/ 562 h 1716"/>
                <a:gd name="T14" fmla="*/ 90 w 1717"/>
                <a:gd name="T15" fmla="*/ 562 h 1716"/>
                <a:gd name="T16" fmla="*/ 0 w 1717"/>
                <a:gd name="T17" fmla="*/ 651 h 1716"/>
                <a:gd name="T18" fmla="*/ 0 w 1717"/>
                <a:gd name="T19" fmla="*/ 1065 h 1716"/>
                <a:gd name="T20" fmla="*/ 90 w 1717"/>
                <a:gd name="T21" fmla="*/ 1154 h 1716"/>
                <a:gd name="T22" fmla="*/ 563 w 1717"/>
                <a:gd name="T23" fmla="*/ 1154 h 1716"/>
                <a:gd name="T24" fmla="*/ 563 w 1717"/>
                <a:gd name="T25" fmla="*/ 1627 h 1716"/>
                <a:gd name="T26" fmla="*/ 652 w 1717"/>
                <a:gd name="T27" fmla="*/ 1716 h 1716"/>
                <a:gd name="T28" fmla="*/ 1065 w 1717"/>
                <a:gd name="T29" fmla="*/ 1716 h 1716"/>
                <a:gd name="T30" fmla="*/ 1155 w 1717"/>
                <a:gd name="T31" fmla="*/ 1627 h 1716"/>
                <a:gd name="T32" fmla="*/ 1155 w 1717"/>
                <a:gd name="T33" fmla="*/ 1154 h 1716"/>
                <a:gd name="T34" fmla="*/ 1628 w 1717"/>
                <a:gd name="T35" fmla="*/ 1154 h 1716"/>
                <a:gd name="T36" fmla="*/ 1717 w 1717"/>
                <a:gd name="T37" fmla="*/ 1065 h 1716"/>
                <a:gd name="T38" fmla="*/ 1717 w 1717"/>
                <a:gd name="T39" fmla="*/ 651 h 1716"/>
                <a:gd name="T40" fmla="*/ 1628 w 1717"/>
                <a:gd name="T41" fmla="*/ 562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7" h="1716">
                  <a:moveTo>
                    <a:pt x="1628" y="562"/>
                  </a:moveTo>
                  <a:cubicBezTo>
                    <a:pt x="1155" y="562"/>
                    <a:pt x="1155" y="562"/>
                    <a:pt x="1155" y="562"/>
                  </a:cubicBezTo>
                  <a:cubicBezTo>
                    <a:pt x="1155" y="89"/>
                    <a:pt x="1155" y="89"/>
                    <a:pt x="1155" y="89"/>
                  </a:cubicBezTo>
                  <a:cubicBezTo>
                    <a:pt x="1155" y="40"/>
                    <a:pt x="1115" y="0"/>
                    <a:pt x="1065" y="0"/>
                  </a:cubicBezTo>
                  <a:cubicBezTo>
                    <a:pt x="652" y="0"/>
                    <a:pt x="652" y="0"/>
                    <a:pt x="652" y="0"/>
                  </a:cubicBezTo>
                  <a:cubicBezTo>
                    <a:pt x="603" y="0"/>
                    <a:pt x="563" y="40"/>
                    <a:pt x="563" y="89"/>
                  </a:cubicBezTo>
                  <a:cubicBezTo>
                    <a:pt x="563" y="562"/>
                    <a:pt x="563" y="562"/>
                    <a:pt x="563" y="562"/>
                  </a:cubicBezTo>
                  <a:cubicBezTo>
                    <a:pt x="90" y="562"/>
                    <a:pt x="90" y="562"/>
                    <a:pt x="90" y="562"/>
                  </a:cubicBezTo>
                  <a:cubicBezTo>
                    <a:pt x="40" y="562"/>
                    <a:pt x="0" y="602"/>
                    <a:pt x="0" y="651"/>
                  </a:cubicBezTo>
                  <a:cubicBezTo>
                    <a:pt x="0" y="1065"/>
                    <a:pt x="0" y="1065"/>
                    <a:pt x="0" y="1065"/>
                  </a:cubicBezTo>
                  <a:cubicBezTo>
                    <a:pt x="0" y="1114"/>
                    <a:pt x="40" y="1154"/>
                    <a:pt x="90" y="1154"/>
                  </a:cubicBezTo>
                  <a:cubicBezTo>
                    <a:pt x="563" y="1154"/>
                    <a:pt x="563" y="1154"/>
                    <a:pt x="563" y="1154"/>
                  </a:cubicBezTo>
                  <a:cubicBezTo>
                    <a:pt x="563" y="1627"/>
                    <a:pt x="563" y="1627"/>
                    <a:pt x="563" y="1627"/>
                  </a:cubicBezTo>
                  <a:cubicBezTo>
                    <a:pt x="563" y="1676"/>
                    <a:pt x="603" y="1716"/>
                    <a:pt x="652" y="1716"/>
                  </a:cubicBezTo>
                  <a:cubicBezTo>
                    <a:pt x="1065" y="1716"/>
                    <a:pt x="1065" y="1716"/>
                    <a:pt x="1065" y="1716"/>
                  </a:cubicBezTo>
                  <a:cubicBezTo>
                    <a:pt x="1115" y="1716"/>
                    <a:pt x="1155" y="1676"/>
                    <a:pt x="1155" y="1627"/>
                  </a:cubicBezTo>
                  <a:cubicBezTo>
                    <a:pt x="1155" y="1154"/>
                    <a:pt x="1155" y="1154"/>
                    <a:pt x="1155" y="1154"/>
                  </a:cubicBezTo>
                  <a:cubicBezTo>
                    <a:pt x="1628" y="1154"/>
                    <a:pt x="1628" y="1154"/>
                    <a:pt x="1628" y="1154"/>
                  </a:cubicBezTo>
                  <a:cubicBezTo>
                    <a:pt x="1677" y="1154"/>
                    <a:pt x="1717" y="1114"/>
                    <a:pt x="1717" y="1065"/>
                  </a:cubicBezTo>
                  <a:cubicBezTo>
                    <a:pt x="1717" y="651"/>
                    <a:pt x="1717" y="651"/>
                    <a:pt x="1717" y="651"/>
                  </a:cubicBezTo>
                  <a:cubicBezTo>
                    <a:pt x="1717" y="602"/>
                    <a:pt x="1677" y="562"/>
                    <a:pt x="1628" y="562"/>
                  </a:cubicBezTo>
                  <a:close/>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Freeform 44">
              <a:extLst>
                <a:ext uri="{FF2B5EF4-FFF2-40B4-BE49-F238E27FC236}">
                  <a16:creationId xmlns:a16="http://schemas.microsoft.com/office/drawing/2014/main" id="{59EFCA0F-21D4-470A-A5CC-749177A77A95}"/>
                </a:ext>
              </a:extLst>
            </p:cNvPr>
            <p:cNvSpPr>
              <a:spLocks/>
            </p:cNvSpPr>
            <p:nvPr/>
          </p:nvSpPr>
          <p:spPr bwMode="auto">
            <a:xfrm>
              <a:off x="2267" y="4201"/>
              <a:ext cx="970" cy="265"/>
            </a:xfrm>
            <a:custGeom>
              <a:avLst/>
              <a:gdLst>
                <a:gd name="T0" fmla="*/ 970 w 970"/>
                <a:gd name="T1" fmla="*/ 198 h 265"/>
                <a:gd name="T2" fmla="*/ 750 w 970"/>
                <a:gd name="T3" fmla="*/ 198 h 265"/>
                <a:gd name="T4" fmla="*/ 684 w 970"/>
                <a:gd name="T5" fmla="*/ 66 h 265"/>
                <a:gd name="T6" fmla="*/ 596 w 970"/>
                <a:gd name="T7" fmla="*/ 242 h 265"/>
                <a:gd name="T8" fmla="*/ 486 w 970"/>
                <a:gd name="T9" fmla="*/ 0 h 265"/>
                <a:gd name="T10" fmla="*/ 376 w 970"/>
                <a:gd name="T11" fmla="*/ 265 h 265"/>
                <a:gd name="T12" fmla="*/ 309 w 970"/>
                <a:gd name="T13" fmla="*/ 88 h 265"/>
                <a:gd name="T14" fmla="*/ 243 w 970"/>
                <a:gd name="T15" fmla="*/ 198 h 265"/>
                <a:gd name="T16" fmla="*/ 0 w 970"/>
                <a:gd name="T17" fmla="*/ 19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265">
                  <a:moveTo>
                    <a:pt x="970" y="198"/>
                  </a:moveTo>
                  <a:lnTo>
                    <a:pt x="750" y="198"/>
                  </a:lnTo>
                  <a:lnTo>
                    <a:pt x="684" y="66"/>
                  </a:lnTo>
                  <a:lnTo>
                    <a:pt x="596" y="242"/>
                  </a:lnTo>
                  <a:lnTo>
                    <a:pt x="486" y="0"/>
                  </a:lnTo>
                  <a:lnTo>
                    <a:pt x="376" y="265"/>
                  </a:lnTo>
                  <a:lnTo>
                    <a:pt x="309" y="88"/>
                  </a:lnTo>
                  <a:lnTo>
                    <a:pt x="243" y="198"/>
                  </a:lnTo>
                  <a:lnTo>
                    <a:pt x="0" y="198"/>
                  </a:ln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7" name="Group 46">
            <a:extLst>
              <a:ext uri="{FF2B5EF4-FFF2-40B4-BE49-F238E27FC236}">
                <a16:creationId xmlns:a16="http://schemas.microsoft.com/office/drawing/2014/main" id="{1476872C-5A22-8E98-A581-40853735A8B1}"/>
              </a:ext>
            </a:extLst>
          </p:cNvPr>
          <p:cNvGrpSpPr/>
          <p:nvPr/>
        </p:nvGrpSpPr>
        <p:grpSpPr>
          <a:xfrm>
            <a:off x="7234783" y="3262871"/>
            <a:ext cx="311342" cy="435880"/>
            <a:chOff x="2239374" y="1174907"/>
            <a:chExt cx="450056" cy="672559"/>
          </a:xfrm>
        </p:grpSpPr>
        <p:sp>
          <p:nvSpPr>
            <p:cNvPr id="49" name="Freeform: Shape 48">
              <a:extLst>
                <a:ext uri="{FF2B5EF4-FFF2-40B4-BE49-F238E27FC236}">
                  <a16:creationId xmlns:a16="http://schemas.microsoft.com/office/drawing/2014/main" id="{E755B057-354F-FE60-7595-435E5CAC89C4}"/>
                </a:ext>
              </a:extLst>
            </p:cNvPr>
            <p:cNvSpPr/>
            <p:nvPr/>
          </p:nvSpPr>
          <p:spPr>
            <a:xfrm>
              <a:off x="2309573" y="1174907"/>
              <a:ext cx="379857" cy="198119"/>
            </a:xfrm>
            <a:custGeom>
              <a:avLst/>
              <a:gdLst>
                <a:gd name="connsiteX0" fmla="*/ 322421 w 379857"/>
                <a:gd name="connsiteY0" fmla="*/ 68961 h 198119"/>
                <a:gd name="connsiteX1" fmla="*/ 258413 w 379857"/>
                <a:gd name="connsiteY1" fmla="*/ 15335 h 198119"/>
                <a:gd name="connsiteX2" fmla="*/ 229457 w 379857"/>
                <a:gd name="connsiteY2" fmla="*/ 22193 h 198119"/>
                <a:gd name="connsiteX3" fmla="*/ 167069 w 379857"/>
                <a:gd name="connsiteY3" fmla="*/ 0 h 198119"/>
                <a:gd name="connsiteX4" fmla="*/ 84296 w 379857"/>
                <a:gd name="connsiteY4" fmla="*/ 44577 h 198119"/>
                <a:gd name="connsiteX5" fmla="*/ 76962 w 379857"/>
                <a:gd name="connsiteY5" fmla="*/ 44196 h 198119"/>
                <a:gd name="connsiteX6" fmla="*/ 0 w 379857"/>
                <a:gd name="connsiteY6" fmla="*/ 121158 h 198119"/>
                <a:gd name="connsiteX7" fmla="*/ 76962 w 379857"/>
                <a:gd name="connsiteY7" fmla="*/ 198120 h 198119"/>
                <a:gd name="connsiteX8" fmla="*/ 315087 w 379857"/>
                <a:gd name="connsiteY8" fmla="*/ 198120 h 198119"/>
                <a:gd name="connsiteX9" fmla="*/ 379857 w 379857"/>
                <a:gd name="connsiteY9" fmla="*/ 133350 h 198119"/>
                <a:gd name="connsiteX10" fmla="*/ 322326 w 379857"/>
                <a:gd name="connsiteY10" fmla="*/ 68961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857" h="198119">
                  <a:moveTo>
                    <a:pt x="322421" y="68961"/>
                  </a:moveTo>
                  <a:cubicBezTo>
                    <a:pt x="316992" y="38481"/>
                    <a:pt x="290417" y="15335"/>
                    <a:pt x="258413" y="15335"/>
                  </a:cubicBezTo>
                  <a:cubicBezTo>
                    <a:pt x="248031" y="15335"/>
                    <a:pt x="238220" y="17812"/>
                    <a:pt x="229457" y="22193"/>
                  </a:cubicBezTo>
                  <a:cubicBezTo>
                    <a:pt x="212408" y="8382"/>
                    <a:pt x="190691" y="0"/>
                    <a:pt x="167069" y="0"/>
                  </a:cubicBezTo>
                  <a:cubicBezTo>
                    <a:pt x="132493" y="0"/>
                    <a:pt x="102108" y="17716"/>
                    <a:pt x="84296" y="44577"/>
                  </a:cubicBezTo>
                  <a:cubicBezTo>
                    <a:pt x="81915" y="44387"/>
                    <a:pt x="79438" y="44196"/>
                    <a:pt x="76962" y="44196"/>
                  </a:cubicBezTo>
                  <a:cubicBezTo>
                    <a:pt x="34481" y="44196"/>
                    <a:pt x="0" y="78677"/>
                    <a:pt x="0" y="121158"/>
                  </a:cubicBezTo>
                  <a:cubicBezTo>
                    <a:pt x="0" y="163640"/>
                    <a:pt x="34481" y="198120"/>
                    <a:pt x="76962" y="198120"/>
                  </a:cubicBezTo>
                  <a:lnTo>
                    <a:pt x="315087" y="198120"/>
                  </a:lnTo>
                  <a:cubicBezTo>
                    <a:pt x="350901" y="198120"/>
                    <a:pt x="379857" y="169069"/>
                    <a:pt x="379857" y="133350"/>
                  </a:cubicBezTo>
                  <a:cubicBezTo>
                    <a:pt x="379857" y="100013"/>
                    <a:pt x="354711" y="72676"/>
                    <a:pt x="322326" y="68961"/>
                  </a:cubicBezTo>
                  <a:close/>
                </a:path>
              </a:pathLst>
            </a:custGeom>
            <a:noFill/>
            <a:ln w="12700" cap="flat">
              <a:solidFill>
                <a:srgbClr val="003087"/>
              </a:solidFill>
              <a:prstDash val="solid"/>
              <a:round/>
            </a:ln>
          </p:spPr>
          <p:txBody>
            <a:bodyPr rtlCol="0" anchor="ctr"/>
            <a:lstStyle/>
            <a:p>
              <a:endParaRPr lang="en-GB"/>
            </a:p>
          </p:txBody>
        </p:sp>
        <p:sp>
          <p:nvSpPr>
            <p:cNvPr id="50" name="Freeform: Shape 49">
              <a:extLst>
                <a:ext uri="{FF2B5EF4-FFF2-40B4-BE49-F238E27FC236}">
                  <a16:creationId xmlns:a16="http://schemas.microsoft.com/office/drawing/2014/main" id="{87BA87E8-2F54-B0A0-0730-56CBD36568C6}"/>
                </a:ext>
              </a:extLst>
            </p:cNvPr>
            <p:cNvSpPr/>
            <p:nvPr/>
          </p:nvSpPr>
          <p:spPr>
            <a:xfrm>
              <a:off x="2365675" y="1416841"/>
              <a:ext cx="248793" cy="248793"/>
            </a:xfrm>
            <a:custGeom>
              <a:avLst/>
              <a:gdLst>
                <a:gd name="connsiteX0" fmla="*/ 0 w 248793"/>
                <a:gd name="connsiteY0" fmla="*/ 124396 h 248793"/>
                <a:gd name="connsiteX1" fmla="*/ 124396 w 248793"/>
                <a:gd name="connsiteY1" fmla="*/ 248793 h 248793"/>
                <a:gd name="connsiteX2" fmla="*/ 248793 w 248793"/>
                <a:gd name="connsiteY2" fmla="*/ 124396 h 248793"/>
                <a:gd name="connsiteX3" fmla="*/ 124396 w 248793"/>
                <a:gd name="connsiteY3" fmla="*/ 0 h 248793"/>
                <a:gd name="connsiteX4" fmla="*/ 0 w 248793"/>
                <a:gd name="connsiteY4" fmla="*/ 124396 h 24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3" h="248793">
                  <a:moveTo>
                    <a:pt x="0" y="124396"/>
                  </a:moveTo>
                  <a:cubicBezTo>
                    <a:pt x="0" y="193072"/>
                    <a:pt x="55721" y="248793"/>
                    <a:pt x="124396" y="248793"/>
                  </a:cubicBezTo>
                  <a:cubicBezTo>
                    <a:pt x="193072" y="248793"/>
                    <a:pt x="248793" y="193072"/>
                    <a:pt x="248793" y="124396"/>
                  </a:cubicBezTo>
                  <a:cubicBezTo>
                    <a:pt x="248793" y="55721"/>
                    <a:pt x="193072" y="0"/>
                    <a:pt x="124396" y="0"/>
                  </a:cubicBezTo>
                  <a:cubicBezTo>
                    <a:pt x="55721" y="0"/>
                    <a:pt x="0" y="55721"/>
                    <a:pt x="0" y="124396"/>
                  </a:cubicBezTo>
                  <a:close/>
                </a:path>
              </a:pathLst>
            </a:custGeom>
            <a:noFill/>
            <a:ln w="12700" cap="flat">
              <a:solidFill>
                <a:srgbClr val="003087"/>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B993925-B7DC-B62A-B7A3-321AAA7B8406}"/>
                </a:ext>
              </a:extLst>
            </p:cNvPr>
            <p:cNvSpPr/>
            <p:nvPr/>
          </p:nvSpPr>
          <p:spPr>
            <a:xfrm>
              <a:off x="2580368" y="1626677"/>
              <a:ext cx="87820" cy="220694"/>
            </a:xfrm>
            <a:custGeom>
              <a:avLst/>
              <a:gdLst>
                <a:gd name="connsiteX0" fmla="*/ 0 w 87820"/>
                <a:gd name="connsiteY0" fmla="*/ 0 h 220694"/>
                <a:gd name="connsiteX1" fmla="*/ 87821 w 87820"/>
                <a:gd name="connsiteY1" fmla="*/ 120301 h 220694"/>
                <a:gd name="connsiteX2" fmla="*/ 87821 w 87820"/>
                <a:gd name="connsiteY2" fmla="*/ 220694 h 220694"/>
              </a:gdLst>
              <a:ahLst/>
              <a:cxnLst>
                <a:cxn ang="0">
                  <a:pos x="connsiteX0" y="connsiteY0"/>
                </a:cxn>
                <a:cxn ang="0">
                  <a:pos x="connsiteX1" y="connsiteY1"/>
                </a:cxn>
                <a:cxn ang="0">
                  <a:pos x="connsiteX2" y="connsiteY2"/>
                </a:cxn>
              </a:cxnLst>
              <a:rect l="l" t="t" r="r" b="b"/>
              <a:pathLst>
                <a:path w="87820" h="220694">
                  <a:moveTo>
                    <a:pt x="0" y="0"/>
                  </a:moveTo>
                  <a:cubicBezTo>
                    <a:pt x="49435" y="19145"/>
                    <a:pt x="87821" y="72485"/>
                    <a:pt x="87821" y="120301"/>
                  </a:cubicBezTo>
                  <a:lnTo>
                    <a:pt x="87821" y="220694"/>
                  </a:lnTo>
                </a:path>
              </a:pathLst>
            </a:custGeom>
            <a:noFill/>
            <a:ln w="12700" cap="flat">
              <a:solidFill>
                <a:srgbClr val="003087"/>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FEBFDE2-CA9A-3CDE-43FA-8984C587F390}"/>
                </a:ext>
              </a:extLst>
            </p:cNvPr>
            <p:cNvSpPr/>
            <p:nvPr/>
          </p:nvSpPr>
          <p:spPr>
            <a:xfrm>
              <a:off x="2239374" y="1603817"/>
              <a:ext cx="143160" cy="243649"/>
            </a:xfrm>
            <a:custGeom>
              <a:avLst/>
              <a:gdLst>
                <a:gd name="connsiteX0" fmla="*/ 0 w 143160"/>
                <a:gd name="connsiteY0" fmla="*/ 243650 h 243649"/>
                <a:gd name="connsiteX1" fmla="*/ 0 w 143160"/>
                <a:gd name="connsiteY1" fmla="*/ 143256 h 243649"/>
                <a:gd name="connsiteX2" fmla="*/ 143161 w 143160"/>
                <a:gd name="connsiteY2" fmla="*/ 0 h 243649"/>
              </a:gdLst>
              <a:ahLst/>
              <a:cxnLst>
                <a:cxn ang="0">
                  <a:pos x="connsiteX0" y="connsiteY0"/>
                </a:cxn>
                <a:cxn ang="0">
                  <a:pos x="connsiteX1" y="connsiteY1"/>
                </a:cxn>
                <a:cxn ang="0">
                  <a:pos x="connsiteX2" y="connsiteY2"/>
                </a:cxn>
              </a:cxnLst>
              <a:rect l="l" t="t" r="r" b="b"/>
              <a:pathLst>
                <a:path w="143160" h="243649">
                  <a:moveTo>
                    <a:pt x="0" y="243650"/>
                  </a:moveTo>
                  <a:lnTo>
                    <a:pt x="0" y="143256"/>
                  </a:lnTo>
                  <a:cubicBezTo>
                    <a:pt x="0" y="74867"/>
                    <a:pt x="63722" y="19050"/>
                    <a:pt x="143161" y="0"/>
                  </a:cubicBezTo>
                </a:path>
              </a:pathLst>
            </a:custGeom>
            <a:noFill/>
            <a:ln w="12700" cap="flat">
              <a:solidFill>
                <a:srgbClr val="003087"/>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C05770A4-7F92-D2E6-A25D-ED0FA527028E}"/>
                </a:ext>
              </a:extLst>
            </p:cNvPr>
            <p:cNvSpPr/>
            <p:nvPr/>
          </p:nvSpPr>
          <p:spPr>
            <a:xfrm>
              <a:off x="2348625" y="1782411"/>
              <a:ext cx="9525" cy="65055"/>
            </a:xfrm>
            <a:custGeom>
              <a:avLst/>
              <a:gdLst>
                <a:gd name="connsiteX0" fmla="*/ 0 w 9525"/>
                <a:gd name="connsiteY0" fmla="*/ 65056 h 65055"/>
                <a:gd name="connsiteX1" fmla="*/ 0 w 9525"/>
                <a:gd name="connsiteY1" fmla="*/ 0 h 65055"/>
              </a:gdLst>
              <a:ahLst/>
              <a:cxnLst>
                <a:cxn ang="0">
                  <a:pos x="connsiteX0" y="connsiteY0"/>
                </a:cxn>
                <a:cxn ang="0">
                  <a:pos x="connsiteX1" y="connsiteY1"/>
                </a:cxn>
              </a:cxnLst>
              <a:rect l="l" t="t" r="r" b="b"/>
              <a:pathLst>
                <a:path w="9525" h="65055">
                  <a:moveTo>
                    <a:pt x="0" y="65056"/>
                  </a:moveTo>
                  <a:lnTo>
                    <a:pt x="0" y="0"/>
                  </a:lnTo>
                </a:path>
              </a:pathLst>
            </a:custGeom>
            <a:ln w="12700" cap="flat">
              <a:solidFill>
                <a:srgbClr val="003087"/>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8FE5D170-37ED-4C1E-2C98-1E07026FC142}"/>
                </a:ext>
              </a:extLst>
            </p:cNvPr>
            <p:cNvSpPr/>
            <p:nvPr/>
          </p:nvSpPr>
          <p:spPr>
            <a:xfrm>
              <a:off x="2559033" y="1782411"/>
              <a:ext cx="9525" cy="65055"/>
            </a:xfrm>
            <a:custGeom>
              <a:avLst/>
              <a:gdLst>
                <a:gd name="connsiteX0" fmla="*/ 0 w 9525"/>
                <a:gd name="connsiteY0" fmla="*/ 65056 h 65055"/>
                <a:gd name="connsiteX1" fmla="*/ 0 w 9525"/>
                <a:gd name="connsiteY1" fmla="*/ 0 h 65055"/>
              </a:gdLst>
              <a:ahLst/>
              <a:cxnLst>
                <a:cxn ang="0">
                  <a:pos x="connsiteX0" y="connsiteY0"/>
                </a:cxn>
                <a:cxn ang="0">
                  <a:pos x="connsiteX1" y="connsiteY1"/>
                </a:cxn>
              </a:cxnLst>
              <a:rect l="l" t="t" r="r" b="b"/>
              <a:pathLst>
                <a:path w="9525" h="65055">
                  <a:moveTo>
                    <a:pt x="0" y="65056"/>
                  </a:moveTo>
                  <a:lnTo>
                    <a:pt x="0" y="0"/>
                  </a:lnTo>
                </a:path>
              </a:pathLst>
            </a:custGeom>
            <a:ln w="12700" cap="flat">
              <a:solidFill>
                <a:srgbClr val="003087"/>
              </a:solidFill>
              <a:prstDash val="solid"/>
              <a:miter/>
            </a:ln>
          </p:spPr>
          <p:txBody>
            <a:bodyPr rtlCol="0" anchor="ctr"/>
            <a:lstStyle/>
            <a:p>
              <a:endParaRPr lang="en-GB"/>
            </a:p>
          </p:txBody>
        </p:sp>
      </p:grpSp>
    </p:spTree>
    <p:extLst>
      <p:ext uri="{BB962C8B-B14F-4D97-AF65-F5344CB8AC3E}">
        <p14:creationId xmlns:p14="http://schemas.microsoft.com/office/powerpoint/2010/main" val="423898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6257924" y="2039683"/>
            <a:ext cx="5491163" cy="3629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Living with diabetes: Information about medicine </a:t>
            </a:r>
            <a:endParaRPr lang="en-GB" dirty="0"/>
          </a:p>
        </p:txBody>
      </p:sp>
      <p:sp>
        <p:nvSpPr>
          <p:cNvPr id="3" name="Rectangle 2">
            <a:extLst>
              <a:ext uri="{FF2B5EF4-FFF2-40B4-BE49-F238E27FC236}">
                <a16:creationId xmlns:a16="http://schemas.microsoft.com/office/drawing/2014/main" id="{1FCDFEE1-2B77-C261-96A3-EBDC8FE0836C}"/>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Q35</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7382B16A-219A-A748-A948-DDE6DFF4EBA7}"/>
              </a:ext>
            </a:extLst>
          </p:cNvPr>
          <p:cNvSpPr txBox="1"/>
          <p:nvPr/>
        </p:nvSpPr>
        <p:spPr>
          <a:xfrm>
            <a:off x="1268778" y="1378649"/>
            <a:ext cx="10762912"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Has a healthcare professional given you any of the following information about the medicine you take for your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5515590"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5491162" cy="1461362"/>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1 diabetes who take medication, healthcare professionals primarily provide advice on adjusting it when they are not well (64%), information on what the medicine is for (58%) and how to take it (56%).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One in five </a:t>
            </a:r>
            <a:r>
              <a:rPr kumimoji="0" lang="en-GB" sz="1200" b="0" i="0" u="none" strike="noStrike" kern="1200" cap="none" spc="0" normalizeH="0" baseline="0" noProof="0" dirty="0">
                <a:ln>
                  <a:noFill/>
                </a:ln>
                <a:solidFill>
                  <a:prstClr val="black"/>
                </a:solidFill>
                <a:effectLst/>
                <a:uLnTx/>
                <a:uFillTx/>
                <a:latin typeface="Arial"/>
                <a:ea typeface="+mn-ea"/>
                <a:cs typeface="+mn-cs"/>
              </a:rPr>
              <a:t>(26%) reported that they are given information on the side effects of long-term effects of taking it.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Just under one in five (17%) report not have been given any of this information.</a:t>
            </a:r>
          </a:p>
        </p:txBody>
      </p:sp>
      <p:graphicFrame>
        <p:nvGraphicFramePr>
          <p:cNvPr id="23" name="D_80213f60675b165d">
            <a:extLst>
              <a:ext uri="{FF2B5EF4-FFF2-40B4-BE49-F238E27FC236}">
                <a16:creationId xmlns:a16="http://schemas.microsoft.com/office/drawing/2014/main" id="{353DA206-947A-10DA-907A-5109F6FBB550}"/>
              </a:ext>
            </a:extLst>
          </p:cNvPr>
          <p:cNvGraphicFramePr>
            <a:graphicFrameLocks/>
          </p:cNvGraphicFramePr>
          <p:nvPr>
            <p:extLst>
              <p:ext uri="{D42A27DB-BD31-4B8C-83A1-F6EECF244321}">
                <p14:modId xmlns:p14="http://schemas.microsoft.com/office/powerpoint/2010/main" val="3377632394"/>
              </p:ext>
            </p:extLst>
          </p:nvPr>
        </p:nvGraphicFramePr>
        <p:xfrm>
          <a:off x="6429375" y="2030144"/>
          <a:ext cx="5909516" cy="3683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31170229"/>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_803a51473d8193f7_CalcTable">
            <a:extLst>
              <a:ext uri="{FF2B5EF4-FFF2-40B4-BE49-F238E27FC236}">
                <a16:creationId xmlns:a16="http://schemas.microsoft.com/office/drawing/2014/main" id="{394239B0-71C6-D95C-AD5D-EC3D33441AC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67168792"/>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or I don't take medicine for my diabetes' have been excluded.</a:t>
                      </a:r>
                    </a:p>
                    <a:p>
                      <a:pPr marL="0" indent="0">
                        <a:buNone/>
                      </a:pPr>
                      <a:r>
                        <a:rPr lang="en-GB" sz="1000" b="0" dirty="0">
                          <a:solidFill>
                            <a:schemeClr val="tx1"/>
                          </a:solidFill>
                          <a:latin typeface="Arial" panose="020B0604020202020204" pitchFamily="34" charset="0"/>
                        </a:rPr>
                        <a:t>(Type 1, National (15,579))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Rectangle: Rounded Corners 23">
            <a:extLst>
              <a:ext uri="{FF2B5EF4-FFF2-40B4-BE49-F238E27FC236}">
                <a16:creationId xmlns:a16="http://schemas.microsoft.com/office/drawing/2014/main" id="{D0549C41-EAAD-F0F5-E32F-B0152C04F0AA}"/>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25" name="Rectangle: Rounded Corners 24">
            <a:extLst>
              <a:ext uri="{FF2B5EF4-FFF2-40B4-BE49-F238E27FC236}">
                <a16:creationId xmlns:a16="http://schemas.microsoft.com/office/drawing/2014/main" id="{5A697C62-BEF0-F8DE-F8C2-0E623B5C2E16}"/>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6" name="Rectangle: Rounded Corners 25">
            <a:extLst>
              <a:ext uri="{FF2B5EF4-FFF2-40B4-BE49-F238E27FC236}">
                <a16:creationId xmlns:a16="http://schemas.microsoft.com/office/drawing/2014/main" id="{BFC405AF-DC45-90BB-185D-1799E210367A}"/>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6F329289-92AD-E9CC-BA90-53F91BF88B6F}"/>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AEEB1312-FF00-3F54-76FA-5ABC936C7428}"/>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0D47189E-710B-A9A2-73D4-659BF494C62E}"/>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088038FA-A4EA-F780-BA2F-F558514F15B7}"/>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D67DDC8F-599F-031B-6A06-4D7B2D4CABFD}"/>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A8BBE85E-5804-0B7A-E4B4-EA73E0709E3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619556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6257924" y="2039683"/>
            <a:ext cx="5491163" cy="3629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Living with diabetes: Information about medicine </a:t>
            </a:r>
            <a:endParaRPr lang="en-GB" dirty="0"/>
          </a:p>
        </p:txBody>
      </p:sp>
      <p:sp>
        <p:nvSpPr>
          <p:cNvPr id="3" name="Rectangle 2">
            <a:extLst>
              <a:ext uri="{FF2B5EF4-FFF2-40B4-BE49-F238E27FC236}">
                <a16:creationId xmlns:a16="http://schemas.microsoft.com/office/drawing/2014/main" id="{00953EFC-26E5-0A52-9B6B-717766946127}"/>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Q35</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46F07295-E207-C033-081C-1ED26BF2B877}"/>
              </a:ext>
            </a:extLst>
          </p:cNvPr>
          <p:cNvSpPr txBox="1"/>
          <p:nvPr/>
        </p:nvSpPr>
        <p:spPr>
          <a:xfrm>
            <a:off x="1268778" y="1398745"/>
            <a:ext cx="10762912" cy="47442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Has a healthcare professional given you any of the following information about the medicine you take for your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5515590"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5491162" cy="1571136"/>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2 diabetes </a:t>
            </a:r>
            <a:r>
              <a:rPr lang="en-GB" sz="1200" dirty="0">
                <a:solidFill>
                  <a:prstClr val="black"/>
                </a:solidFill>
                <a:latin typeface="Arial"/>
              </a:rPr>
              <a:t>who</a:t>
            </a:r>
            <a:r>
              <a:rPr kumimoji="0" lang="en-GB" sz="1200" b="0" i="0" u="none" strike="noStrike" kern="1200" cap="none" spc="0" normalizeH="0" baseline="0" noProof="0" dirty="0">
                <a:ln>
                  <a:noFill/>
                </a:ln>
                <a:solidFill>
                  <a:prstClr val="black"/>
                </a:solidFill>
                <a:effectLst/>
                <a:uLnTx/>
                <a:uFillTx/>
                <a:latin typeface="Arial"/>
                <a:ea typeface="+mn-ea"/>
                <a:cs typeface="+mn-cs"/>
              </a:rPr>
              <a:t> take medication, healthcare professionals most commonly provide information on what the medicine is for (67%), how to take it (55%) and the side effects or long-term effects of taking it (35%).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five (22%) have been given advice on how to adjust it when they are not feeling well and a similar proportion (20%) report that they have not been given any of this information. </a:t>
            </a: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36471573"/>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D_80213f60675b165d">
            <a:extLst>
              <a:ext uri="{FF2B5EF4-FFF2-40B4-BE49-F238E27FC236}">
                <a16:creationId xmlns:a16="http://schemas.microsoft.com/office/drawing/2014/main" id="{353DA206-947A-10DA-907A-5109F6FBB550}"/>
              </a:ext>
            </a:extLst>
          </p:cNvPr>
          <p:cNvGraphicFramePr>
            <a:graphicFrameLocks/>
          </p:cNvGraphicFramePr>
          <p:nvPr>
            <p:extLst>
              <p:ext uri="{D42A27DB-BD31-4B8C-83A1-F6EECF244321}">
                <p14:modId xmlns:p14="http://schemas.microsoft.com/office/powerpoint/2010/main" val="3555337466"/>
              </p:ext>
            </p:extLst>
          </p:nvPr>
        </p:nvGraphicFramePr>
        <p:xfrm>
          <a:off x="6429374" y="2030144"/>
          <a:ext cx="5909516" cy="3683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2229282437"/>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or I don't take medicine for my diabetes' have been excluded.</a:t>
                      </a:r>
                    </a:p>
                    <a:p>
                      <a:pPr marL="0" indent="0">
                        <a:buNone/>
                      </a:pPr>
                      <a:r>
                        <a:rPr lang="en-GB" sz="1000" b="0" dirty="0">
                          <a:solidFill>
                            <a:schemeClr val="tx1"/>
                          </a:solidFill>
                          <a:latin typeface="Arial" panose="020B0604020202020204" pitchFamily="34" charset="0"/>
                        </a:rPr>
                        <a:t>(Type 2, National (18,637))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Rectangle: Rounded Corners 24">
            <a:extLst>
              <a:ext uri="{FF2B5EF4-FFF2-40B4-BE49-F238E27FC236}">
                <a16:creationId xmlns:a16="http://schemas.microsoft.com/office/drawing/2014/main" id="{0C088675-2CC0-9530-0864-B90DFAE4C850}"/>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4" name="Rectangle: Rounded Corners 23">
            <a:extLst>
              <a:ext uri="{FF2B5EF4-FFF2-40B4-BE49-F238E27FC236}">
                <a16:creationId xmlns:a16="http://schemas.microsoft.com/office/drawing/2014/main" id="{A703D400-AB46-FBB3-AD8A-4647B052AF6A}"/>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26" name="Rectangle: Rounded Corners 25">
            <a:extLst>
              <a:ext uri="{FF2B5EF4-FFF2-40B4-BE49-F238E27FC236}">
                <a16:creationId xmlns:a16="http://schemas.microsoft.com/office/drawing/2014/main" id="{332F5C80-025F-CC85-C82F-FA2D71A73B7C}"/>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9" name="Rectangle: Rounded Corners 28">
            <a:extLst>
              <a:ext uri="{FF2B5EF4-FFF2-40B4-BE49-F238E27FC236}">
                <a16:creationId xmlns:a16="http://schemas.microsoft.com/office/drawing/2014/main" id="{ABFE8817-7C6F-CECB-DCE4-60210D3C7334}"/>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7" name="Rectangle: Rounded Corners 26">
            <a:extLst>
              <a:ext uri="{FF2B5EF4-FFF2-40B4-BE49-F238E27FC236}">
                <a16:creationId xmlns:a16="http://schemas.microsoft.com/office/drawing/2014/main" id="{36CA1AB1-786B-4316-8F98-A35880FFCCC8}"/>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98FC08EB-02EF-0B89-9279-21D373EA0833}"/>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0" name="Rectangle: Rounded Corners 29">
            <a:extLst>
              <a:ext uri="{FF2B5EF4-FFF2-40B4-BE49-F238E27FC236}">
                <a16:creationId xmlns:a16="http://schemas.microsoft.com/office/drawing/2014/main" id="{86D1434D-2542-6BE5-C30A-C5D2542BF739}"/>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6320EAB6-A8E6-AA72-65ED-63BCA55E70F1}"/>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94BB9EC7-9086-8902-AB23-66466F9893F6}"/>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620270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sz="2800" dirty="0"/>
              <a:t>Living with diabetes: Complications</a:t>
            </a:r>
            <a:endParaRPr lang="en-GB" dirty="0"/>
          </a:p>
        </p:txBody>
      </p:sp>
      <p:sp>
        <p:nvSpPr>
          <p:cNvPr id="34" name="Rectangle 33">
            <a:extLst>
              <a:ext uri="{FF2B5EF4-FFF2-40B4-BE49-F238E27FC236}">
                <a16:creationId xmlns:a16="http://schemas.microsoft.com/office/drawing/2014/main" id="{AD1D0F15-7BD3-759F-A93A-4D9790E317AF}"/>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Q36</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6D97A278-4EE5-BE02-8E14-22B3D660F610}"/>
              </a:ext>
            </a:extLst>
          </p:cNvPr>
          <p:cNvSpPr txBox="1"/>
          <p:nvPr/>
        </p:nvSpPr>
        <p:spPr>
          <a:xfrm>
            <a:off x="1268778" y="1438937"/>
            <a:ext cx="10762912" cy="22666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lang="en-GB" sz="1400" b="1" dirty="0"/>
              <a:t>Has a healthcare professional told you about the potential complications of living with diabetes?</a:t>
            </a:r>
            <a:endParaRPr kumimoji="0" lang="en-GB" sz="1400" b="1" i="0" u="none" strike="noStrike" kern="1200" cap="none" spc="0" normalizeH="0" baseline="0" noProof="0" dirty="0">
              <a:ln>
                <a:noFill/>
              </a:ln>
              <a:effectLst/>
              <a:uLnTx/>
              <a:uFillTx/>
              <a:latin typeface="Arial"/>
              <a:ea typeface="+mn-ea"/>
              <a:cs typeface="+mn-cs"/>
            </a:endParaRPr>
          </a:p>
        </p:txBody>
      </p:sp>
      <p:grpSp>
        <p:nvGrpSpPr>
          <p:cNvPr id="4" name="Group 3">
            <a:extLst>
              <a:ext uri="{FF2B5EF4-FFF2-40B4-BE49-F238E27FC236}">
                <a16:creationId xmlns:a16="http://schemas.microsoft.com/office/drawing/2014/main" id="{19EEE6A6-8F12-61E7-C286-0CA2EDE72346}"/>
              </a:ext>
            </a:extLst>
          </p:cNvPr>
          <p:cNvGrpSpPr/>
          <p:nvPr/>
        </p:nvGrpSpPr>
        <p:grpSpPr>
          <a:xfrm>
            <a:off x="7358611" y="5643581"/>
            <a:ext cx="4673079" cy="613645"/>
            <a:chOff x="7358611" y="5643581"/>
            <a:chExt cx="4543271" cy="613645"/>
          </a:xfrm>
        </p:grpSpPr>
        <p:sp>
          <p:nvSpPr>
            <p:cNvPr id="5" name="Rectangle 4">
              <a:extLst>
                <a:ext uri="{FF2B5EF4-FFF2-40B4-BE49-F238E27FC236}">
                  <a16:creationId xmlns:a16="http://schemas.microsoft.com/office/drawing/2014/main" id="{87149E5D-E67B-87EE-81CA-A76D10C20553}"/>
                </a:ext>
              </a:extLst>
            </p:cNvPr>
            <p:cNvSpPr/>
            <p:nvPr/>
          </p:nvSpPr>
          <p:spPr>
            <a:xfrm>
              <a:off x="7358611" y="5643581"/>
              <a:ext cx="4418241" cy="39623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36" name="Rectangle 35">
              <a:extLst>
                <a:ext uri="{FF2B5EF4-FFF2-40B4-BE49-F238E27FC236}">
                  <a16:creationId xmlns:a16="http://schemas.microsoft.com/office/drawing/2014/main" id="{69229FDD-136A-BD62-6924-75473029629D}"/>
                </a:ext>
              </a:extLst>
            </p:cNvPr>
            <p:cNvSpPr/>
            <p:nvPr/>
          </p:nvSpPr>
          <p:spPr>
            <a:xfrm>
              <a:off x="7611890" y="5703228"/>
              <a:ext cx="4289992"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Yes = % Yes, in the last 12 months + % Yes, more than 12 months ago</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37" name="Graphic 36" descr="Information with solid fill">
              <a:extLst>
                <a:ext uri="{FF2B5EF4-FFF2-40B4-BE49-F238E27FC236}">
                  <a16:creationId xmlns:a16="http://schemas.microsoft.com/office/drawing/2014/main" id="{39D30466-5D3C-D39A-D63D-085B08A344E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96711" y="5705997"/>
              <a:ext cx="253279" cy="253279"/>
            </a:xfrm>
            <a:prstGeom prst="rect">
              <a:avLst/>
            </a:prstGeom>
          </p:spPr>
        </p:pic>
      </p:grpSp>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graphicFrame>
        <p:nvGraphicFramePr>
          <p:cNvPr id="30" name="D_80213f60675b165d">
            <a:extLst>
              <a:ext uri="{FF2B5EF4-FFF2-40B4-BE49-F238E27FC236}">
                <a16:creationId xmlns:a16="http://schemas.microsoft.com/office/drawing/2014/main" id="{980E4E05-D422-2B0E-E68D-DB0A8E045D12}"/>
              </a:ext>
            </a:extLst>
          </p:cNvPr>
          <p:cNvGraphicFramePr>
            <a:graphicFrameLocks/>
          </p:cNvGraphicFramePr>
          <p:nvPr>
            <p:extLst>
              <p:ext uri="{D42A27DB-BD31-4B8C-83A1-F6EECF244321}">
                <p14:modId xmlns:p14="http://schemas.microsoft.com/office/powerpoint/2010/main" val="3268243377"/>
              </p:ext>
            </p:extLst>
          </p:nvPr>
        </p:nvGraphicFramePr>
        <p:xfrm>
          <a:off x="0" y="2253685"/>
          <a:ext cx="4229237" cy="24449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3143693732"/>
              </p:ext>
            </p:extLst>
          </p:nvPr>
        </p:nvGraphicFramePr>
        <p:xfrm>
          <a:off x="4355489" y="2589761"/>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Yes</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90%</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10%</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(90%) of people living with type 1 diabetes have been told about the potential complications of living with diabetes, including two in five (41%) who had talked about this in the last 12 months with a healthcare professional. </a:t>
            </a: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8" name="D_80213f60675b165d">
            <a:extLst>
              <a:ext uri="{FF2B5EF4-FFF2-40B4-BE49-F238E27FC236}">
                <a16:creationId xmlns:a16="http://schemas.microsoft.com/office/drawing/2014/main" id="{B7C2821C-DEA0-9D56-3DFA-0FC51499699E}"/>
              </a:ext>
            </a:extLst>
          </p:cNvPr>
          <p:cNvGraphicFramePr>
            <a:graphicFrameLocks/>
          </p:cNvGraphicFramePr>
          <p:nvPr>
            <p:extLst>
              <p:ext uri="{D42A27DB-BD31-4B8C-83A1-F6EECF244321}">
                <p14:modId xmlns:p14="http://schemas.microsoft.com/office/powerpoint/2010/main" val="1645524887"/>
              </p:ext>
            </p:extLst>
          </p:nvPr>
        </p:nvGraphicFramePr>
        <p:xfrm>
          <a:off x="5979882" y="2288684"/>
          <a:ext cx="4229236" cy="23641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3777463667"/>
              </p:ext>
            </p:extLst>
          </p:nvPr>
        </p:nvGraphicFramePr>
        <p:xfrm>
          <a:off x="10334709" y="2547260"/>
          <a:ext cx="1095814" cy="165920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Yes</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81%</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19%</a:t>
                      </a:r>
                    </a:p>
                  </a:txBody>
                  <a:tcPr anchor="ctr">
                    <a:noFill/>
                  </a:tcPr>
                </a:tc>
                <a:extLst>
                  <a:ext uri="{0D108BD9-81ED-4DB2-BD59-A6C34878D82A}">
                    <a16:rowId xmlns:a16="http://schemas.microsoft.com/office/drawing/2014/main" val="2092619070"/>
                  </a:ext>
                </a:extLst>
              </a:tr>
            </a:tbl>
          </a:graphicData>
        </a:graphic>
      </p:graphicFrame>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Four in five (81%) people living with type 2 diabetes have been told about the complications of living with diabetes by a healthcare professional, including almost half (48%) who have been told in the last 12 months. </a:t>
            </a:r>
          </a:p>
        </p:txBody>
      </p:sp>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extLst>
              <p:ext uri="{D42A27DB-BD31-4B8C-83A1-F6EECF244321}">
                <p14:modId xmlns:p14="http://schemas.microsoft.com/office/powerpoint/2010/main" val="3852115257"/>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Those who selected 'I don't know or I can't remember' have been excluded.</a:t>
                      </a:r>
                    </a:p>
                    <a:p>
                      <a:pPr marL="0" indent="0">
                        <a:buNone/>
                      </a:pPr>
                      <a:r>
                        <a:rPr lang="en-GB" sz="1000" b="0" dirty="0">
                          <a:solidFill>
                            <a:schemeClr val="tx1"/>
                          </a:solidFill>
                          <a:latin typeface="Arial" panose="020B0604020202020204" pitchFamily="34" charset="0"/>
                        </a:rPr>
                        <a:t>(Type 1, National (17,326); Type 2, National (22,580))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FC1F091-6370-3FF0-9751-A6D652630EB2}"/>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7" name="Rectangle: Rounded Corners 6">
            <a:extLst>
              <a:ext uri="{FF2B5EF4-FFF2-40B4-BE49-F238E27FC236}">
                <a16:creationId xmlns:a16="http://schemas.microsoft.com/office/drawing/2014/main" id="{5E3860DB-016F-A966-D35B-3E30BCEE0A2F}"/>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1" name="Rectangle: Rounded Corners 10">
            <a:extLst>
              <a:ext uri="{FF2B5EF4-FFF2-40B4-BE49-F238E27FC236}">
                <a16:creationId xmlns:a16="http://schemas.microsoft.com/office/drawing/2014/main" id="{67970102-E49F-8964-F754-3B390250659C}"/>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3" name="Rectangle: Rounded Corners 12">
            <a:extLst>
              <a:ext uri="{FF2B5EF4-FFF2-40B4-BE49-F238E27FC236}">
                <a16:creationId xmlns:a16="http://schemas.microsoft.com/office/drawing/2014/main" id="{F1E98825-9FC2-2C0E-0216-9641EA6C12CE}"/>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15" name="Rectangle: Rounded Corners 14">
            <a:extLst>
              <a:ext uri="{FF2B5EF4-FFF2-40B4-BE49-F238E27FC236}">
                <a16:creationId xmlns:a16="http://schemas.microsoft.com/office/drawing/2014/main" id="{5C839A5B-0DA3-72DE-5466-71EF1C3E74D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17" name="Rectangle: Rounded Corners 16">
            <a:extLst>
              <a:ext uri="{FF2B5EF4-FFF2-40B4-BE49-F238E27FC236}">
                <a16:creationId xmlns:a16="http://schemas.microsoft.com/office/drawing/2014/main" id="{5BB7264B-3800-AF0B-B2F0-EE4F07186708}"/>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9" name="Rectangle: Rounded Corners 28">
            <a:extLst>
              <a:ext uri="{FF2B5EF4-FFF2-40B4-BE49-F238E27FC236}">
                <a16:creationId xmlns:a16="http://schemas.microsoft.com/office/drawing/2014/main" id="{FEA284E9-88FC-DA38-D834-EBAE6354F79C}"/>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628BCBD0-2B0C-B7DA-7DD1-6BE461C74388}"/>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485A3FD4-FED5-A7BA-3DCC-FEEA071F3F4A}"/>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1122013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415712" y="2010211"/>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Living with diabetes: Managing diabetes</a:t>
            </a:r>
            <a:endParaRPr lang="en-GB" dirty="0"/>
          </a:p>
        </p:txBody>
      </p:sp>
      <p:sp>
        <p:nvSpPr>
          <p:cNvPr id="3" name="Rectangle 2">
            <a:extLst>
              <a:ext uri="{FF2B5EF4-FFF2-40B4-BE49-F238E27FC236}">
                <a16:creationId xmlns:a16="http://schemas.microsoft.com/office/drawing/2014/main" id="{D5078588-4913-B4CB-0EB7-B6C859955492}"/>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Q37</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5EB4BB5F-0546-0448-8EC4-D69FBB0BBD31}"/>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 the last 12 months, have any of the following made it difficult for you to manage your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7" y="2003587"/>
            <a:ext cx="4536000"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2" y="2471397"/>
            <a:ext cx="4536000" cy="3153107"/>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Over three in five (64%) people living with type 1 diabetes </a:t>
            </a:r>
            <a:r>
              <a:rPr lang="en-GB" sz="1200" dirty="0">
                <a:solidFill>
                  <a:prstClr val="black"/>
                </a:solidFill>
                <a:latin typeface="Arial"/>
              </a:rPr>
              <a:t>said that feeling</a:t>
            </a:r>
            <a:r>
              <a:rPr kumimoji="0" lang="en-GB" sz="1200" b="0" i="0" u="none" strike="noStrike" kern="1200" cap="none" spc="0" normalizeH="0" baseline="0" noProof="0" dirty="0">
                <a:ln>
                  <a:noFill/>
                </a:ln>
                <a:solidFill>
                  <a:prstClr val="black"/>
                </a:solidFill>
                <a:effectLst/>
                <a:uLnTx/>
                <a:uFillTx/>
                <a:latin typeface="Arial"/>
                <a:ea typeface="+mn-ea"/>
                <a:cs typeface="+mn-cs"/>
              </a:rPr>
              <a:t> stressed or worn out from managing their diabetes can make it difficult to manage their diabetes.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Meanwhile, 63% said changes to their routine makes it difficult to manage their diabetes.</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noProof="0" dirty="0">
                <a:solidFill>
                  <a:prstClr val="black"/>
                </a:solidFill>
                <a:latin typeface="Arial"/>
              </a:rPr>
              <a:t>A third (32%) reported that managing other long-term conditions made it difficult for </a:t>
            </a:r>
            <a:r>
              <a:rPr lang="en-GB" sz="1200" dirty="0">
                <a:solidFill>
                  <a:prstClr val="black"/>
                </a:solidFill>
                <a:latin typeface="Arial"/>
              </a:rPr>
              <a:t>them to manage their diabetes.</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Just under one in five</a:t>
            </a:r>
            <a:r>
              <a:rPr lang="en-GB" sz="1200" dirty="0">
                <a:solidFill>
                  <a:prstClr val="black"/>
                </a:solidFill>
                <a:latin typeface="Arial"/>
              </a:rPr>
              <a:t> </a:t>
            </a:r>
            <a:r>
              <a:rPr kumimoji="0" lang="en-GB" sz="1200" b="0" i="0" u="none" strike="noStrike" kern="1200" cap="none" spc="0" normalizeH="0" baseline="0" noProof="0" dirty="0">
                <a:ln>
                  <a:noFill/>
                </a:ln>
                <a:solidFill>
                  <a:prstClr val="black"/>
                </a:solidFill>
                <a:effectLst/>
                <a:uLnTx/>
                <a:uFillTx/>
                <a:latin typeface="Arial"/>
                <a:ea typeface="+mn-ea"/>
                <a:cs typeface="+mn-cs"/>
              </a:rPr>
              <a:t>people living with type 1 diabetes mentioned that either being busy </a:t>
            </a:r>
            <a:r>
              <a:rPr lang="en-GB" sz="1200" dirty="0">
                <a:solidFill>
                  <a:prstClr val="black"/>
                </a:solidFill>
                <a:latin typeface="Arial"/>
              </a:rPr>
              <a:t>(18%)</a:t>
            </a:r>
            <a:r>
              <a:rPr kumimoji="0" lang="en-GB" sz="1200" b="0" i="0" u="none" strike="noStrike" kern="1200" cap="none" spc="0" normalizeH="0" baseline="0" noProof="0" dirty="0">
                <a:ln>
                  <a:noFill/>
                </a:ln>
                <a:solidFill>
                  <a:prstClr val="black"/>
                </a:solidFill>
                <a:effectLst/>
                <a:uLnTx/>
                <a:uFillTx/>
                <a:latin typeface="Arial"/>
                <a:ea typeface="+mn-ea"/>
                <a:cs typeface="+mn-cs"/>
              </a:rPr>
              <a:t> or not having enough support from healthcare professionals (17%) makes it difficult to manage their diabetes.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 minority (6%) said that not knowing enough about diabetes is a barrier to managing their diabetes.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41742798"/>
              </p:ext>
            </p:extLst>
          </p:nvPr>
        </p:nvGraphicFramePr>
        <p:xfrm>
          <a:off x="5607738" y="2099506"/>
          <a:ext cx="6033061" cy="338699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 name="D_80213f60675b165d">
            <a:extLst>
              <a:ext uri="{FF2B5EF4-FFF2-40B4-BE49-F238E27FC236}">
                <a16:creationId xmlns:a16="http://schemas.microsoft.com/office/drawing/2014/main" id="{0A819F07-89AD-0D11-E336-70040BC5CEC4}"/>
              </a:ext>
            </a:extLst>
          </p:cNvPr>
          <p:cNvGraphicFramePr>
            <a:graphicFrameLocks/>
          </p:cNvGraphicFramePr>
          <p:nvPr>
            <p:extLst>
              <p:ext uri="{D42A27DB-BD31-4B8C-83A1-F6EECF244321}">
                <p14:modId xmlns:p14="http://schemas.microsoft.com/office/powerpoint/2010/main" val="3500025699"/>
              </p:ext>
            </p:extLst>
          </p:nvPr>
        </p:nvGraphicFramePr>
        <p:xfrm>
          <a:off x="5502651" y="2059373"/>
          <a:ext cx="6033061"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686349124"/>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Base: Asked of all respondents. Those who selected 'I haven't found it difficult to manage my diabetes' have been excluded. </a:t>
                      </a:r>
                    </a:p>
                    <a:p>
                      <a:pPr marL="0" indent="0">
                        <a:buNone/>
                      </a:pPr>
                      <a:r>
                        <a:rPr lang="en-GB" sz="1000" b="0" dirty="0">
                          <a:solidFill>
                            <a:schemeClr val="tx1"/>
                          </a:solidFill>
                          <a:latin typeface="Arial" panose="020B0604020202020204" pitchFamily="34" charset="0"/>
                        </a:rPr>
                        <a:t>(Type 1, National (13,042))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848B6573-800E-813C-7B43-151FCA0FBF33}"/>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24" name="Rectangle: Rounded Corners 23">
            <a:extLst>
              <a:ext uri="{FF2B5EF4-FFF2-40B4-BE49-F238E27FC236}">
                <a16:creationId xmlns:a16="http://schemas.microsoft.com/office/drawing/2014/main" id="{3F07A377-A87D-E805-0E59-21DFDD3BD09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6" name="Rectangle: Rounded Corners 25">
            <a:extLst>
              <a:ext uri="{FF2B5EF4-FFF2-40B4-BE49-F238E27FC236}">
                <a16:creationId xmlns:a16="http://schemas.microsoft.com/office/drawing/2014/main" id="{9086E532-4F90-0C40-D54A-DE30D5984735}"/>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053A325D-EF8B-C33D-4ECE-CF8255954D67}"/>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8F03493A-9D18-BA87-9064-4CD13BADF5E3}"/>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953589F4-47BC-9DF0-AC6C-AE7EE4AF3B9F}"/>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31C621D8-9310-886D-8867-DE39376C43B6}"/>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56A57DB5-43AC-87D3-91F2-F25404C13A4F}"/>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82DAA3BA-01D0-036D-E051-37FA52332805}"/>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2353731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462399" y="1996521"/>
            <a:ext cx="6120000" cy="3629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sz="2800" dirty="0"/>
              <a:t>Living with diabetes: Managing diabetes</a:t>
            </a:r>
            <a:endParaRPr lang="en-GB" dirty="0"/>
          </a:p>
        </p:txBody>
      </p:sp>
      <p:sp>
        <p:nvSpPr>
          <p:cNvPr id="3" name="Rectangle 2">
            <a:extLst>
              <a:ext uri="{FF2B5EF4-FFF2-40B4-BE49-F238E27FC236}">
                <a16:creationId xmlns:a16="http://schemas.microsoft.com/office/drawing/2014/main" id="{5A796857-383F-5FB5-48E7-9211474148D7}"/>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Q37</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0E570B61-3E04-6A67-2CC9-954B3FDCF126}"/>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 the last 12 months, have any of the following made it difficult for you to manage your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8" y="2003587"/>
            <a:ext cx="4582520"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471397"/>
            <a:ext cx="4536000" cy="3365473"/>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most common reasons that make it difficult for people living with type 2 diabetes to manage their diabetes are because they are managing other long-term conditions (42%) and that their routine and how they manage their diabetes changes from day-to-day (35%).</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Three in ten (30%) </a:t>
            </a:r>
            <a:r>
              <a:rPr kumimoji="0" lang="en-GB" sz="1200" b="0" i="0" u="none" strike="noStrike" kern="1200" cap="none" spc="0" normalizeH="0" baseline="0" noProof="0" dirty="0">
                <a:ln>
                  <a:noFill/>
                </a:ln>
                <a:solidFill>
                  <a:prstClr val="black"/>
                </a:solidFill>
                <a:effectLst/>
                <a:uLnTx/>
                <a:uFillTx/>
                <a:latin typeface="Arial"/>
                <a:ea typeface="+mn-ea"/>
                <a:cs typeface="+mn-cs"/>
              </a:rPr>
              <a:t>report that feeling stressed or worn out from managing their diabetes makes it difficult.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Fewer than one in five (17%) </a:t>
            </a:r>
            <a:r>
              <a:rPr lang="en-GB" sz="1200" dirty="0">
                <a:solidFill>
                  <a:prstClr val="black"/>
                </a:solidFill>
                <a:latin typeface="Arial"/>
              </a:rPr>
              <a:t>stated that not knowing enough about diabetes is a barrier to managing their diabetes, while 15% did </a:t>
            </a:r>
            <a:r>
              <a:rPr kumimoji="0" lang="en-GB" sz="1200" b="0" i="0" u="none" strike="noStrike" kern="1200" cap="none" spc="0" normalizeH="0" baseline="0" noProof="0" dirty="0">
                <a:ln>
                  <a:noFill/>
                </a:ln>
                <a:solidFill>
                  <a:prstClr val="black"/>
                </a:solidFill>
                <a:effectLst/>
                <a:uLnTx/>
                <a:uFillTx/>
                <a:latin typeface="Arial"/>
                <a:ea typeface="+mn-ea"/>
                <a:cs typeface="+mn-cs"/>
              </a:rPr>
              <a:t>not have enough support from healthcare professionals to manage their diabetes.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A minority (8%) said that being too busy is a barrier to managing their diabetes.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61169628"/>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 name="D_80213f60675b165d">
            <a:extLst>
              <a:ext uri="{FF2B5EF4-FFF2-40B4-BE49-F238E27FC236}">
                <a16:creationId xmlns:a16="http://schemas.microsoft.com/office/drawing/2014/main" id="{0A819F07-89AD-0D11-E336-70040BC5CEC4}"/>
              </a:ext>
            </a:extLst>
          </p:cNvPr>
          <p:cNvGraphicFramePr>
            <a:graphicFrameLocks/>
          </p:cNvGraphicFramePr>
          <p:nvPr>
            <p:extLst>
              <p:ext uri="{D42A27DB-BD31-4B8C-83A1-F6EECF244321}">
                <p14:modId xmlns:p14="http://schemas.microsoft.com/office/powerpoint/2010/main" val="2248083310"/>
              </p:ext>
            </p:extLst>
          </p:nvPr>
        </p:nvGraphicFramePr>
        <p:xfrm>
          <a:off x="5405735" y="2005042"/>
          <a:ext cx="6119999"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3579208686"/>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Base: Asked of all respondents. Those who selected 'I haven't found it difficult to manage my diabetes' have been excluded. </a:t>
                      </a:r>
                    </a:p>
                    <a:p>
                      <a:pPr marL="0" indent="0">
                        <a:buNone/>
                      </a:pPr>
                      <a:r>
                        <a:rPr lang="en-GB" sz="1000" b="0" dirty="0">
                          <a:solidFill>
                            <a:schemeClr val="tx1"/>
                          </a:solidFill>
                          <a:latin typeface="Arial" panose="020B0604020202020204" pitchFamily="34" charset="0"/>
                        </a:rPr>
                        <a:t>(Type 2, National (12,350))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6BADE367-0A1E-F08C-7202-AE4605D7108F}"/>
              </a:ext>
              <a:ext uri="{C183D7F6-B498-43B3-948B-1728B52AA6E4}">
                <adec:decorative xmlns:adec="http://schemas.microsoft.com/office/drawing/2017/decorative" val="1"/>
              </a:ext>
            </a:extLst>
          </p:cNvPr>
          <p:cNvSpPr/>
          <p:nvPr/>
        </p:nvSpPr>
        <p:spPr>
          <a:xfrm>
            <a:off x="2869537"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Living with diabetes</a:t>
            </a:r>
          </a:p>
        </p:txBody>
      </p:sp>
      <p:sp>
        <p:nvSpPr>
          <p:cNvPr id="24" name="Rectangle: Rounded Corners 23">
            <a:extLst>
              <a:ext uri="{FF2B5EF4-FFF2-40B4-BE49-F238E27FC236}">
                <a16:creationId xmlns:a16="http://schemas.microsoft.com/office/drawing/2014/main" id="{DB020504-3726-B216-9DBA-F009C234833D}"/>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6" name="Rectangle: Rounded Corners 25">
            <a:extLst>
              <a:ext uri="{FF2B5EF4-FFF2-40B4-BE49-F238E27FC236}">
                <a16:creationId xmlns:a16="http://schemas.microsoft.com/office/drawing/2014/main" id="{609BBBE6-3F70-86C3-CF83-110F309AFED8}"/>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D63164FD-D0D7-46FB-0A50-3D39660E7F4A}"/>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139FD071-9542-2841-C3AE-5764438B8561}"/>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2E9CE47F-8E4A-35C5-BC65-97F076C95CE6}"/>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66B58EA1-4AAB-9201-7434-94F127B783CC}"/>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6273DA99-2B29-450F-0C5D-0F88955592D5}"/>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32" name="Rectangle: Rounded Corners 31">
            <a:extLst>
              <a:ext uri="{FF2B5EF4-FFF2-40B4-BE49-F238E27FC236}">
                <a16:creationId xmlns:a16="http://schemas.microsoft.com/office/drawing/2014/main" id="{BB0E1527-80AC-E524-FE34-373C808E2BE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80275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 	Using devices to manage diabetes</a:t>
            </a:r>
          </a:p>
        </p:txBody>
      </p:sp>
    </p:spTree>
    <p:extLst>
      <p:ext uri="{BB962C8B-B14F-4D97-AF65-F5344CB8AC3E}">
        <p14:creationId xmlns:p14="http://schemas.microsoft.com/office/powerpoint/2010/main" val="2242808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52115" y="1998777"/>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dirty="0"/>
              <a:t>Devices: Use of devices</a:t>
            </a:r>
          </a:p>
        </p:txBody>
      </p:sp>
      <p:sp>
        <p:nvSpPr>
          <p:cNvPr id="3" name="Rectangle 2">
            <a:extLst>
              <a:ext uri="{FF2B5EF4-FFF2-40B4-BE49-F238E27FC236}">
                <a16:creationId xmlns:a16="http://schemas.microsoft.com/office/drawing/2014/main" id="{F7D30ECC-042B-90F0-7811-132A567064B5}"/>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Q38</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E2FDF49F-AB4F-3D3A-1B16-102C7AA733AF}"/>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Do you currently use any of these devices to help manage your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9" y="2039683"/>
            <a:ext cx="4256222"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237371" cy="2303644"/>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Among those living with type 1 diabetes, 96% use a device to help manage their diabetes.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most commonly used devices are flash glucose monitors or continuous glucose monitors (59%), blood sugar monitors and test strips (51%) and smart insulin pens (39%).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Smaller proportions use insulin pumps (18%) or hybrid closed loops (9%).</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Just over one in ten (12%) use a different device.</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83606483"/>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D_80213f60675b165d">
            <a:extLst>
              <a:ext uri="{FF2B5EF4-FFF2-40B4-BE49-F238E27FC236}">
                <a16:creationId xmlns:a16="http://schemas.microsoft.com/office/drawing/2014/main" id="{7CEE4278-E768-6346-429E-2DDC88981F7B}"/>
              </a:ext>
            </a:extLst>
          </p:cNvPr>
          <p:cNvGraphicFramePr>
            <a:graphicFrameLocks/>
          </p:cNvGraphicFramePr>
          <p:nvPr>
            <p:extLst>
              <p:ext uri="{D42A27DB-BD31-4B8C-83A1-F6EECF244321}">
                <p14:modId xmlns:p14="http://schemas.microsoft.com/office/powerpoint/2010/main" val="1236924384"/>
              </p:ext>
            </p:extLst>
          </p:nvPr>
        </p:nvGraphicFramePr>
        <p:xfrm>
          <a:off x="5352115" y="2066294"/>
          <a:ext cx="6396971" cy="36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50937817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a:t>
                      </a:r>
                    </a:p>
                    <a:p>
                      <a:pPr marL="0" indent="0">
                        <a:buNone/>
                      </a:pPr>
                      <a:r>
                        <a:rPr lang="en-GB" sz="1000" b="0" dirty="0">
                          <a:solidFill>
                            <a:schemeClr val="tx1"/>
                          </a:solidFill>
                          <a:latin typeface="Arial" panose="020B0604020202020204" pitchFamily="34" charset="0"/>
                        </a:rPr>
                        <a:t>(Type 1, National (17,978))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F10CE29E-A21E-987A-55D2-FE2583A4B303}"/>
              </a:ext>
              <a:ext uri="{C183D7F6-B498-43B3-948B-1728B52AA6E4}">
                <adec:decorative xmlns:adec="http://schemas.microsoft.com/office/drawing/2017/decorative" val="1"/>
              </a:ext>
            </a:extLst>
          </p:cNvPr>
          <p:cNvSpPr/>
          <p:nvPr/>
        </p:nvSpPr>
        <p:spPr>
          <a:xfrm>
            <a:off x="3281515"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Using devices to manage diabetes</a:t>
            </a:r>
          </a:p>
        </p:txBody>
      </p:sp>
      <p:sp>
        <p:nvSpPr>
          <p:cNvPr id="26" name="Rectangle: Rounded Corners 25">
            <a:extLst>
              <a:ext uri="{FF2B5EF4-FFF2-40B4-BE49-F238E27FC236}">
                <a16:creationId xmlns:a16="http://schemas.microsoft.com/office/drawing/2014/main" id="{59A5B0AB-302C-4997-1238-DEC40CD4C2AD}"/>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85A4300F-3E2F-6C2D-A8A5-87788D36B387}"/>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BF3A6661-BBAC-6C0B-AD72-A09DDF15D93D}"/>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5" name="Rectangle: Rounded Corners 24">
            <a:extLst>
              <a:ext uri="{FF2B5EF4-FFF2-40B4-BE49-F238E27FC236}">
                <a16:creationId xmlns:a16="http://schemas.microsoft.com/office/drawing/2014/main" id="{CFC5218E-C13F-FC6C-68AF-292ECF38CB54}"/>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9" name="Rectangle: Rounded Corners 28">
            <a:extLst>
              <a:ext uri="{FF2B5EF4-FFF2-40B4-BE49-F238E27FC236}">
                <a16:creationId xmlns:a16="http://schemas.microsoft.com/office/drawing/2014/main" id="{105991AB-1629-8A94-A639-656A5F580766}"/>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C91158BA-110D-EB91-EDA0-2FAE555B633F}"/>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487C8017-48CE-56EC-B5E3-860C08F31699}"/>
              </a:ext>
              <a:ext uri="{C183D7F6-B498-43B3-948B-1728B52AA6E4}">
                <adec:decorative xmlns:adec="http://schemas.microsoft.com/office/drawing/2017/decorative" val="1"/>
              </a:ext>
            </a:extLst>
          </p:cNvPr>
          <p:cNvSpPr/>
          <p:nvPr/>
        </p:nvSpPr>
        <p:spPr>
          <a:xfrm>
            <a:off x="286953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2" name="Rectangle: Rounded Corners 31">
            <a:extLst>
              <a:ext uri="{FF2B5EF4-FFF2-40B4-BE49-F238E27FC236}">
                <a16:creationId xmlns:a16="http://schemas.microsoft.com/office/drawing/2014/main" id="{A29E8271-C778-41C7-4AEF-ED16384235D9}"/>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634772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67586" y="2020152"/>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dirty="0"/>
              <a:t>Devices: Use of devices</a:t>
            </a:r>
          </a:p>
        </p:txBody>
      </p:sp>
      <p:sp>
        <p:nvSpPr>
          <p:cNvPr id="11" name="Rectangle 10">
            <a:extLst>
              <a:ext uri="{FF2B5EF4-FFF2-40B4-BE49-F238E27FC236}">
                <a16:creationId xmlns:a16="http://schemas.microsoft.com/office/drawing/2014/main" id="{D57EC9C6-E00E-9780-99E5-EF981F20BFFE}"/>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Q38</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4" name="TextBox 13">
            <a:extLst>
              <a:ext uri="{FF2B5EF4-FFF2-40B4-BE49-F238E27FC236}">
                <a16:creationId xmlns:a16="http://schemas.microsoft.com/office/drawing/2014/main" id="{53250E95-513A-BB54-5F0A-44DD947B90E3}"/>
              </a:ext>
            </a:extLst>
          </p:cNvPr>
          <p:cNvSpPr txBox="1"/>
          <p:nvPr/>
        </p:nvSpPr>
        <p:spPr>
          <a:xfrm>
            <a:off x="1268778" y="1438937"/>
            <a:ext cx="10762912" cy="226665"/>
          </a:xfrm>
          <a:prstGeom prst="rect">
            <a:avLst/>
          </a:prstGeom>
          <a:noFill/>
        </p:spPr>
        <p:txBody>
          <a:bodyPr wrap="squar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Do you currently use any of these devices to help manage your diabetes? </a:t>
            </a:r>
            <a:r>
              <a:rPr lang="en-GB" sz="1400" b="0" dirty="0"/>
              <a:t>(multiple responses allowed)</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19966"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201276" cy="1673728"/>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Less than half (46%) of people living with type 2 diabetes use a device to manage their diabetes.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most commonly used devices are blood sugar monitor and test strips (40%).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One in ten (12%) people living with type 2 diabetes use smart insulin </a:t>
            </a:r>
            <a:r>
              <a:rPr lang="en-GB" sz="1200" dirty="0">
                <a:solidFill>
                  <a:prstClr val="black"/>
                </a:solidFill>
                <a:latin typeface="Arial"/>
              </a:rPr>
              <a:t>pens. A minority use flash glucose monitors (4%) or insulin pumps (1%).</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668365670"/>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D_80213f60675b165d">
            <a:extLst>
              <a:ext uri="{FF2B5EF4-FFF2-40B4-BE49-F238E27FC236}">
                <a16:creationId xmlns:a16="http://schemas.microsoft.com/office/drawing/2014/main" id="{7CEE4278-E768-6346-429E-2DDC88981F7B}"/>
              </a:ext>
            </a:extLst>
          </p:cNvPr>
          <p:cNvGraphicFramePr>
            <a:graphicFrameLocks/>
          </p:cNvGraphicFramePr>
          <p:nvPr>
            <p:extLst>
              <p:ext uri="{D42A27DB-BD31-4B8C-83A1-F6EECF244321}">
                <p14:modId xmlns:p14="http://schemas.microsoft.com/office/powerpoint/2010/main" val="3860375960"/>
              </p:ext>
            </p:extLst>
          </p:nvPr>
        </p:nvGraphicFramePr>
        <p:xfrm>
          <a:off x="5417456" y="1938881"/>
          <a:ext cx="6070130" cy="3791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406619985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a:t>
                      </a:r>
                    </a:p>
                    <a:p>
                      <a:pPr marL="0" indent="0">
                        <a:buNone/>
                      </a:pPr>
                      <a:r>
                        <a:rPr lang="en-GB" sz="1000" b="0" dirty="0">
                          <a:solidFill>
                            <a:schemeClr val="tx1"/>
                          </a:solidFill>
                          <a:latin typeface="Arial" panose="020B0604020202020204" pitchFamily="34" charset="0"/>
                        </a:rPr>
                        <a:t>(Type 2, National (24,019))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CDD4A486-9BAE-B9B8-E83A-1CAFD666F595}"/>
              </a:ext>
              <a:ext uri="{C183D7F6-B498-43B3-948B-1728B52AA6E4}">
                <adec:decorative xmlns:adec="http://schemas.microsoft.com/office/drawing/2017/decorative" val="1"/>
              </a:ext>
            </a:extLst>
          </p:cNvPr>
          <p:cNvSpPr/>
          <p:nvPr/>
        </p:nvSpPr>
        <p:spPr>
          <a:xfrm>
            <a:off x="3281515"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Using devices to manage diabetes</a:t>
            </a:r>
          </a:p>
        </p:txBody>
      </p:sp>
      <p:sp>
        <p:nvSpPr>
          <p:cNvPr id="25" name="Rectangle: Rounded Corners 24">
            <a:extLst>
              <a:ext uri="{FF2B5EF4-FFF2-40B4-BE49-F238E27FC236}">
                <a16:creationId xmlns:a16="http://schemas.microsoft.com/office/drawing/2014/main" id="{C17A7137-4F9B-2697-9FF7-CA224FC723E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6" name="Rectangle: Rounded Corners 25">
            <a:extLst>
              <a:ext uri="{FF2B5EF4-FFF2-40B4-BE49-F238E27FC236}">
                <a16:creationId xmlns:a16="http://schemas.microsoft.com/office/drawing/2014/main" id="{FC34974C-84EE-4F29-FBC8-E2D7021890CE}"/>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3EF48E07-0531-C966-CE13-B863F9AA6DE6}"/>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44849E18-028C-AF0F-660B-F91AFE20D752}"/>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CFB34E43-C1DA-1315-4EC2-607D239A52CE}"/>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0FD5C344-4846-A870-75EE-A2D03888A584}"/>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5B6921F1-46C7-2E22-D08B-3C1251D4ED0C}"/>
              </a:ext>
              <a:ext uri="{C183D7F6-B498-43B3-948B-1728B52AA6E4}">
                <adec:decorative xmlns:adec="http://schemas.microsoft.com/office/drawing/2017/decorative" val="1"/>
              </a:ext>
            </a:extLst>
          </p:cNvPr>
          <p:cNvSpPr/>
          <p:nvPr/>
        </p:nvSpPr>
        <p:spPr>
          <a:xfrm>
            <a:off x="286953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2" name="Rectangle: Rounded Corners 31">
            <a:extLst>
              <a:ext uri="{FF2B5EF4-FFF2-40B4-BE49-F238E27FC236}">
                <a16:creationId xmlns:a16="http://schemas.microsoft.com/office/drawing/2014/main" id="{2053339C-38B6-3D0B-4C83-8F2DDBC7E379}"/>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933952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1BD4E1-0B09-ED48-C5F1-81F7FEA15EC8}"/>
              </a:ext>
              <a:ext uri="{C183D7F6-B498-43B3-948B-1728B52AA6E4}">
                <adec:decorative xmlns:adec="http://schemas.microsoft.com/office/drawing/2017/decorative" val="1"/>
              </a:ext>
            </a:extLst>
          </p:cNvPr>
          <p:cNvSpPr/>
          <p:nvPr/>
        </p:nvSpPr>
        <p:spPr>
          <a:xfrm>
            <a:off x="457585"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2" name="Title 1">
            <a:extLst>
              <a:ext uri="{FF2B5EF4-FFF2-40B4-BE49-F238E27FC236}">
                <a16:creationId xmlns:a16="http://schemas.microsoft.com/office/drawing/2014/main" id="{B86D2FF9-AF9D-EAB3-31F2-D60BBBE1D1FF}"/>
              </a:ext>
            </a:extLst>
          </p:cNvPr>
          <p:cNvSpPr>
            <a:spLocks noGrp="1"/>
          </p:cNvSpPr>
          <p:nvPr>
            <p:ph type="title"/>
          </p:nvPr>
        </p:nvSpPr>
        <p:spPr/>
        <p:txBody>
          <a:bodyPr/>
          <a:lstStyle/>
          <a:p>
            <a:r>
              <a:rPr lang="en-GB" dirty="0"/>
              <a:t>Devices: Confidence in using devices</a:t>
            </a:r>
          </a:p>
        </p:txBody>
      </p:sp>
      <p:sp>
        <p:nvSpPr>
          <p:cNvPr id="35" name="Rectangle 34">
            <a:extLst>
              <a:ext uri="{FF2B5EF4-FFF2-40B4-BE49-F238E27FC236}">
                <a16:creationId xmlns:a16="http://schemas.microsoft.com/office/drawing/2014/main" id="{D792A315-78DB-49EB-4AD6-93319F1216C0}"/>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Q39</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6" name="TextBox 35">
            <a:extLst>
              <a:ext uri="{FF2B5EF4-FFF2-40B4-BE49-F238E27FC236}">
                <a16:creationId xmlns:a16="http://schemas.microsoft.com/office/drawing/2014/main" id="{390F7077-E5FE-03AE-85A8-49D89DDDE9D0}"/>
              </a:ext>
            </a:extLst>
          </p:cNvPr>
          <p:cNvSpPr txBox="1"/>
          <p:nvPr/>
        </p:nvSpPr>
        <p:spPr>
          <a:xfrm>
            <a:off x="1268778" y="1438937"/>
            <a:ext cx="10762912" cy="22666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lang="en-GB" sz="1400" b="1" dirty="0"/>
              <a:t>How confident do you feel about using devices to manage your diabetes?</a:t>
            </a:r>
          </a:p>
        </p:txBody>
      </p:sp>
      <p:grpSp>
        <p:nvGrpSpPr>
          <p:cNvPr id="5" name="Group 4">
            <a:extLst>
              <a:ext uri="{FF2B5EF4-FFF2-40B4-BE49-F238E27FC236}">
                <a16:creationId xmlns:a16="http://schemas.microsoft.com/office/drawing/2014/main" id="{25969A75-64C4-2E5C-62DA-EEC01B061ACC}"/>
              </a:ext>
            </a:extLst>
          </p:cNvPr>
          <p:cNvGrpSpPr/>
          <p:nvPr/>
        </p:nvGrpSpPr>
        <p:grpSpPr>
          <a:xfrm>
            <a:off x="7648575" y="5652507"/>
            <a:ext cx="4139198" cy="559882"/>
            <a:chOff x="7648575" y="5652507"/>
            <a:chExt cx="4139198" cy="559882"/>
          </a:xfrm>
        </p:grpSpPr>
        <p:sp>
          <p:nvSpPr>
            <p:cNvPr id="37" name="Rectangle 36">
              <a:extLst>
                <a:ext uri="{FF2B5EF4-FFF2-40B4-BE49-F238E27FC236}">
                  <a16:creationId xmlns:a16="http://schemas.microsoft.com/office/drawing/2014/main" id="{72CBC00C-5AAD-486E-6B66-D1581C6A2024}"/>
                </a:ext>
              </a:extLst>
            </p:cNvPr>
            <p:cNvSpPr/>
            <p:nvPr/>
          </p:nvSpPr>
          <p:spPr>
            <a:xfrm>
              <a:off x="7648575" y="5652507"/>
              <a:ext cx="4080158" cy="39624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38" name="Rectangle 37">
              <a:extLst>
                <a:ext uri="{FF2B5EF4-FFF2-40B4-BE49-F238E27FC236}">
                  <a16:creationId xmlns:a16="http://schemas.microsoft.com/office/drawing/2014/main" id="{97A8E36E-D7CF-961D-8ABD-1DFFA5A6FF00}"/>
                </a:ext>
              </a:extLst>
            </p:cNvPr>
            <p:cNvSpPr/>
            <p:nvPr/>
          </p:nvSpPr>
          <p:spPr>
            <a:xfrm>
              <a:off x="7991475" y="5658391"/>
              <a:ext cx="3796298"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Confident = % Very </a:t>
              </a:r>
              <a:r>
                <a:rPr kumimoji="0" lang="en-GB" sz="1000" b="0" i="0" u="none" strike="noStrike" kern="1200" cap="none" spc="0" normalizeH="0" baseline="0" noProof="0" dirty="0">
                  <a:ln>
                    <a:noFill/>
                  </a:ln>
                  <a:effectLst/>
                  <a:uLnTx/>
                  <a:uFillTx/>
                  <a:latin typeface="Arial"/>
                  <a:ea typeface="+mn-ea"/>
                  <a:cs typeface="+mn-cs"/>
                </a:rPr>
                <a:t>confident</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confident </a:t>
              </a:r>
            </a:p>
            <a:p>
              <a:pPr marL="0" marR="0" lvl="0" indent="0"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Not confident = % Not </a:t>
              </a:r>
              <a:r>
                <a:rPr kumimoji="0" lang="en-GB" sz="1000" b="0" i="0" u="none" strike="noStrike" kern="1200" cap="none" spc="0" normalizeH="0" baseline="0" noProof="0" dirty="0">
                  <a:ln>
                    <a:noFill/>
                  </a:ln>
                  <a:effectLst/>
                  <a:uLnTx/>
                  <a:uFillTx/>
                  <a:latin typeface="Arial"/>
                  <a:ea typeface="+mn-ea"/>
                  <a:cs typeface="+mn-cs"/>
                </a:rPr>
                <a:t>very</a:t>
              </a:r>
              <a:r>
                <a:rPr kumimoji="0" lang="en-GB" sz="1000" b="0" i="0" u="none" strike="noStrike" kern="1200" cap="none" spc="0" normalizeH="0" baseline="0" noProof="0" dirty="0">
                  <a:ln>
                    <a:noFill/>
                  </a:ln>
                  <a:solidFill>
                    <a:prstClr val="black"/>
                  </a:solidFill>
                  <a:effectLst/>
                  <a:uLnTx/>
                  <a:uFillTx/>
                  <a:latin typeface="Arial"/>
                  <a:ea typeface="+mn-ea"/>
                  <a:cs typeface="+mn-cs"/>
                </a:rPr>
                <a:t> confident + % Not at all confident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39" name="Graphic 38" descr="Information with solid fill">
              <a:extLst>
                <a:ext uri="{FF2B5EF4-FFF2-40B4-BE49-F238E27FC236}">
                  <a16:creationId xmlns:a16="http://schemas.microsoft.com/office/drawing/2014/main" id="{EB83B6D3-F26C-78AB-357B-A78E99156E2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8196" y="5701605"/>
              <a:ext cx="253279" cy="253279"/>
            </a:xfrm>
            <a:prstGeom prst="rect">
              <a:avLst/>
            </a:prstGeom>
          </p:spPr>
        </p:pic>
      </p:grpSp>
      <p:sp>
        <p:nvSpPr>
          <p:cNvPr id="9" name="TextBox 8">
            <a:extLst>
              <a:ext uri="{FF2B5EF4-FFF2-40B4-BE49-F238E27FC236}">
                <a16:creationId xmlns:a16="http://schemas.microsoft.com/office/drawing/2014/main" id="{1985D26D-6FD9-9E3D-B745-79115B0D7A71}"/>
              </a:ext>
            </a:extLst>
          </p:cNvPr>
          <p:cNvSpPr txBox="1"/>
          <p:nvPr/>
        </p:nvSpPr>
        <p:spPr>
          <a:xfrm>
            <a:off x="444885"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1</a:t>
            </a:r>
          </a:p>
        </p:txBody>
      </p:sp>
      <p:graphicFrame>
        <p:nvGraphicFramePr>
          <p:cNvPr id="6" name="D_80213f60675b165d">
            <a:extLst>
              <a:ext uri="{FF2B5EF4-FFF2-40B4-BE49-F238E27FC236}">
                <a16:creationId xmlns:a16="http://schemas.microsoft.com/office/drawing/2014/main" id="{779A5603-E510-D9CF-1135-6FB77B00E3D2}"/>
              </a:ext>
            </a:extLst>
          </p:cNvPr>
          <p:cNvGraphicFramePr>
            <a:graphicFrameLocks/>
          </p:cNvGraphicFramePr>
          <p:nvPr>
            <p:extLst>
              <p:ext uri="{D42A27DB-BD31-4B8C-83A1-F6EECF244321}">
                <p14:modId xmlns:p14="http://schemas.microsoft.com/office/powerpoint/2010/main" val="2761137516"/>
              </p:ext>
            </p:extLst>
          </p:nvPr>
        </p:nvGraphicFramePr>
        <p:xfrm>
          <a:off x="-264330" y="2329524"/>
          <a:ext cx="4528723" cy="2314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958556C1-C363-C477-5D4E-259D49817F02}"/>
              </a:ext>
            </a:extLst>
          </p:cNvPr>
          <p:cNvGraphicFramePr>
            <a:graphicFrameLocks noGrp="1"/>
          </p:cNvGraphicFramePr>
          <p:nvPr>
            <p:extLst>
              <p:ext uri="{D42A27DB-BD31-4B8C-83A1-F6EECF244321}">
                <p14:modId xmlns:p14="http://schemas.microsoft.com/office/powerpoint/2010/main" val="3695037463"/>
              </p:ext>
            </p:extLst>
          </p:nvPr>
        </p:nvGraphicFramePr>
        <p:xfrm>
          <a:off x="4355489" y="2399261"/>
          <a:ext cx="1095814" cy="184208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bg1"/>
                          </a:solidFill>
                        </a:rPr>
                        <a:t>Confident</a:t>
                      </a:r>
                    </a:p>
                  </a:txBody>
                  <a:tcPr anchor="ctr">
                    <a:solidFill>
                      <a:srgbClr val="005EB8"/>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95%</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confident</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5%</a:t>
                      </a:r>
                    </a:p>
                  </a:txBody>
                  <a:tcPr anchor="ctr">
                    <a:noFill/>
                  </a:tcPr>
                </a:tc>
                <a:extLst>
                  <a:ext uri="{0D108BD9-81ED-4DB2-BD59-A6C34878D82A}">
                    <a16:rowId xmlns:a16="http://schemas.microsoft.com/office/drawing/2014/main" val="2092619070"/>
                  </a:ext>
                </a:extLst>
              </a:tr>
            </a:tbl>
          </a:graphicData>
        </a:graphic>
      </p:graphicFrame>
      <p:sp>
        <p:nvSpPr>
          <p:cNvPr id="21" name="TextBox 20">
            <a:extLst>
              <a:ext uri="{FF2B5EF4-FFF2-40B4-BE49-F238E27FC236}">
                <a16:creationId xmlns:a16="http://schemas.microsoft.com/office/drawing/2014/main" id="{082A6561-1079-AB36-4E8B-D10498442233}"/>
              </a:ext>
            </a:extLst>
          </p:cNvPr>
          <p:cNvSpPr txBox="1"/>
          <p:nvPr/>
        </p:nvSpPr>
        <p:spPr>
          <a:xfrm>
            <a:off x="457585"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(95%) of people living with type 1 diabetes who use a device to manage their diabetes feel confident in doing so, including 58% who said that they are ‘very confident’. </a:t>
            </a:r>
          </a:p>
        </p:txBody>
      </p:sp>
      <p:sp>
        <p:nvSpPr>
          <p:cNvPr id="10" name="Rectangle 9">
            <a:extLst>
              <a:ext uri="{FF2B5EF4-FFF2-40B4-BE49-F238E27FC236}">
                <a16:creationId xmlns:a16="http://schemas.microsoft.com/office/drawing/2014/main" id="{AF180BD4-4501-DD1A-FD01-2923E555872E}"/>
              </a:ext>
              <a:ext uri="{C183D7F6-B498-43B3-948B-1728B52AA6E4}">
                <adec:decorative xmlns:adec="http://schemas.microsoft.com/office/drawing/2017/decorative" val="1"/>
              </a:ext>
            </a:extLst>
          </p:cNvPr>
          <p:cNvSpPr/>
          <p:nvPr/>
        </p:nvSpPr>
        <p:spPr>
          <a:xfrm>
            <a:off x="6359071" y="2253685"/>
            <a:ext cx="5372907" cy="21744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sp>
        <p:nvSpPr>
          <p:cNvPr id="12" name="TextBox 11">
            <a:extLst>
              <a:ext uri="{FF2B5EF4-FFF2-40B4-BE49-F238E27FC236}">
                <a16:creationId xmlns:a16="http://schemas.microsoft.com/office/drawing/2014/main" id="{A7F98B59-042C-EB27-AFBD-15CFAA21738A}"/>
              </a:ext>
            </a:extLst>
          </p:cNvPr>
          <p:cNvSpPr txBox="1"/>
          <p:nvPr/>
        </p:nvSpPr>
        <p:spPr>
          <a:xfrm>
            <a:off x="6359072" y="1932735"/>
            <a:ext cx="552524" cy="226665"/>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b="1" dirty="0"/>
              <a:t>Type 2</a:t>
            </a:r>
          </a:p>
        </p:txBody>
      </p:sp>
      <p:graphicFrame>
        <p:nvGraphicFramePr>
          <p:cNvPr id="15" name="D_80213f60675b165d">
            <a:extLst>
              <a:ext uri="{FF2B5EF4-FFF2-40B4-BE49-F238E27FC236}">
                <a16:creationId xmlns:a16="http://schemas.microsoft.com/office/drawing/2014/main" id="{C41F91CC-A3AB-FA72-0469-3723944DF747}"/>
              </a:ext>
            </a:extLst>
          </p:cNvPr>
          <p:cNvGraphicFramePr>
            <a:graphicFrameLocks/>
          </p:cNvGraphicFramePr>
          <p:nvPr>
            <p:extLst>
              <p:ext uri="{D42A27DB-BD31-4B8C-83A1-F6EECF244321}">
                <p14:modId xmlns:p14="http://schemas.microsoft.com/office/powerpoint/2010/main" val="2094305939"/>
              </p:ext>
            </p:extLst>
          </p:nvPr>
        </p:nvGraphicFramePr>
        <p:xfrm>
          <a:off x="5515567" y="2334835"/>
          <a:ext cx="4982908" cy="23472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EE8A7F74-7D45-738D-4F39-BBB964A8AFD1}"/>
              </a:ext>
            </a:extLst>
          </p:cNvPr>
          <p:cNvGraphicFramePr>
            <a:graphicFrameLocks noGrp="1"/>
          </p:cNvGraphicFramePr>
          <p:nvPr>
            <p:extLst>
              <p:ext uri="{D42A27DB-BD31-4B8C-83A1-F6EECF244321}">
                <p14:modId xmlns:p14="http://schemas.microsoft.com/office/powerpoint/2010/main" val="3665854470"/>
              </p:ext>
            </p:extLst>
          </p:nvPr>
        </p:nvGraphicFramePr>
        <p:xfrm>
          <a:off x="10334709" y="2356760"/>
          <a:ext cx="1095814" cy="1842083"/>
        </p:xfrm>
        <a:graphic>
          <a:graphicData uri="http://schemas.openxmlformats.org/drawingml/2006/table">
            <a:tbl>
              <a:tblPr firstRow="1" bandRow="1">
                <a:tableStyleId>{2D5ABB26-0587-4C30-8999-92F81FD0307C}</a:tableStyleId>
              </a:tblPr>
              <a:tblGrid>
                <a:gridCol w="1095814">
                  <a:extLst>
                    <a:ext uri="{9D8B030D-6E8A-4147-A177-3AD203B41FA5}">
                      <a16:colId xmlns:a16="http://schemas.microsoft.com/office/drawing/2014/main" val="2317357867"/>
                    </a:ext>
                  </a:extLst>
                </a:gridCol>
              </a:tblGrid>
              <a:tr h="306474">
                <a:tc>
                  <a:txBody>
                    <a:bodyPr/>
                    <a:lstStyle/>
                    <a:p>
                      <a:r>
                        <a:rPr lang="en-GB" sz="1200" b="1" dirty="0">
                          <a:solidFill>
                            <a:schemeClr val="tx1"/>
                          </a:solidFill>
                        </a:rPr>
                        <a:t>Confident </a:t>
                      </a:r>
                    </a:p>
                  </a:txBody>
                  <a:tcPr anchor="ctr">
                    <a:solidFill>
                      <a:srgbClr val="FFB81C"/>
                    </a:solidFill>
                  </a:tcPr>
                </a:tc>
                <a:extLst>
                  <a:ext uri="{0D108BD9-81ED-4DB2-BD59-A6C34878D82A}">
                    <a16:rowId xmlns:a16="http://schemas.microsoft.com/office/drawing/2014/main" val="2234516537"/>
                  </a:ext>
                </a:extLst>
              </a:tr>
              <a:tr h="349385">
                <a:tc>
                  <a:txBody>
                    <a:bodyPr/>
                    <a:lstStyle/>
                    <a:p>
                      <a:r>
                        <a:rPr lang="en-GB" b="1" dirty="0">
                          <a:solidFill>
                            <a:schemeClr val="tx1"/>
                          </a:solidFill>
                        </a:rPr>
                        <a:t>92%</a:t>
                      </a:r>
                      <a:br>
                        <a:rPr lang="en-GB" b="1" dirty="0">
                          <a:solidFill>
                            <a:schemeClr val="tx1"/>
                          </a:solidFill>
                        </a:rPr>
                      </a:br>
                      <a:endParaRPr lang="en-GB" b="1" dirty="0">
                        <a:solidFill>
                          <a:schemeClr val="tx1"/>
                        </a:solidFill>
                      </a:endParaRPr>
                    </a:p>
                  </a:txBody>
                  <a:tcPr anchor="ctr"/>
                </a:tc>
                <a:extLst>
                  <a:ext uri="{0D108BD9-81ED-4DB2-BD59-A6C34878D82A}">
                    <a16:rowId xmlns:a16="http://schemas.microsoft.com/office/drawing/2014/main" val="594761701"/>
                  </a:ext>
                </a:extLst>
              </a:tr>
              <a:tr h="273203">
                <a:tc>
                  <a:txBody>
                    <a:bodyPr/>
                    <a:lstStyle/>
                    <a:p>
                      <a:r>
                        <a:rPr lang="en-GB" sz="1200" b="1" dirty="0">
                          <a:solidFill>
                            <a:schemeClr val="tx1"/>
                          </a:solidFill>
                        </a:rPr>
                        <a:t>Not confident</a:t>
                      </a:r>
                    </a:p>
                  </a:txBody>
                  <a:tcPr anchor="ctr">
                    <a:solidFill>
                      <a:schemeClr val="bg1">
                        <a:lumMod val="65000"/>
                      </a:schemeClr>
                    </a:solidFill>
                  </a:tcPr>
                </a:tc>
                <a:extLst>
                  <a:ext uri="{0D108BD9-81ED-4DB2-BD59-A6C34878D82A}">
                    <a16:rowId xmlns:a16="http://schemas.microsoft.com/office/drawing/2014/main" val="3273921348"/>
                  </a:ext>
                </a:extLst>
              </a:tr>
              <a:tr h="438329">
                <a:tc>
                  <a:txBody>
                    <a:bodyPr/>
                    <a:lstStyle/>
                    <a:p>
                      <a:r>
                        <a:rPr lang="en-GB" sz="1800" b="1" dirty="0">
                          <a:solidFill>
                            <a:schemeClr val="tx1"/>
                          </a:solidFill>
                        </a:rPr>
                        <a:t>8%</a:t>
                      </a:r>
                    </a:p>
                  </a:txBody>
                  <a:tcPr anchor="ctr">
                    <a:noFill/>
                  </a:tcPr>
                </a:tc>
                <a:extLst>
                  <a:ext uri="{0D108BD9-81ED-4DB2-BD59-A6C34878D82A}">
                    <a16:rowId xmlns:a16="http://schemas.microsoft.com/office/drawing/2014/main" val="2092619070"/>
                  </a:ext>
                </a:extLst>
              </a:tr>
            </a:tbl>
          </a:graphicData>
        </a:graphic>
      </p:graphicFrame>
      <p:cxnSp>
        <p:nvCxnSpPr>
          <p:cNvPr id="19" name="Straight Connector 18">
            <a:extLst>
              <a:ext uri="{FF2B5EF4-FFF2-40B4-BE49-F238E27FC236}">
                <a16:creationId xmlns:a16="http://schemas.microsoft.com/office/drawing/2014/main" id="{E0AE901F-1998-19DE-FE34-3718A6FEA67E}"/>
              </a:ext>
              <a:ext uri="{C183D7F6-B498-43B3-948B-1728B52AA6E4}">
                <adec:decorative xmlns:adec="http://schemas.microsoft.com/office/drawing/2017/decorative" val="1"/>
              </a:ext>
            </a:extLst>
          </p:cNvPr>
          <p:cNvCxnSpPr/>
          <p:nvPr/>
        </p:nvCxnSpPr>
        <p:spPr>
          <a:xfrm>
            <a:off x="444885" y="45932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EE6405-F120-798E-6EE7-E187FD748383}"/>
              </a:ext>
              <a:ext uri="{C183D7F6-B498-43B3-948B-1728B52AA6E4}">
                <adec:decorative xmlns:adec="http://schemas.microsoft.com/office/drawing/2017/decorative" val="1"/>
              </a:ext>
            </a:extLst>
          </p:cNvPr>
          <p:cNvCxnSpPr/>
          <p:nvPr/>
        </p:nvCxnSpPr>
        <p:spPr>
          <a:xfrm>
            <a:off x="6359071" y="4580516"/>
            <a:ext cx="5372907" cy="0"/>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74A5CE-6D77-2ABD-3260-1ED67ADAAF06}"/>
              </a:ext>
            </a:extLst>
          </p:cNvPr>
          <p:cNvSpPr txBox="1"/>
          <p:nvPr/>
        </p:nvSpPr>
        <p:spPr>
          <a:xfrm>
            <a:off x="6363481" y="4691728"/>
            <a:ext cx="5372907" cy="619080"/>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dirty="0"/>
              <a:t>The majority (92%) of people living with type 2 diabetes who use a device to manage their diabetes feel confident in doing so, including 53% who said that they are ‘very confident’. </a:t>
            </a:r>
          </a:p>
        </p:txBody>
      </p:sp>
      <p:cxnSp>
        <p:nvCxnSpPr>
          <p:cNvPr id="24" name="Straight Connector 23">
            <a:extLst>
              <a:ext uri="{FF2B5EF4-FFF2-40B4-BE49-F238E27FC236}">
                <a16:creationId xmlns:a16="http://schemas.microsoft.com/office/drawing/2014/main" id="{4862FE30-D774-B981-3525-408ACDAF307F}"/>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D_803a51473d8193f7_CalcTable">
            <a:extLst>
              <a:ext uri="{FF2B5EF4-FFF2-40B4-BE49-F238E27FC236}">
                <a16:creationId xmlns:a16="http://schemas.microsoft.com/office/drawing/2014/main" id="{0E7DAE48-66D4-7121-46B0-A57E2E077589}"/>
              </a:ext>
            </a:extLst>
          </p:cNvPr>
          <p:cNvGraphicFramePr>
            <a:graphicFrameLocks noGrp="1"/>
          </p:cNvGraphicFramePr>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currently use a device/devices to manage their diabetes. </a:t>
                      </a:r>
                    </a:p>
                    <a:p>
                      <a:pPr marL="0" indent="0">
                        <a:buNone/>
                      </a:pPr>
                      <a:r>
                        <a:rPr lang="en-GB" sz="1000" b="0" dirty="0">
                          <a:solidFill>
                            <a:schemeClr val="tx1"/>
                          </a:solidFill>
                          <a:latin typeface="Arial" panose="020B0604020202020204" pitchFamily="34" charset="0"/>
                        </a:rPr>
                        <a:t>(Type 1, National (17,312); Type 2, National (10,911))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 name="Straight Connector 13">
            <a:extLst>
              <a:ext uri="{FF2B5EF4-FFF2-40B4-BE49-F238E27FC236}">
                <a16:creationId xmlns:a16="http://schemas.microsoft.com/office/drawing/2014/main" id="{AFB29D26-47C8-92FD-84EC-00F84EF00D86}"/>
              </a:ext>
              <a:ext uri="{C183D7F6-B498-43B3-948B-1728B52AA6E4}">
                <adec:decorative xmlns:adec="http://schemas.microsoft.com/office/drawing/2017/decorative" val="1"/>
              </a:ext>
            </a:extLst>
          </p:cNvPr>
          <p:cNvCxnSpPr>
            <a:cxnSpLocks/>
          </p:cNvCxnSpPr>
          <p:nvPr/>
        </p:nvCxnSpPr>
        <p:spPr>
          <a:xfrm>
            <a:off x="4200213"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0FD8C6-1540-22F0-285F-F2008C4D1A35}"/>
              </a:ext>
              <a:ext uri="{C183D7F6-B498-43B3-948B-1728B52AA6E4}">
                <adec:decorative xmlns:adec="http://schemas.microsoft.com/office/drawing/2017/decorative" val="1"/>
              </a:ext>
            </a:extLst>
          </p:cNvPr>
          <p:cNvCxnSpPr>
            <a:cxnSpLocks/>
          </p:cNvCxnSpPr>
          <p:nvPr/>
        </p:nvCxnSpPr>
        <p:spPr>
          <a:xfrm>
            <a:off x="10209117" y="2569869"/>
            <a:ext cx="0" cy="1557494"/>
          </a:xfrm>
          <a:prstGeom prst="line">
            <a:avLst/>
          </a:prstGeom>
          <a:ln w="127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D843626-232B-3F6C-A0B9-71817D80375D}"/>
              </a:ext>
              <a:ext uri="{C183D7F6-B498-43B3-948B-1728B52AA6E4}">
                <adec:decorative xmlns:adec="http://schemas.microsoft.com/office/drawing/2017/decorative" val="1"/>
              </a:ext>
            </a:extLst>
          </p:cNvPr>
          <p:cNvSpPr/>
          <p:nvPr/>
        </p:nvSpPr>
        <p:spPr>
          <a:xfrm>
            <a:off x="3281515"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Using devices to manage diabetes</a:t>
            </a:r>
          </a:p>
        </p:txBody>
      </p:sp>
      <p:sp>
        <p:nvSpPr>
          <p:cNvPr id="11" name="Rectangle: Rounded Corners 10">
            <a:extLst>
              <a:ext uri="{FF2B5EF4-FFF2-40B4-BE49-F238E27FC236}">
                <a16:creationId xmlns:a16="http://schemas.microsoft.com/office/drawing/2014/main" id="{E1046E7B-4D45-2312-363F-88DA64857065}"/>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13" name="Rectangle: Rounded Corners 12">
            <a:extLst>
              <a:ext uri="{FF2B5EF4-FFF2-40B4-BE49-F238E27FC236}">
                <a16:creationId xmlns:a16="http://schemas.microsoft.com/office/drawing/2014/main" id="{1DEBE954-DC42-091F-B74F-B83266AED141}"/>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17" name="Rectangle: Rounded Corners 16">
            <a:extLst>
              <a:ext uri="{FF2B5EF4-FFF2-40B4-BE49-F238E27FC236}">
                <a16:creationId xmlns:a16="http://schemas.microsoft.com/office/drawing/2014/main" id="{0822EDD3-545F-85D7-2478-B0CABA0FE747}"/>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9" name="Rectangle: Rounded Corners 28">
            <a:extLst>
              <a:ext uri="{FF2B5EF4-FFF2-40B4-BE49-F238E27FC236}">
                <a16:creationId xmlns:a16="http://schemas.microsoft.com/office/drawing/2014/main" id="{A2DC1854-B276-091B-DC8B-90F4FE7694A7}"/>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30" name="Rectangle: Rounded Corners 29">
            <a:extLst>
              <a:ext uri="{FF2B5EF4-FFF2-40B4-BE49-F238E27FC236}">
                <a16:creationId xmlns:a16="http://schemas.microsoft.com/office/drawing/2014/main" id="{83E49CD2-B744-2585-DDE8-5D8090C49BD7}"/>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1" name="Rectangle: Rounded Corners 30">
            <a:extLst>
              <a:ext uri="{FF2B5EF4-FFF2-40B4-BE49-F238E27FC236}">
                <a16:creationId xmlns:a16="http://schemas.microsoft.com/office/drawing/2014/main" id="{C3692935-F34C-7E9A-0ADA-171415B56A3C}"/>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2" name="Rectangle: Rounded Corners 31">
            <a:extLst>
              <a:ext uri="{FF2B5EF4-FFF2-40B4-BE49-F238E27FC236}">
                <a16:creationId xmlns:a16="http://schemas.microsoft.com/office/drawing/2014/main" id="{8446F3FD-6C94-1B09-AA86-0FEF0E6AA695}"/>
              </a:ext>
              <a:ext uri="{C183D7F6-B498-43B3-948B-1728B52AA6E4}">
                <adec:decorative xmlns:adec="http://schemas.microsoft.com/office/drawing/2017/decorative" val="1"/>
              </a:ext>
            </a:extLst>
          </p:cNvPr>
          <p:cNvSpPr/>
          <p:nvPr/>
        </p:nvSpPr>
        <p:spPr>
          <a:xfrm>
            <a:off x="286953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3" name="Rectangle: Rounded Corners 32">
            <a:extLst>
              <a:ext uri="{FF2B5EF4-FFF2-40B4-BE49-F238E27FC236}">
                <a16:creationId xmlns:a16="http://schemas.microsoft.com/office/drawing/2014/main" id="{DC242B52-5538-989D-C2E9-8DDBFC03498F}"/>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7276192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43522" y="2020384"/>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dirty="0"/>
              <a:t>Devices: Reasons for not using a device</a:t>
            </a:r>
          </a:p>
        </p:txBody>
      </p:sp>
      <p:sp>
        <p:nvSpPr>
          <p:cNvPr id="3" name="Rectangle 2">
            <a:extLst>
              <a:ext uri="{FF2B5EF4-FFF2-40B4-BE49-F238E27FC236}">
                <a16:creationId xmlns:a16="http://schemas.microsoft.com/office/drawing/2014/main" id="{E6553BD8-07BE-D87E-635E-DD481F5205CA}"/>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Q40</a:t>
            </a:r>
          </a:p>
        </p:txBody>
      </p:sp>
      <p:sp>
        <p:nvSpPr>
          <p:cNvPr id="6" name="TextBox 5">
            <a:extLst>
              <a:ext uri="{FF2B5EF4-FFF2-40B4-BE49-F238E27FC236}">
                <a16:creationId xmlns:a16="http://schemas.microsoft.com/office/drawing/2014/main" id="{158D2AB1-3635-AECD-3859-2FE548E9626A}"/>
              </a:ext>
            </a:extLst>
          </p:cNvPr>
          <p:cNvSpPr txBox="1"/>
          <p:nvPr/>
        </p:nvSpPr>
        <p:spPr>
          <a:xfrm>
            <a:off x="1268778" y="1438937"/>
            <a:ext cx="10762912" cy="22666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kumimoji="0" lang="en-GB" sz="1400" b="1" i="0" u="none" strike="noStrike" kern="1200" cap="none" spc="0" normalizeH="0" baseline="0" noProof="0" dirty="0">
                <a:ln>
                  <a:noFill/>
                </a:ln>
                <a:solidFill>
                  <a:prstClr val="black"/>
                </a:solidFill>
                <a:effectLst/>
                <a:uLnTx/>
                <a:uFillTx/>
                <a:latin typeface="Arial"/>
                <a:ea typeface="+mn-ea"/>
                <a:cs typeface="+mn-cs"/>
              </a:rPr>
              <a:t>Which of the following reasons explain why you do not use devices to manage your diabetes? </a:t>
            </a:r>
            <a:r>
              <a:rPr lang="en-GB" sz="1400" b="0" dirty="0"/>
              <a:t>(multiple responses allowed)</a:t>
            </a:r>
            <a:endParaRPr lang="en-GB" sz="1400" b="1" dirty="0"/>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309561" cy="38225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Type 1</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309561" cy="2625783"/>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Those living with type 1 diabetes who do not use a device are most likely to say this is because they do not need one (38%) or because a healthcare professional has not offered them one (3</a:t>
            </a:r>
            <a:r>
              <a:rPr lang="en-GB" sz="1200" dirty="0">
                <a:solidFill>
                  <a:prstClr val="black"/>
                </a:solidFill>
                <a:latin typeface="Arial"/>
              </a:rPr>
              <a:t>5</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Just under one in five (17%) are unsure whether they are eligible for a device.</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a:t>
            </a:r>
            <a:r>
              <a:rPr lang="en-GB" sz="1200" dirty="0">
                <a:solidFill>
                  <a:prstClr val="black"/>
                </a:solidFill>
                <a:latin typeface="Arial"/>
              </a:rPr>
              <a:t>minority say that the device they need isn’t available on the NHS (5%), they don’t feel confident in using their own device (5%) or that they don’t think devices would benefit them (3%).</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One per cent don’t use devices to manage their diabetes because they don’t trust technology.</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89875061"/>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 name="D_80213f60675b165d">
            <a:extLst>
              <a:ext uri="{FF2B5EF4-FFF2-40B4-BE49-F238E27FC236}">
                <a16:creationId xmlns:a16="http://schemas.microsoft.com/office/drawing/2014/main" id="{47ADB2CE-3924-C018-A7CD-9E42607010AD}"/>
              </a:ext>
            </a:extLst>
          </p:cNvPr>
          <p:cNvGraphicFramePr>
            <a:graphicFrameLocks/>
          </p:cNvGraphicFramePr>
          <p:nvPr>
            <p:extLst>
              <p:ext uri="{D42A27DB-BD31-4B8C-83A1-F6EECF244321}">
                <p14:modId xmlns:p14="http://schemas.microsoft.com/office/powerpoint/2010/main" val="2703664240"/>
              </p:ext>
            </p:extLst>
          </p:nvPr>
        </p:nvGraphicFramePr>
        <p:xfrm>
          <a:off x="5474368" y="2039683"/>
          <a:ext cx="5806249" cy="3692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2155520481"/>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do not use a device/devices to manage their diabetes. </a:t>
                      </a:r>
                    </a:p>
                    <a:p>
                      <a:pPr marL="0" indent="0">
                        <a:buNone/>
                      </a:pPr>
                      <a:r>
                        <a:rPr lang="en-GB" sz="1000" b="0" dirty="0">
                          <a:solidFill>
                            <a:schemeClr val="tx1"/>
                          </a:solidFill>
                          <a:latin typeface="Arial" panose="020B0604020202020204" pitchFamily="34" charset="0"/>
                        </a:rPr>
                        <a:t>(Type 1, National (548)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Rounded Corners 22">
            <a:extLst>
              <a:ext uri="{FF2B5EF4-FFF2-40B4-BE49-F238E27FC236}">
                <a16:creationId xmlns:a16="http://schemas.microsoft.com/office/drawing/2014/main" id="{F5A0B8F1-9562-4AE5-FA24-02BF490CE592}"/>
              </a:ext>
              <a:ext uri="{C183D7F6-B498-43B3-948B-1728B52AA6E4}">
                <adec:decorative xmlns:adec="http://schemas.microsoft.com/office/drawing/2017/decorative" val="1"/>
              </a:ext>
            </a:extLst>
          </p:cNvPr>
          <p:cNvSpPr/>
          <p:nvPr/>
        </p:nvSpPr>
        <p:spPr>
          <a:xfrm>
            <a:off x="3281515"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Using devices to manage diabetes</a:t>
            </a:r>
          </a:p>
        </p:txBody>
      </p:sp>
      <p:sp>
        <p:nvSpPr>
          <p:cNvPr id="24" name="Rectangle: Rounded Corners 23">
            <a:extLst>
              <a:ext uri="{FF2B5EF4-FFF2-40B4-BE49-F238E27FC236}">
                <a16:creationId xmlns:a16="http://schemas.microsoft.com/office/drawing/2014/main" id="{BF1431BE-4D3A-E9D1-5077-15B6A1AA7E39}"/>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6" name="Rectangle: Rounded Corners 25">
            <a:extLst>
              <a:ext uri="{FF2B5EF4-FFF2-40B4-BE49-F238E27FC236}">
                <a16:creationId xmlns:a16="http://schemas.microsoft.com/office/drawing/2014/main" id="{8E5ACFDD-3281-23D2-F017-46C3F8295011}"/>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642164C0-4C6E-3455-4904-0E5213C9E099}"/>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85991EB7-58CA-7347-0DED-B96C572640C3}"/>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9" name="Rectangle: Rounded Corners 28">
            <a:extLst>
              <a:ext uri="{FF2B5EF4-FFF2-40B4-BE49-F238E27FC236}">
                <a16:creationId xmlns:a16="http://schemas.microsoft.com/office/drawing/2014/main" id="{34E0FDC9-03CC-5A6D-A940-547728132C91}"/>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1DB2D1EC-F76C-D950-C876-E332C8A55C91}"/>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1BD8474E-025E-72DE-BEB5-A17E07FC4A25}"/>
              </a:ext>
              <a:ext uri="{C183D7F6-B498-43B3-948B-1728B52AA6E4}">
                <adec:decorative xmlns:adec="http://schemas.microsoft.com/office/drawing/2017/decorative" val="1"/>
              </a:ext>
            </a:extLst>
          </p:cNvPr>
          <p:cNvSpPr/>
          <p:nvPr/>
        </p:nvSpPr>
        <p:spPr>
          <a:xfrm>
            <a:off x="286953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2" name="Rectangle: Rounded Corners 31">
            <a:extLst>
              <a:ext uri="{FF2B5EF4-FFF2-40B4-BE49-F238E27FC236}">
                <a16:creationId xmlns:a16="http://schemas.microsoft.com/office/drawing/2014/main" id="{32CB74DE-522B-61B9-12A0-8E5841D6E1C3}"/>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
        <p:nvSpPr>
          <p:cNvPr id="33" name="Rectangle: Rounded Corners 32">
            <a:extLst>
              <a:ext uri="{FF2B5EF4-FFF2-40B4-BE49-F238E27FC236}">
                <a16:creationId xmlns:a16="http://schemas.microsoft.com/office/drawing/2014/main" id="{C7A66D20-BC3A-173F-D5A0-5EC54CBE6F44}"/>
              </a:ext>
              <a:ext uri="{C183D7F6-B498-43B3-948B-1728B52AA6E4}">
                <adec:decorative xmlns:adec="http://schemas.microsoft.com/office/drawing/2017/decorative" val="1"/>
              </a:ext>
            </a:extLst>
          </p:cNvPr>
          <p:cNvSpPr/>
          <p:nvPr/>
        </p:nvSpPr>
        <p:spPr>
          <a:xfrm>
            <a:off x="672224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10</a:t>
            </a:r>
          </a:p>
        </p:txBody>
      </p:sp>
    </p:spTree>
    <p:extLst>
      <p:ext uri="{BB962C8B-B14F-4D97-AF65-F5344CB8AC3E}">
        <p14:creationId xmlns:p14="http://schemas.microsoft.com/office/powerpoint/2010/main" val="19127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C87A-E226-F911-A6FA-79E46409DDC2}"/>
              </a:ext>
            </a:extLst>
          </p:cNvPr>
          <p:cNvSpPr>
            <a:spLocks noGrp="1"/>
          </p:cNvSpPr>
          <p:nvPr>
            <p:ph type="title"/>
          </p:nvPr>
        </p:nvSpPr>
        <p:spPr>
          <a:xfrm>
            <a:off x="450000" y="701874"/>
            <a:ext cx="11299088" cy="527923"/>
          </a:xfrm>
        </p:spPr>
        <p:txBody>
          <a:bodyPr/>
          <a:lstStyle/>
          <a:p>
            <a:r>
              <a:rPr lang="en-GB" dirty="0"/>
              <a:t>Headline findings – type 2 diabetes</a:t>
            </a:r>
          </a:p>
        </p:txBody>
      </p:sp>
      <p:sp>
        <p:nvSpPr>
          <p:cNvPr id="68" name="Rectangle: Rounded Corners 67">
            <a:extLst>
              <a:ext uri="{FF2B5EF4-FFF2-40B4-BE49-F238E27FC236}">
                <a16:creationId xmlns:a16="http://schemas.microsoft.com/office/drawing/2014/main" id="{81D04E24-B3A3-C62E-7B16-6E962616A8BD}"/>
              </a:ext>
              <a:ext uri="{C183D7F6-B498-43B3-948B-1728B52AA6E4}">
                <adec:decorative xmlns:adec="http://schemas.microsoft.com/office/drawing/2017/decorative" val="1"/>
              </a:ext>
            </a:extLst>
          </p:cNvPr>
          <p:cNvSpPr/>
          <p:nvPr/>
        </p:nvSpPr>
        <p:spPr>
          <a:xfrm>
            <a:off x="822094"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Headline findings</a:t>
            </a:r>
          </a:p>
        </p:txBody>
      </p:sp>
      <p:sp>
        <p:nvSpPr>
          <p:cNvPr id="69" name="Rectangle: Rounded Corners 68">
            <a:extLst>
              <a:ext uri="{FF2B5EF4-FFF2-40B4-BE49-F238E27FC236}">
                <a16:creationId xmlns:a16="http://schemas.microsoft.com/office/drawing/2014/main" id="{9C505151-65B3-09ED-45D6-6B429DE9C174}"/>
              </a:ext>
              <a:ext uri="{C183D7F6-B498-43B3-948B-1728B52AA6E4}">
                <adec:decorative xmlns:adec="http://schemas.microsoft.com/office/drawing/2017/decorative" val="1"/>
              </a:ext>
            </a:extLst>
          </p:cNvPr>
          <p:cNvSpPr/>
          <p:nvPr/>
        </p:nvSpPr>
        <p:spPr>
          <a:xfrm>
            <a:off x="430212" y="28980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70" name="Rectangle: Rounded Corners 69">
            <a:extLst>
              <a:ext uri="{FF2B5EF4-FFF2-40B4-BE49-F238E27FC236}">
                <a16:creationId xmlns:a16="http://schemas.microsoft.com/office/drawing/2014/main" id="{35950603-974D-9DBB-525A-0A0C3922A73A}"/>
              </a:ext>
              <a:ext uri="{C183D7F6-B498-43B3-948B-1728B52AA6E4}">
                <adec:decorative xmlns:adec="http://schemas.microsoft.com/office/drawing/2017/decorative" val="1"/>
              </a:ext>
            </a:extLst>
          </p:cNvPr>
          <p:cNvSpPr/>
          <p:nvPr/>
        </p:nvSpPr>
        <p:spPr>
          <a:xfrm>
            <a:off x="3821099"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71" name="Rectangle: Rounded Corners 70">
            <a:extLst>
              <a:ext uri="{FF2B5EF4-FFF2-40B4-BE49-F238E27FC236}">
                <a16:creationId xmlns:a16="http://schemas.microsoft.com/office/drawing/2014/main" id="{41DCAAE0-BC65-5ADC-87D7-FE0E28E8A9F0}"/>
              </a:ext>
              <a:ext uri="{C183D7F6-B498-43B3-948B-1728B52AA6E4}">
                <adec:decorative xmlns:adec="http://schemas.microsoft.com/office/drawing/2017/decorative" val="1"/>
              </a:ext>
            </a:extLst>
          </p:cNvPr>
          <p:cNvSpPr/>
          <p:nvPr/>
        </p:nvSpPr>
        <p:spPr>
          <a:xfrm>
            <a:off x="4235548"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72" name="Rectangle: Rounded Corners 71">
            <a:extLst>
              <a:ext uri="{FF2B5EF4-FFF2-40B4-BE49-F238E27FC236}">
                <a16:creationId xmlns:a16="http://schemas.microsoft.com/office/drawing/2014/main" id="{6C4D66E9-2942-B463-4602-83F4178797D3}"/>
              </a:ext>
              <a:ext uri="{C183D7F6-B498-43B3-948B-1728B52AA6E4}">
                <adec:decorative xmlns:adec="http://schemas.microsoft.com/office/drawing/2017/decorative" val="1"/>
              </a:ext>
            </a:extLst>
          </p:cNvPr>
          <p:cNvSpPr/>
          <p:nvPr/>
        </p:nvSpPr>
        <p:spPr>
          <a:xfrm>
            <a:off x="464999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73" name="Rectangle: Rounded Corners 72">
            <a:extLst>
              <a:ext uri="{FF2B5EF4-FFF2-40B4-BE49-F238E27FC236}">
                <a16:creationId xmlns:a16="http://schemas.microsoft.com/office/drawing/2014/main" id="{B41AACC4-A7E1-5A7F-BEDB-6D18F2D1EC5A}"/>
              </a:ext>
              <a:ext uri="{C183D7F6-B498-43B3-948B-1728B52AA6E4}">
                <adec:decorative xmlns:adec="http://schemas.microsoft.com/office/drawing/2017/decorative" val="1"/>
              </a:ext>
            </a:extLst>
          </p:cNvPr>
          <p:cNvSpPr/>
          <p:nvPr/>
        </p:nvSpPr>
        <p:spPr>
          <a:xfrm>
            <a:off x="506444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74" name="Rectangle: Rounded Corners 73">
            <a:extLst>
              <a:ext uri="{FF2B5EF4-FFF2-40B4-BE49-F238E27FC236}">
                <a16:creationId xmlns:a16="http://schemas.microsoft.com/office/drawing/2014/main" id="{85D0E075-E79C-1FE6-F96C-699CBA0C2402}"/>
              </a:ext>
              <a:ext uri="{C183D7F6-B498-43B3-948B-1728B52AA6E4}">
                <adec:decorative xmlns:adec="http://schemas.microsoft.com/office/drawing/2017/decorative" val="1"/>
              </a:ext>
            </a:extLst>
          </p:cNvPr>
          <p:cNvSpPr/>
          <p:nvPr/>
        </p:nvSpPr>
        <p:spPr>
          <a:xfrm>
            <a:off x="547889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75" name="Rectangle: Rounded Corners 74">
            <a:extLst>
              <a:ext uri="{FF2B5EF4-FFF2-40B4-BE49-F238E27FC236}">
                <a16:creationId xmlns:a16="http://schemas.microsoft.com/office/drawing/2014/main" id="{3B6CABDD-7353-C55E-B14A-F6C7C56762D3}"/>
              </a:ext>
              <a:ext uri="{C183D7F6-B498-43B3-948B-1728B52AA6E4}">
                <adec:decorative xmlns:adec="http://schemas.microsoft.com/office/drawing/2017/decorative" val="1"/>
              </a:ext>
            </a:extLst>
          </p:cNvPr>
          <p:cNvSpPr/>
          <p:nvPr/>
        </p:nvSpPr>
        <p:spPr>
          <a:xfrm>
            <a:off x="589334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76" name="Rectangle: Rounded Corners 75">
            <a:extLst>
              <a:ext uri="{FF2B5EF4-FFF2-40B4-BE49-F238E27FC236}">
                <a16:creationId xmlns:a16="http://schemas.microsoft.com/office/drawing/2014/main" id="{BB8CB626-07A8-D036-EF8A-04158397D370}"/>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grpSp>
        <p:nvGrpSpPr>
          <p:cNvPr id="13" name="Group 12">
            <a:extLst>
              <a:ext uri="{FF2B5EF4-FFF2-40B4-BE49-F238E27FC236}">
                <a16:creationId xmlns:a16="http://schemas.microsoft.com/office/drawing/2014/main" id="{4B470C10-39EB-5EB7-69A1-54A7925CE91C}"/>
              </a:ext>
            </a:extLst>
          </p:cNvPr>
          <p:cNvGrpSpPr/>
          <p:nvPr/>
        </p:nvGrpSpPr>
        <p:grpSpPr>
          <a:xfrm>
            <a:off x="478544" y="1758825"/>
            <a:ext cx="3571792" cy="1227826"/>
            <a:chOff x="478544" y="1758825"/>
            <a:chExt cx="3571792" cy="1227826"/>
          </a:xfrm>
        </p:grpSpPr>
        <p:sp>
          <p:nvSpPr>
            <p:cNvPr id="14" name="Rectangle 13">
              <a:extLst>
                <a:ext uri="{FF2B5EF4-FFF2-40B4-BE49-F238E27FC236}">
                  <a16:creationId xmlns:a16="http://schemas.microsoft.com/office/drawing/2014/main" id="{B934937A-C152-B7D1-D0D8-CA4CC5E76EF3}"/>
                </a:ext>
              </a:extLst>
            </p:cNvPr>
            <p:cNvSpPr/>
            <p:nvPr/>
          </p:nvSpPr>
          <p:spPr>
            <a:xfrm>
              <a:off x="478544" y="1758825"/>
              <a:ext cx="3556800" cy="1227826"/>
            </a:xfrm>
            <a:prstGeom prst="rect">
              <a:avLst/>
            </a:prstGeom>
            <a:solidFill>
              <a:schemeClr val="accent2">
                <a:lumMod val="40000"/>
                <a:lumOff val="60000"/>
                <a:alpha val="66000"/>
              </a:scheme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23" name="TextBox 22">
              <a:extLst>
                <a:ext uri="{FF2B5EF4-FFF2-40B4-BE49-F238E27FC236}">
                  <a16:creationId xmlns:a16="http://schemas.microsoft.com/office/drawing/2014/main" id="{4C9E936B-60B0-6F0B-51AF-6C8881AE7E9A}"/>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effectLst/>
                  <a:uLnTx/>
                  <a:uFillTx/>
                  <a:latin typeface="Arial"/>
                  <a:ea typeface="+mn-ea"/>
                  <a:cs typeface="+mn-cs"/>
                </a:rPr>
                <a:t>52%</a:t>
              </a:r>
            </a:p>
          </p:txBody>
        </p:sp>
        <p:sp>
          <p:nvSpPr>
            <p:cNvPr id="24" name="TextBox 23">
              <a:extLst>
                <a:ext uri="{FF2B5EF4-FFF2-40B4-BE49-F238E27FC236}">
                  <a16:creationId xmlns:a16="http://schemas.microsoft.com/office/drawing/2014/main" id="{F2D5675F-631B-DD57-3D16-81FB5FAA7818}"/>
                </a:ext>
              </a:extLst>
            </p:cNvPr>
            <p:cNvSpPr txBox="1"/>
            <p:nvPr/>
          </p:nvSpPr>
          <p:spPr>
            <a:xfrm>
              <a:off x="640934" y="2452056"/>
              <a:ext cx="3409402"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latin typeface="Arial"/>
                </a:rPr>
                <a:t>s</a:t>
              </a:r>
              <a:r>
                <a:rPr kumimoji="0" lang="en-GB" sz="1200" b="1" i="0" u="none" strike="noStrike" kern="1200" cap="none" spc="0" normalizeH="0" baseline="0" noProof="0" dirty="0">
                  <a:ln>
                    <a:noFill/>
                  </a:ln>
                  <a:effectLst/>
                  <a:uLnTx/>
                  <a:uFillTx/>
                  <a:latin typeface="Arial"/>
                  <a:ea typeface="+mn-ea"/>
                  <a:cs typeface="+mn-cs"/>
                </a:rPr>
                <a:t>aid that not recognising the symptoms of diabetes delayed their diagnosis</a:t>
              </a:r>
            </a:p>
          </p:txBody>
        </p:sp>
        <p:sp>
          <p:nvSpPr>
            <p:cNvPr id="45" name="Oval 44">
              <a:extLst>
                <a:ext uri="{FF2B5EF4-FFF2-40B4-BE49-F238E27FC236}">
                  <a16:creationId xmlns:a16="http://schemas.microsoft.com/office/drawing/2014/main" id="{6E1434B8-8131-409E-580E-8190C07879E2}"/>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46" name="Group 45">
            <a:extLst>
              <a:ext uri="{FF2B5EF4-FFF2-40B4-BE49-F238E27FC236}">
                <a16:creationId xmlns:a16="http://schemas.microsoft.com/office/drawing/2014/main" id="{4D4778AB-643C-62E2-7D8F-C070FC6ABBFE}"/>
              </a:ext>
            </a:extLst>
          </p:cNvPr>
          <p:cNvGrpSpPr/>
          <p:nvPr/>
        </p:nvGrpSpPr>
        <p:grpSpPr>
          <a:xfrm>
            <a:off x="4246083" y="1758825"/>
            <a:ext cx="3574344" cy="1227826"/>
            <a:chOff x="478544" y="1758825"/>
            <a:chExt cx="3574344" cy="1227826"/>
          </a:xfrm>
          <a:solidFill>
            <a:srgbClr val="005EB8"/>
          </a:solidFill>
        </p:grpSpPr>
        <p:sp>
          <p:nvSpPr>
            <p:cNvPr id="51" name="Rectangle 50">
              <a:extLst>
                <a:ext uri="{FF2B5EF4-FFF2-40B4-BE49-F238E27FC236}">
                  <a16:creationId xmlns:a16="http://schemas.microsoft.com/office/drawing/2014/main" id="{2DF72FB7-931C-1418-1B13-0737CBA8FE3B}"/>
                </a:ext>
              </a:extLst>
            </p:cNvPr>
            <p:cNvSpPr/>
            <p:nvPr/>
          </p:nvSpPr>
          <p:spPr>
            <a:xfrm>
              <a:off x="478544" y="1758825"/>
              <a:ext cx="3556800" cy="1227826"/>
            </a:xfrm>
            <a:prstGeom prst="rect">
              <a:avLst/>
            </a:prstGeom>
            <a:solidFill>
              <a:srgbClr val="FFB81C"/>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52" name="TextBox 51">
              <a:extLst>
                <a:ext uri="{FF2B5EF4-FFF2-40B4-BE49-F238E27FC236}">
                  <a16:creationId xmlns:a16="http://schemas.microsoft.com/office/drawing/2014/main" id="{BA69C249-EADC-FCAD-784A-2EFF82B738C0}"/>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effectLst/>
                  <a:uLnTx/>
                  <a:uFillTx/>
                  <a:latin typeface="Arial"/>
                  <a:ea typeface="+mn-ea"/>
                  <a:cs typeface="+mn-cs"/>
                </a:rPr>
                <a:t>89%</a:t>
              </a:r>
            </a:p>
          </p:txBody>
        </p:sp>
        <p:sp>
          <p:nvSpPr>
            <p:cNvPr id="53" name="TextBox 52">
              <a:extLst>
                <a:ext uri="{FF2B5EF4-FFF2-40B4-BE49-F238E27FC236}">
                  <a16:creationId xmlns:a16="http://schemas.microsoft.com/office/drawing/2014/main" id="{FD54986C-C4F1-FDEA-7EDA-2A7B5B515E71}"/>
                </a:ext>
              </a:extLst>
            </p:cNvPr>
            <p:cNvSpPr txBox="1"/>
            <p:nvPr/>
          </p:nvSpPr>
          <p:spPr>
            <a:xfrm>
              <a:off x="643486" y="2391523"/>
              <a:ext cx="3409402" cy="593689"/>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latin typeface="Arial"/>
                </a:rPr>
                <a:t>said that, at diagnosis, a healthcare professional shared information with them about diabetes </a:t>
              </a:r>
            </a:p>
          </p:txBody>
        </p:sp>
        <p:sp>
          <p:nvSpPr>
            <p:cNvPr id="65" name="Oval 64">
              <a:extLst>
                <a:ext uri="{FF2B5EF4-FFF2-40B4-BE49-F238E27FC236}">
                  <a16:creationId xmlns:a16="http://schemas.microsoft.com/office/drawing/2014/main" id="{460B0704-4DB0-1018-DA02-9639874B8DB1}"/>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66" name="Group 65">
            <a:extLst>
              <a:ext uri="{FF2B5EF4-FFF2-40B4-BE49-F238E27FC236}">
                <a16:creationId xmlns:a16="http://schemas.microsoft.com/office/drawing/2014/main" id="{E07BF69F-8461-98E7-CCBB-78F970D00CA3}"/>
              </a:ext>
            </a:extLst>
          </p:cNvPr>
          <p:cNvGrpSpPr/>
          <p:nvPr/>
        </p:nvGrpSpPr>
        <p:grpSpPr>
          <a:xfrm>
            <a:off x="8013622" y="1758825"/>
            <a:ext cx="3556800" cy="1227826"/>
            <a:chOff x="478544" y="1758825"/>
            <a:chExt cx="3556800" cy="1227826"/>
          </a:xfrm>
        </p:grpSpPr>
        <p:sp>
          <p:nvSpPr>
            <p:cNvPr id="67" name="Rectangle 66">
              <a:extLst>
                <a:ext uri="{FF2B5EF4-FFF2-40B4-BE49-F238E27FC236}">
                  <a16:creationId xmlns:a16="http://schemas.microsoft.com/office/drawing/2014/main" id="{1DBC2389-C886-A2E0-EF9C-F27DA39BCA5A}"/>
                </a:ext>
              </a:extLst>
            </p:cNvPr>
            <p:cNvSpPr/>
            <p:nvPr/>
          </p:nvSpPr>
          <p:spPr>
            <a:xfrm>
              <a:off x="478544" y="1758825"/>
              <a:ext cx="3556800" cy="1227826"/>
            </a:xfrm>
            <a:prstGeom prst="rect">
              <a:avLst/>
            </a:prstGeom>
            <a:solidFill>
              <a:schemeClr val="accent2">
                <a:lumMod val="40000"/>
                <a:lumOff val="60000"/>
                <a:alpha val="66000"/>
              </a:scheme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78" name="TextBox 77">
              <a:extLst>
                <a:ext uri="{FF2B5EF4-FFF2-40B4-BE49-F238E27FC236}">
                  <a16:creationId xmlns:a16="http://schemas.microsoft.com/office/drawing/2014/main" id="{8D2F2321-217C-46CE-CF73-0AF914C4B723}"/>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effectLst/>
                  <a:uLnTx/>
                  <a:uFillTx/>
                  <a:latin typeface="Arial"/>
                  <a:ea typeface="+mn-ea"/>
                  <a:cs typeface="+mn-cs"/>
                </a:rPr>
                <a:t>84%</a:t>
              </a:r>
            </a:p>
          </p:txBody>
        </p:sp>
        <p:sp>
          <p:nvSpPr>
            <p:cNvPr id="79" name="TextBox 78">
              <a:extLst>
                <a:ext uri="{FF2B5EF4-FFF2-40B4-BE49-F238E27FC236}">
                  <a16:creationId xmlns:a16="http://schemas.microsoft.com/office/drawing/2014/main" id="{64EFAFB4-4BE0-C90B-E402-9A271DC9BC44}"/>
                </a:ext>
              </a:extLst>
            </p:cNvPr>
            <p:cNvSpPr txBox="1"/>
            <p:nvPr/>
          </p:nvSpPr>
          <p:spPr>
            <a:xfrm>
              <a:off x="640933" y="2374422"/>
              <a:ext cx="2803504" cy="593689"/>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latin typeface="Arial"/>
                </a:rPr>
                <a:t>of those who have had an annual review said their overall experience the last time they had one was good</a:t>
              </a:r>
            </a:p>
          </p:txBody>
        </p:sp>
        <p:sp>
          <p:nvSpPr>
            <p:cNvPr id="80" name="Oval 79">
              <a:extLst>
                <a:ext uri="{FF2B5EF4-FFF2-40B4-BE49-F238E27FC236}">
                  <a16:creationId xmlns:a16="http://schemas.microsoft.com/office/drawing/2014/main" id="{3C9908CE-660A-5CBD-FC47-7CD41B3645F9}"/>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81" name="Group 80">
            <a:extLst>
              <a:ext uri="{FF2B5EF4-FFF2-40B4-BE49-F238E27FC236}">
                <a16:creationId xmlns:a16="http://schemas.microsoft.com/office/drawing/2014/main" id="{4A064F26-B2D2-7704-DCB7-0921CDE918D8}"/>
              </a:ext>
            </a:extLst>
          </p:cNvPr>
          <p:cNvGrpSpPr/>
          <p:nvPr/>
        </p:nvGrpSpPr>
        <p:grpSpPr>
          <a:xfrm>
            <a:off x="484103" y="3143086"/>
            <a:ext cx="3571792" cy="1227826"/>
            <a:chOff x="478544" y="1758825"/>
            <a:chExt cx="3571792" cy="1227826"/>
          </a:xfrm>
        </p:grpSpPr>
        <p:sp>
          <p:nvSpPr>
            <p:cNvPr id="82" name="Rectangle 81">
              <a:extLst>
                <a:ext uri="{FF2B5EF4-FFF2-40B4-BE49-F238E27FC236}">
                  <a16:creationId xmlns:a16="http://schemas.microsoft.com/office/drawing/2014/main" id="{5B862D6B-3C63-0A76-2826-B77796CD8DA0}"/>
                </a:ext>
              </a:extLst>
            </p:cNvPr>
            <p:cNvSpPr/>
            <p:nvPr/>
          </p:nvSpPr>
          <p:spPr>
            <a:xfrm>
              <a:off x="478544" y="1758825"/>
              <a:ext cx="3556800" cy="1227826"/>
            </a:xfrm>
            <a:prstGeom prst="rect">
              <a:avLst/>
            </a:prstGeom>
            <a:solidFill>
              <a:schemeClr val="accent2">
                <a:lumMod val="40000"/>
                <a:lumOff val="60000"/>
                <a:alpha val="66000"/>
              </a:scheme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83" name="TextBox 82">
              <a:extLst>
                <a:ext uri="{FF2B5EF4-FFF2-40B4-BE49-F238E27FC236}">
                  <a16:creationId xmlns:a16="http://schemas.microsoft.com/office/drawing/2014/main" id="{62C8FDB2-03F4-34CF-2819-B893B3866A3C}"/>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latin typeface="Arial"/>
                </a:rPr>
                <a:t>30</a:t>
              </a:r>
              <a:r>
                <a:rPr kumimoji="0" lang="en-GB" sz="3200" b="1" i="0" u="none" strike="noStrike" kern="1200" cap="none" spc="0" normalizeH="0" baseline="0" noProof="0" dirty="0">
                  <a:ln>
                    <a:noFill/>
                  </a:ln>
                  <a:effectLst/>
                  <a:uLnTx/>
                  <a:uFillTx/>
                  <a:latin typeface="Arial"/>
                  <a:ea typeface="+mn-ea"/>
                  <a:cs typeface="+mn-cs"/>
                </a:rPr>
                <a:t>%</a:t>
              </a:r>
            </a:p>
          </p:txBody>
        </p:sp>
        <p:sp>
          <p:nvSpPr>
            <p:cNvPr id="84" name="TextBox 83">
              <a:extLst>
                <a:ext uri="{FF2B5EF4-FFF2-40B4-BE49-F238E27FC236}">
                  <a16:creationId xmlns:a16="http://schemas.microsoft.com/office/drawing/2014/main" id="{58244DF8-EA71-009D-DA49-61EEB770F658}"/>
                </a:ext>
              </a:extLst>
            </p:cNvPr>
            <p:cNvSpPr txBox="1"/>
            <p:nvPr/>
          </p:nvSpPr>
          <p:spPr>
            <a:xfrm>
              <a:off x="640934" y="2452056"/>
              <a:ext cx="3409402"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said that they have taken part in a course about diabetes</a:t>
              </a:r>
            </a:p>
          </p:txBody>
        </p:sp>
        <p:sp>
          <p:nvSpPr>
            <p:cNvPr id="85" name="Oval 84">
              <a:extLst>
                <a:ext uri="{FF2B5EF4-FFF2-40B4-BE49-F238E27FC236}">
                  <a16:creationId xmlns:a16="http://schemas.microsoft.com/office/drawing/2014/main" id="{4919CC2D-7C41-3DF9-440E-94F2F1D235F0}"/>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96" name="Group 95">
            <a:extLst>
              <a:ext uri="{FF2B5EF4-FFF2-40B4-BE49-F238E27FC236}">
                <a16:creationId xmlns:a16="http://schemas.microsoft.com/office/drawing/2014/main" id="{4B5FA84C-0D0E-922F-F33D-A3220854D7F4}"/>
              </a:ext>
            </a:extLst>
          </p:cNvPr>
          <p:cNvGrpSpPr/>
          <p:nvPr/>
        </p:nvGrpSpPr>
        <p:grpSpPr>
          <a:xfrm>
            <a:off x="4251437" y="3143086"/>
            <a:ext cx="3571792" cy="1227826"/>
            <a:chOff x="478544" y="1758825"/>
            <a:chExt cx="3571792" cy="1227826"/>
          </a:xfrm>
        </p:grpSpPr>
        <p:sp>
          <p:nvSpPr>
            <p:cNvPr id="97" name="Rectangle 96">
              <a:extLst>
                <a:ext uri="{FF2B5EF4-FFF2-40B4-BE49-F238E27FC236}">
                  <a16:creationId xmlns:a16="http://schemas.microsoft.com/office/drawing/2014/main" id="{B0A92D35-7C83-3715-7974-38C349FBE881}"/>
                </a:ext>
              </a:extLst>
            </p:cNvPr>
            <p:cNvSpPr/>
            <p:nvPr/>
          </p:nvSpPr>
          <p:spPr>
            <a:xfrm>
              <a:off x="478544" y="1758825"/>
              <a:ext cx="3556800" cy="1227826"/>
            </a:xfrm>
            <a:prstGeom prst="rect">
              <a:avLst/>
            </a:prstGeom>
            <a:solidFill>
              <a:srgbClr val="FFB81C"/>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98" name="TextBox 97">
              <a:extLst>
                <a:ext uri="{FF2B5EF4-FFF2-40B4-BE49-F238E27FC236}">
                  <a16:creationId xmlns:a16="http://schemas.microsoft.com/office/drawing/2014/main" id="{475E92E2-3B3D-42DB-10C0-41754E903A60}"/>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latin typeface="Arial"/>
                </a:rPr>
                <a:t>37</a:t>
              </a:r>
              <a:r>
                <a:rPr kumimoji="0" lang="en-GB" sz="3200" b="1" i="0" u="none" strike="noStrike" kern="1200" cap="none" spc="0" normalizeH="0" baseline="0" noProof="0" dirty="0">
                  <a:ln>
                    <a:noFill/>
                  </a:ln>
                  <a:effectLst/>
                  <a:uLnTx/>
                  <a:uFillTx/>
                  <a:latin typeface="Arial"/>
                  <a:ea typeface="+mn-ea"/>
                  <a:cs typeface="+mn-cs"/>
                </a:rPr>
                <a:t>%</a:t>
              </a:r>
            </a:p>
          </p:txBody>
        </p:sp>
        <p:sp>
          <p:nvSpPr>
            <p:cNvPr id="99" name="TextBox 98">
              <a:extLst>
                <a:ext uri="{FF2B5EF4-FFF2-40B4-BE49-F238E27FC236}">
                  <a16:creationId xmlns:a16="http://schemas.microsoft.com/office/drawing/2014/main" id="{0808F33D-51B3-A4EB-1706-93DB86D9413A}"/>
                </a:ext>
              </a:extLst>
            </p:cNvPr>
            <p:cNvSpPr txBox="1"/>
            <p:nvPr/>
          </p:nvSpPr>
          <p:spPr>
            <a:xfrm>
              <a:off x="640934" y="2452056"/>
              <a:ext cx="3409402" cy="187424"/>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said that their diabetes is a constant worry</a:t>
              </a:r>
            </a:p>
          </p:txBody>
        </p:sp>
        <p:sp>
          <p:nvSpPr>
            <p:cNvPr id="100" name="Oval 99">
              <a:extLst>
                <a:ext uri="{FF2B5EF4-FFF2-40B4-BE49-F238E27FC236}">
                  <a16:creationId xmlns:a16="http://schemas.microsoft.com/office/drawing/2014/main" id="{6AEFE939-87CA-48A9-1486-A6338208871C}"/>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86" name="Group 85">
            <a:extLst>
              <a:ext uri="{FF2B5EF4-FFF2-40B4-BE49-F238E27FC236}">
                <a16:creationId xmlns:a16="http://schemas.microsoft.com/office/drawing/2014/main" id="{DA8AA159-03A2-D5EF-B89E-27F17D69EF0B}"/>
              </a:ext>
            </a:extLst>
          </p:cNvPr>
          <p:cNvGrpSpPr/>
          <p:nvPr/>
        </p:nvGrpSpPr>
        <p:grpSpPr>
          <a:xfrm>
            <a:off x="8013622" y="3143086"/>
            <a:ext cx="3556800" cy="1227826"/>
            <a:chOff x="478544" y="1758825"/>
            <a:chExt cx="3556800" cy="1227826"/>
          </a:xfrm>
          <a:solidFill>
            <a:srgbClr val="005EB8"/>
          </a:solidFill>
        </p:grpSpPr>
        <p:sp>
          <p:nvSpPr>
            <p:cNvPr id="87" name="Rectangle 86">
              <a:extLst>
                <a:ext uri="{FF2B5EF4-FFF2-40B4-BE49-F238E27FC236}">
                  <a16:creationId xmlns:a16="http://schemas.microsoft.com/office/drawing/2014/main" id="{A26B7B0A-94B8-5889-CC52-7F2DD6AB26B6}"/>
                </a:ext>
              </a:extLst>
            </p:cNvPr>
            <p:cNvSpPr/>
            <p:nvPr/>
          </p:nvSpPr>
          <p:spPr>
            <a:xfrm>
              <a:off x="478544" y="1758825"/>
              <a:ext cx="3556800" cy="1227826"/>
            </a:xfrm>
            <a:prstGeom prst="rect">
              <a:avLst/>
            </a:prstGeom>
            <a:solidFill>
              <a:srgbClr val="FBEECF"/>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88" name="TextBox 87">
              <a:extLst>
                <a:ext uri="{FF2B5EF4-FFF2-40B4-BE49-F238E27FC236}">
                  <a16:creationId xmlns:a16="http://schemas.microsoft.com/office/drawing/2014/main" id="{39E75359-6D8B-2EAF-E5C0-2AFA140266F9}"/>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latin typeface="Arial"/>
                </a:rPr>
                <a:t>83</a:t>
              </a:r>
              <a:r>
                <a:rPr kumimoji="0" lang="en-GB" sz="3200" b="1" i="0" u="none" strike="noStrike" kern="1200" cap="none" spc="0" normalizeH="0" baseline="0" noProof="0" dirty="0">
                  <a:ln>
                    <a:noFill/>
                  </a:ln>
                  <a:effectLst/>
                  <a:uLnTx/>
                  <a:uFillTx/>
                  <a:latin typeface="Arial"/>
                  <a:ea typeface="+mn-ea"/>
                  <a:cs typeface="+mn-cs"/>
                </a:rPr>
                <a:t>%</a:t>
              </a:r>
            </a:p>
          </p:txBody>
        </p:sp>
        <p:sp>
          <p:nvSpPr>
            <p:cNvPr id="89" name="TextBox 88">
              <a:extLst>
                <a:ext uri="{FF2B5EF4-FFF2-40B4-BE49-F238E27FC236}">
                  <a16:creationId xmlns:a16="http://schemas.microsoft.com/office/drawing/2014/main" id="{7CBE6B9D-0781-EB13-CF8A-68AF381FE3BB}"/>
                </a:ext>
              </a:extLst>
            </p:cNvPr>
            <p:cNvSpPr txBox="1"/>
            <p:nvPr/>
          </p:nvSpPr>
          <p:spPr>
            <a:xfrm>
              <a:off x="640935" y="2452056"/>
              <a:ext cx="3116828"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latin typeface="Arial"/>
                </a:rPr>
                <a:t>said that they are confident in their ability to manage their diabetes day-to-day</a:t>
              </a:r>
            </a:p>
          </p:txBody>
        </p:sp>
        <p:sp>
          <p:nvSpPr>
            <p:cNvPr id="90" name="Oval 89">
              <a:extLst>
                <a:ext uri="{FF2B5EF4-FFF2-40B4-BE49-F238E27FC236}">
                  <a16:creationId xmlns:a16="http://schemas.microsoft.com/office/drawing/2014/main" id="{8AD4499E-7363-2A05-47C5-67843DA7B457}"/>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101" name="Group 100">
            <a:extLst>
              <a:ext uri="{FF2B5EF4-FFF2-40B4-BE49-F238E27FC236}">
                <a16:creationId xmlns:a16="http://schemas.microsoft.com/office/drawing/2014/main" id="{2B8A582E-B69F-1AC8-659E-F9D26C1634BB}"/>
              </a:ext>
            </a:extLst>
          </p:cNvPr>
          <p:cNvGrpSpPr/>
          <p:nvPr/>
        </p:nvGrpSpPr>
        <p:grpSpPr>
          <a:xfrm>
            <a:off x="478544" y="4527347"/>
            <a:ext cx="3571792" cy="1227826"/>
            <a:chOff x="478544" y="1758825"/>
            <a:chExt cx="3571792" cy="1227826"/>
          </a:xfrm>
          <a:solidFill>
            <a:srgbClr val="FBEECF"/>
          </a:solidFill>
        </p:grpSpPr>
        <p:sp>
          <p:nvSpPr>
            <p:cNvPr id="102" name="Rectangle 101">
              <a:extLst>
                <a:ext uri="{FF2B5EF4-FFF2-40B4-BE49-F238E27FC236}">
                  <a16:creationId xmlns:a16="http://schemas.microsoft.com/office/drawing/2014/main" id="{51607726-B99B-C083-6F7D-4DE5F5FF4D20}"/>
                </a:ext>
              </a:extLst>
            </p:cNvPr>
            <p:cNvSpPr/>
            <p:nvPr/>
          </p:nvSpPr>
          <p:spPr>
            <a:xfrm>
              <a:off x="478544" y="1758825"/>
              <a:ext cx="3556800" cy="1227826"/>
            </a:xfrm>
            <a:prstGeom prst="rect">
              <a:avLst/>
            </a:prstGeom>
            <a:grp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103" name="TextBox 102">
              <a:extLst>
                <a:ext uri="{FF2B5EF4-FFF2-40B4-BE49-F238E27FC236}">
                  <a16:creationId xmlns:a16="http://schemas.microsoft.com/office/drawing/2014/main" id="{A10C6653-7CA2-7586-F3C7-6A561D61D612}"/>
                </a:ext>
              </a:extLst>
            </p:cNvPr>
            <p:cNvSpPr txBox="1"/>
            <p:nvPr/>
          </p:nvSpPr>
          <p:spPr>
            <a:xfrm>
              <a:off x="640934" y="1889382"/>
              <a:ext cx="1298024" cy="499176"/>
            </a:xfrm>
            <a:prstGeom prst="rect">
              <a:avLst/>
            </a:prstGeom>
            <a:grp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latin typeface="Arial"/>
                </a:rPr>
                <a:t>24</a:t>
              </a:r>
              <a:r>
                <a:rPr kumimoji="0" lang="en-GB" sz="3200" b="1" i="0" u="none" strike="noStrike" kern="1200" cap="none" spc="0" normalizeH="0" baseline="0" noProof="0" dirty="0">
                  <a:ln>
                    <a:noFill/>
                  </a:ln>
                  <a:effectLst/>
                  <a:uLnTx/>
                  <a:uFillTx/>
                  <a:latin typeface="Arial"/>
                  <a:ea typeface="+mn-ea"/>
                  <a:cs typeface="+mn-cs"/>
                </a:rPr>
                <a:t>%</a:t>
              </a:r>
            </a:p>
          </p:txBody>
        </p:sp>
        <p:sp>
          <p:nvSpPr>
            <p:cNvPr id="104" name="TextBox 103">
              <a:extLst>
                <a:ext uri="{FF2B5EF4-FFF2-40B4-BE49-F238E27FC236}">
                  <a16:creationId xmlns:a16="http://schemas.microsoft.com/office/drawing/2014/main" id="{850A1A8D-049C-372E-658F-0796D4B1B24D}"/>
                </a:ext>
              </a:extLst>
            </p:cNvPr>
            <p:cNvSpPr txBox="1"/>
            <p:nvPr/>
          </p:nvSpPr>
          <p:spPr>
            <a:xfrm>
              <a:off x="640934" y="2452056"/>
              <a:ext cx="3409402" cy="390556"/>
            </a:xfrm>
            <a:prstGeom prst="rect">
              <a:avLst/>
            </a:prstGeom>
            <a:grp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said that they have received support </a:t>
              </a:r>
              <a:r>
                <a:rPr lang="en-GB" sz="1200" b="1" dirty="0">
                  <a:latin typeface="Arial"/>
                </a:rPr>
                <a:t>to take part in physical activity in the last 12 months</a:t>
              </a:r>
              <a:endParaRPr kumimoji="0" lang="en-GB" sz="1200" b="1" i="0" u="none" strike="noStrike" kern="1200" cap="none" spc="0" normalizeH="0" baseline="0" noProof="0" dirty="0">
                <a:ln>
                  <a:noFill/>
                </a:ln>
                <a:effectLst/>
                <a:uLnTx/>
                <a:uFillTx/>
                <a:latin typeface="Arial"/>
                <a:ea typeface="+mn-ea"/>
                <a:cs typeface="+mn-cs"/>
              </a:endParaRPr>
            </a:p>
          </p:txBody>
        </p:sp>
        <p:sp>
          <p:nvSpPr>
            <p:cNvPr id="105" name="Oval 104">
              <a:extLst>
                <a:ext uri="{FF2B5EF4-FFF2-40B4-BE49-F238E27FC236}">
                  <a16:creationId xmlns:a16="http://schemas.microsoft.com/office/drawing/2014/main" id="{ADCDF3A4-D90E-9A55-DDF5-ED97412D5A2F}"/>
                </a:ext>
              </a:extLst>
            </p:cNvPr>
            <p:cNvSpPr/>
            <p:nvPr/>
          </p:nvSpPr>
          <p:spPr>
            <a:xfrm>
              <a:off x="3361453" y="1833255"/>
              <a:ext cx="567502" cy="5675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106" name="Group 105">
            <a:extLst>
              <a:ext uri="{FF2B5EF4-FFF2-40B4-BE49-F238E27FC236}">
                <a16:creationId xmlns:a16="http://schemas.microsoft.com/office/drawing/2014/main" id="{CC8D5CA5-F40B-4B2D-C95C-1140B72B7807}"/>
              </a:ext>
            </a:extLst>
          </p:cNvPr>
          <p:cNvGrpSpPr/>
          <p:nvPr/>
        </p:nvGrpSpPr>
        <p:grpSpPr>
          <a:xfrm>
            <a:off x="4253579" y="4527347"/>
            <a:ext cx="3556800" cy="1227826"/>
            <a:chOff x="478544" y="1758825"/>
            <a:chExt cx="3556800" cy="1227826"/>
          </a:xfrm>
        </p:grpSpPr>
        <p:sp>
          <p:nvSpPr>
            <p:cNvPr id="107" name="Rectangle 106">
              <a:extLst>
                <a:ext uri="{FF2B5EF4-FFF2-40B4-BE49-F238E27FC236}">
                  <a16:creationId xmlns:a16="http://schemas.microsoft.com/office/drawing/2014/main" id="{45709196-BE7A-2730-8F5F-A03ACAB5256C}"/>
                </a:ext>
              </a:extLst>
            </p:cNvPr>
            <p:cNvSpPr/>
            <p:nvPr/>
          </p:nvSpPr>
          <p:spPr>
            <a:xfrm>
              <a:off x="478544" y="1758825"/>
              <a:ext cx="3556800" cy="1227826"/>
            </a:xfrm>
            <a:prstGeom prst="rect">
              <a:avLst/>
            </a:prstGeom>
            <a:solidFill>
              <a:srgbClr val="FFB81C"/>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108" name="TextBox 107">
              <a:extLst>
                <a:ext uri="{FF2B5EF4-FFF2-40B4-BE49-F238E27FC236}">
                  <a16:creationId xmlns:a16="http://schemas.microsoft.com/office/drawing/2014/main" id="{530361BD-7745-2239-C68F-87E656CED67D}"/>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kumimoji="0" lang="en-GB" sz="3200" b="1" i="0" u="none" strike="noStrike" kern="1200" cap="none" spc="0" normalizeH="0" baseline="0" noProof="0" dirty="0">
                  <a:ln>
                    <a:noFill/>
                  </a:ln>
                  <a:effectLst/>
                  <a:uLnTx/>
                  <a:uFillTx/>
                  <a:latin typeface="Arial"/>
                  <a:ea typeface="+mn-ea"/>
                  <a:cs typeface="+mn-cs"/>
                </a:rPr>
                <a:t>81%</a:t>
              </a:r>
            </a:p>
          </p:txBody>
        </p:sp>
        <p:sp>
          <p:nvSpPr>
            <p:cNvPr id="109" name="TextBox 108">
              <a:extLst>
                <a:ext uri="{FF2B5EF4-FFF2-40B4-BE49-F238E27FC236}">
                  <a16:creationId xmlns:a16="http://schemas.microsoft.com/office/drawing/2014/main" id="{A3FA0804-9636-5BB1-869C-C162BCCA9405}"/>
                </a:ext>
              </a:extLst>
            </p:cNvPr>
            <p:cNvSpPr txBox="1"/>
            <p:nvPr/>
          </p:nvSpPr>
          <p:spPr>
            <a:xfrm>
              <a:off x="640934" y="2383048"/>
              <a:ext cx="3192332" cy="593689"/>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said that a healthcare professional talked to them about the potential complications of living with diabetes in the last 12 months</a:t>
              </a:r>
            </a:p>
          </p:txBody>
        </p:sp>
        <p:sp>
          <p:nvSpPr>
            <p:cNvPr id="110" name="Oval 109">
              <a:extLst>
                <a:ext uri="{FF2B5EF4-FFF2-40B4-BE49-F238E27FC236}">
                  <a16:creationId xmlns:a16="http://schemas.microsoft.com/office/drawing/2014/main" id="{D2A53825-9334-F652-17E4-DDB803509A64}"/>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grpSp>
        <p:nvGrpSpPr>
          <p:cNvPr id="91" name="Group 90">
            <a:extLst>
              <a:ext uri="{FF2B5EF4-FFF2-40B4-BE49-F238E27FC236}">
                <a16:creationId xmlns:a16="http://schemas.microsoft.com/office/drawing/2014/main" id="{B66686F6-095A-F9BD-4BF3-B6C2AD5E0A02}"/>
              </a:ext>
            </a:extLst>
          </p:cNvPr>
          <p:cNvGrpSpPr/>
          <p:nvPr/>
        </p:nvGrpSpPr>
        <p:grpSpPr>
          <a:xfrm>
            <a:off x="8028614" y="4527347"/>
            <a:ext cx="3571792" cy="1227826"/>
            <a:chOff x="478544" y="1758825"/>
            <a:chExt cx="3571792" cy="1227826"/>
          </a:xfrm>
        </p:grpSpPr>
        <p:sp>
          <p:nvSpPr>
            <p:cNvPr id="92" name="Rectangle 91">
              <a:extLst>
                <a:ext uri="{FF2B5EF4-FFF2-40B4-BE49-F238E27FC236}">
                  <a16:creationId xmlns:a16="http://schemas.microsoft.com/office/drawing/2014/main" id="{B1BCC335-65A1-36DB-3885-3F3B9A17871E}"/>
                </a:ext>
              </a:extLst>
            </p:cNvPr>
            <p:cNvSpPr/>
            <p:nvPr/>
          </p:nvSpPr>
          <p:spPr>
            <a:xfrm>
              <a:off x="478544" y="1758825"/>
              <a:ext cx="3556800" cy="1227826"/>
            </a:xfrm>
            <a:prstGeom prst="rect">
              <a:avLst/>
            </a:prstGeom>
            <a:solidFill>
              <a:schemeClr val="accent2">
                <a:lumMod val="40000"/>
                <a:lumOff val="60000"/>
                <a:alpha val="66000"/>
              </a:schemeClr>
            </a:solidFill>
          </p:spPr>
          <p:txBody>
            <a:bodyPr wrap="square" lIns="0" tIns="0" rIns="0" bIns="0" rtlCol="0" anchor="ctr">
              <a:noAutofit/>
            </a:bodyPr>
            <a:lstStyle/>
            <a:p>
              <a:pPr marL="0" marR="0" lvl="0" indent="0" algn="l" defTabSz="914400" rtl="0" eaLnBrk="1" fontAlgn="auto" latinLnBrk="0" hangingPunct="1">
                <a:lnSpc>
                  <a:spcPct val="110000"/>
                </a:lnSpc>
                <a:spcBef>
                  <a:spcPts val="600"/>
                </a:spcBef>
                <a:spcAft>
                  <a:spcPts val="600"/>
                </a:spcAft>
                <a:buClr>
                  <a:srgbClr val="5BC5F1"/>
                </a:buClr>
                <a:buSzTx/>
                <a:buFontTx/>
                <a:buNone/>
                <a:tabLst/>
                <a:defRPr/>
              </a:pPr>
              <a:endParaRPr kumimoji="0" lang="en-GB" sz="4400" b="1" i="0" u="none" strike="noStrike" kern="1200" cap="none" spc="0" normalizeH="0" baseline="0" noProof="0" dirty="0">
                <a:ln>
                  <a:noFill/>
                </a:ln>
                <a:effectLst/>
                <a:uLnTx/>
                <a:uFillTx/>
                <a:latin typeface="Segoe UI"/>
                <a:ea typeface="+mn-ea"/>
                <a:cs typeface="+mn-cs"/>
              </a:endParaRPr>
            </a:p>
          </p:txBody>
        </p:sp>
        <p:sp>
          <p:nvSpPr>
            <p:cNvPr id="93" name="TextBox 92">
              <a:extLst>
                <a:ext uri="{FF2B5EF4-FFF2-40B4-BE49-F238E27FC236}">
                  <a16:creationId xmlns:a16="http://schemas.microsoft.com/office/drawing/2014/main" id="{932393BB-1D5B-2578-EEE8-D723AC2DB2F8}"/>
                </a:ext>
              </a:extLst>
            </p:cNvPr>
            <p:cNvSpPr txBox="1"/>
            <p:nvPr/>
          </p:nvSpPr>
          <p:spPr>
            <a:xfrm>
              <a:off x="640934" y="1889382"/>
              <a:ext cx="1298024" cy="499176"/>
            </a:xfrm>
            <a:prstGeom prst="rect">
              <a:avLst/>
            </a:prstGeom>
            <a:noFill/>
            <a:ln>
              <a:noFill/>
            </a:ln>
          </p:spPr>
          <p:txBody>
            <a:bodyPr wrap="square" lIns="0" tIns="0" rIns="0" bIns="0" rtlCol="0">
              <a:spAutoFit/>
            </a:bodyPr>
            <a:lstStyle/>
            <a:p>
              <a:pPr marL="0" marR="0" lvl="0" indent="0" algn="l" defTabSz="727433" rtl="0" eaLnBrk="1" fontAlgn="auto" latinLnBrk="0" hangingPunct="1">
                <a:lnSpc>
                  <a:spcPct val="110000"/>
                </a:lnSpc>
                <a:spcBef>
                  <a:spcPts val="477"/>
                </a:spcBef>
                <a:spcAft>
                  <a:spcPts val="477"/>
                </a:spcAft>
                <a:buClr>
                  <a:srgbClr val="5BC5F1"/>
                </a:buClr>
                <a:buSzTx/>
                <a:buFontTx/>
                <a:buNone/>
                <a:tabLst/>
                <a:defRPr/>
              </a:pPr>
              <a:r>
                <a:rPr lang="en-GB" sz="3200" b="1" dirty="0">
                  <a:latin typeface="Arial"/>
                </a:rPr>
                <a:t>4</a:t>
              </a:r>
              <a:r>
                <a:rPr kumimoji="0" lang="en-GB" sz="3200" b="1" i="0" u="none" strike="noStrike" kern="1200" cap="none" spc="0" normalizeH="0" baseline="0" noProof="0" dirty="0">
                  <a:ln>
                    <a:noFill/>
                  </a:ln>
                  <a:effectLst/>
                  <a:uLnTx/>
                  <a:uFillTx/>
                  <a:latin typeface="Arial"/>
                  <a:ea typeface="+mn-ea"/>
                  <a:cs typeface="+mn-cs"/>
                </a:rPr>
                <a:t>6%</a:t>
              </a:r>
            </a:p>
          </p:txBody>
        </p:sp>
        <p:sp>
          <p:nvSpPr>
            <p:cNvPr id="94" name="TextBox 93">
              <a:extLst>
                <a:ext uri="{FF2B5EF4-FFF2-40B4-BE49-F238E27FC236}">
                  <a16:creationId xmlns:a16="http://schemas.microsoft.com/office/drawing/2014/main" id="{9CFF6046-5292-68C2-E889-9A7DC39C7480}"/>
                </a:ext>
              </a:extLst>
            </p:cNvPr>
            <p:cNvSpPr txBox="1"/>
            <p:nvPr/>
          </p:nvSpPr>
          <p:spPr>
            <a:xfrm>
              <a:off x="640934" y="2452056"/>
              <a:ext cx="3409402" cy="390556"/>
            </a:xfrm>
            <a:prstGeom prst="rect">
              <a:avLst/>
            </a:prstGeom>
            <a:noFill/>
          </p:spPr>
          <p:txBody>
            <a:bodyPr wrap="square" lIns="0" tIns="0" rIns="0" bIns="0" rtlCol="0">
              <a:spAutoFit/>
            </a:bodyPr>
            <a:lstStyle/>
            <a:p>
              <a:pPr marL="0" marR="0" lvl="0" indent="0" algn="l" defTabSz="727433" rtl="0" eaLnBrk="1" fontAlgn="auto" latinLnBrk="0" hangingPunct="1">
                <a:lnSpc>
                  <a:spcPct val="110000"/>
                </a:lnSpc>
                <a:spcBef>
                  <a:spcPts val="0"/>
                </a:spcBef>
                <a:spcAft>
                  <a:spcPts val="0"/>
                </a:spcAft>
                <a:buClrTx/>
                <a:buSzTx/>
                <a:buFontTx/>
                <a:buNone/>
                <a:tabLst/>
                <a:defRPr/>
              </a:pPr>
              <a:r>
                <a:rPr lang="en-GB" sz="1200" b="1" dirty="0">
                  <a:latin typeface="Arial"/>
                </a:rPr>
                <a:t>said that they currently use a device to manage their diabetes </a:t>
              </a:r>
            </a:p>
          </p:txBody>
        </p:sp>
        <p:sp>
          <p:nvSpPr>
            <p:cNvPr id="95" name="Oval 94">
              <a:extLst>
                <a:ext uri="{FF2B5EF4-FFF2-40B4-BE49-F238E27FC236}">
                  <a16:creationId xmlns:a16="http://schemas.microsoft.com/office/drawing/2014/main" id="{B118029B-CC8B-5A20-9DDE-0E8232D08972}"/>
                </a:ext>
              </a:extLst>
            </p:cNvPr>
            <p:cNvSpPr/>
            <p:nvPr/>
          </p:nvSpPr>
          <p:spPr>
            <a:xfrm>
              <a:off x="3361453" y="1833255"/>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b="1" dirty="0">
                <a:solidFill>
                  <a:schemeClr val="tx1"/>
                </a:solidFill>
              </a:endParaRPr>
            </a:p>
          </p:txBody>
        </p:sp>
      </p:grpSp>
      <p:sp>
        <p:nvSpPr>
          <p:cNvPr id="3" name="Oval 2">
            <a:extLst>
              <a:ext uri="{FF2B5EF4-FFF2-40B4-BE49-F238E27FC236}">
                <a16:creationId xmlns:a16="http://schemas.microsoft.com/office/drawing/2014/main" id="{D73D77BF-A1EB-B6CA-9A47-2AF2FC98C365}"/>
              </a:ext>
            </a:extLst>
          </p:cNvPr>
          <p:cNvSpPr/>
          <p:nvPr/>
        </p:nvSpPr>
        <p:spPr>
          <a:xfrm>
            <a:off x="3346461" y="4601777"/>
            <a:ext cx="567502" cy="5675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dirty="0">
              <a:solidFill>
                <a:schemeClr val="tx1"/>
              </a:solidFill>
            </a:endParaRPr>
          </a:p>
        </p:txBody>
      </p:sp>
      <p:pic>
        <p:nvPicPr>
          <p:cNvPr id="4" name="Graphic 3">
            <a:extLst>
              <a:ext uri="{FF2B5EF4-FFF2-40B4-BE49-F238E27FC236}">
                <a16:creationId xmlns:a16="http://schemas.microsoft.com/office/drawing/2014/main" id="{FBC080C3-D131-F650-2905-ED4FFB377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2735" y="1921615"/>
            <a:ext cx="324000" cy="319908"/>
          </a:xfrm>
          <a:prstGeom prst="rect">
            <a:avLst/>
          </a:prstGeom>
        </p:spPr>
      </p:pic>
      <p:grpSp>
        <p:nvGrpSpPr>
          <p:cNvPr id="17" name="Group 123">
            <a:extLst>
              <a:ext uri="{FF2B5EF4-FFF2-40B4-BE49-F238E27FC236}">
                <a16:creationId xmlns:a16="http://schemas.microsoft.com/office/drawing/2014/main" id="{C4553AA1-9101-A005-E8ED-01188906E7C3}"/>
              </a:ext>
            </a:extLst>
          </p:cNvPr>
          <p:cNvGrpSpPr>
            <a:grpSpLocks noChangeAspect="1"/>
          </p:cNvGrpSpPr>
          <p:nvPr/>
        </p:nvGrpSpPr>
        <p:grpSpPr bwMode="auto">
          <a:xfrm>
            <a:off x="3479353" y="4761551"/>
            <a:ext cx="331701" cy="228673"/>
            <a:chOff x="2950" y="2939"/>
            <a:chExt cx="396" cy="273"/>
          </a:xfrm>
        </p:grpSpPr>
        <p:sp>
          <p:nvSpPr>
            <p:cNvPr id="18" name="Freeform 124">
              <a:extLst>
                <a:ext uri="{FF2B5EF4-FFF2-40B4-BE49-F238E27FC236}">
                  <a16:creationId xmlns:a16="http://schemas.microsoft.com/office/drawing/2014/main" id="{0D55B386-7659-D2A3-FE55-CDEE6A92180F}"/>
                </a:ext>
              </a:extLst>
            </p:cNvPr>
            <p:cNvSpPr>
              <a:spLocks/>
            </p:cNvSpPr>
            <p:nvPr/>
          </p:nvSpPr>
          <p:spPr bwMode="auto">
            <a:xfrm>
              <a:off x="2950" y="3025"/>
              <a:ext cx="385" cy="187"/>
            </a:xfrm>
            <a:custGeom>
              <a:avLst/>
              <a:gdLst>
                <a:gd name="T0" fmla="*/ 22 w 181"/>
                <a:gd name="T1" fmla="*/ 0 h 88"/>
                <a:gd name="T2" fmla="*/ 8 w 181"/>
                <a:gd name="T3" fmla="*/ 11 h 88"/>
                <a:gd name="T4" fmla="*/ 10 w 181"/>
                <a:gd name="T5" fmla="*/ 37 h 88"/>
                <a:gd name="T6" fmla="*/ 51 w 181"/>
                <a:gd name="T7" fmla="*/ 59 h 88"/>
                <a:gd name="T8" fmla="*/ 81 w 181"/>
                <a:gd name="T9" fmla="*/ 70 h 88"/>
                <a:gd name="T10" fmla="*/ 87 w 181"/>
                <a:gd name="T11" fmla="*/ 75 h 88"/>
                <a:gd name="T12" fmla="*/ 117 w 181"/>
                <a:gd name="T13" fmla="*/ 88 h 88"/>
                <a:gd name="T14" fmla="*/ 148 w 181"/>
                <a:gd name="T15" fmla="*/ 88 h 88"/>
                <a:gd name="T16" fmla="*/ 173 w 181"/>
                <a:gd name="T17" fmla="*/ 77 h 88"/>
                <a:gd name="T18" fmla="*/ 181 w 181"/>
                <a:gd name="T19" fmla="*/ 6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88">
                  <a:moveTo>
                    <a:pt x="22" y="0"/>
                  </a:moveTo>
                  <a:cubicBezTo>
                    <a:pt x="22" y="0"/>
                    <a:pt x="16" y="5"/>
                    <a:pt x="8" y="11"/>
                  </a:cubicBezTo>
                  <a:cubicBezTo>
                    <a:pt x="0" y="18"/>
                    <a:pt x="3" y="28"/>
                    <a:pt x="10" y="37"/>
                  </a:cubicBezTo>
                  <a:cubicBezTo>
                    <a:pt x="21" y="49"/>
                    <a:pt x="30" y="56"/>
                    <a:pt x="51" y="59"/>
                  </a:cubicBezTo>
                  <a:cubicBezTo>
                    <a:pt x="66" y="62"/>
                    <a:pt x="71" y="62"/>
                    <a:pt x="81" y="70"/>
                  </a:cubicBezTo>
                  <a:cubicBezTo>
                    <a:pt x="87" y="75"/>
                    <a:pt x="87" y="75"/>
                    <a:pt x="87" y="75"/>
                  </a:cubicBezTo>
                  <a:cubicBezTo>
                    <a:pt x="92" y="82"/>
                    <a:pt x="108" y="88"/>
                    <a:pt x="117" y="88"/>
                  </a:cubicBezTo>
                  <a:cubicBezTo>
                    <a:pt x="127" y="88"/>
                    <a:pt x="143" y="88"/>
                    <a:pt x="148" y="88"/>
                  </a:cubicBezTo>
                  <a:cubicBezTo>
                    <a:pt x="160" y="88"/>
                    <a:pt x="168" y="83"/>
                    <a:pt x="173" y="77"/>
                  </a:cubicBezTo>
                  <a:cubicBezTo>
                    <a:pt x="174" y="76"/>
                    <a:pt x="179" y="70"/>
                    <a:pt x="181" y="65"/>
                  </a:cubicBezTo>
                </a:path>
              </a:pathLst>
            </a:custGeom>
            <a:grpFill/>
            <a:ln w="1270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Freeform 125">
              <a:extLst>
                <a:ext uri="{FF2B5EF4-FFF2-40B4-BE49-F238E27FC236}">
                  <a16:creationId xmlns:a16="http://schemas.microsoft.com/office/drawing/2014/main" id="{0658FAAE-CA38-009E-7F98-BBB12A474639}"/>
                </a:ext>
              </a:extLst>
            </p:cNvPr>
            <p:cNvSpPr>
              <a:spLocks/>
            </p:cNvSpPr>
            <p:nvPr/>
          </p:nvSpPr>
          <p:spPr bwMode="auto">
            <a:xfrm>
              <a:off x="2991" y="2939"/>
              <a:ext cx="355" cy="248"/>
            </a:xfrm>
            <a:custGeom>
              <a:avLst/>
              <a:gdLst>
                <a:gd name="T0" fmla="*/ 2 w 167"/>
                <a:gd name="T1" fmla="*/ 43 h 116"/>
                <a:gd name="T2" fmla="*/ 32 w 167"/>
                <a:gd name="T3" fmla="*/ 77 h 116"/>
                <a:gd name="T4" fmla="*/ 71 w 167"/>
                <a:gd name="T5" fmla="*/ 94 h 116"/>
                <a:gd name="T6" fmla="*/ 121 w 167"/>
                <a:gd name="T7" fmla="*/ 115 h 116"/>
                <a:gd name="T8" fmla="*/ 158 w 167"/>
                <a:gd name="T9" fmla="*/ 110 h 116"/>
                <a:gd name="T10" fmla="*/ 162 w 167"/>
                <a:gd name="T11" fmla="*/ 90 h 116"/>
                <a:gd name="T12" fmla="*/ 132 w 167"/>
                <a:gd name="T13" fmla="*/ 82 h 116"/>
                <a:gd name="T14" fmla="*/ 96 w 167"/>
                <a:gd name="T15" fmla="*/ 26 h 116"/>
                <a:gd name="T16" fmla="*/ 83 w 167"/>
                <a:gd name="T17" fmla="*/ 20 h 116"/>
                <a:gd name="T18" fmla="*/ 54 w 167"/>
                <a:gd name="T19" fmla="*/ 18 h 116"/>
                <a:gd name="T20" fmla="*/ 44 w 167"/>
                <a:gd name="T21" fmla="*/ 1 h 116"/>
                <a:gd name="T22" fmla="*/ 29 w 167"/>
                <a:gd name="T23" fmla="*/ 5 h 116"/>
                <a:gd name="T24" fmla="*/ 2 w 167"/>
                <a:gd name="T25" fmla="*/ 4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16">
                  <a:moveTo>
                    <a:pt x="2" y="43"/>
                  </a:moveTo>
                  <a:cubicBezTo>
                    <a:pt x="0" y="58"/>
                    <a:pt x="22" y="73"/>
                    <a:pt x="32" y="77"/>
                  </a:cubicBezTo>
                  <a:cubicBezTo>
                    <a:pt x="45" y="82"/>
                    <a:pt x="59" y="79"/>
                    <a:pt x="71" y="94"/>
                  </a:cubicBezTo>
                  <a:cubicBezTo>
                    <a:pt x="84" y="110"/>
                    <a:pt x="102" y="115"/>
                    <a:pt x="121" y="115"/>
                  </a:cubicBezTo>
                  <a:cubicBezTo>
                    <a:pt x="141" y="115"/>
                    <a:pt x="151" y="116"/>
                    <a:pt x="158" y="110"/>
                  </a:cubicBezTo>
                  <a:cubicBezTo>
                    <a:pt x="163" y="105"/>
                    <a:pt x="167" y="93"/>
                    <a:pt x="162" y="90"/>
                  </a:cubicBezTo>
                  <a:cubicBezTo>
                    <a:pt x="155" y="88"/>
                    <a:pt x="142" y="84"/>
                    <a:pt x="132" y="82"/>
                  </a:cubicBezTo>
                  <a:cubicBezTo>
                    <a:pt x="125" y="73"/>
                    <a:pt x="100" y="35"/>
                    <a:pt x="96" y="26"/>
                  </a:cubicBezTo>
                  <a:cubicBezTo>
                    <a:pt x="93" y="19"/>
                    <a:pt x="89" y="18"/>
                    <a:pt x="83" y="20"/>
                  </a:cubicBezTo>
                  <a:cubicBezTo>
                    <a:pt x="77" y="23"/>
                    <a:pt x="65" y="28"/>
                    <a:pt x="54" y="18"/>
                  </a:cubicBezTo>
                  <a:cubicBezTo>
                    <a:pt x="42" y="9"/>
                    <a:pt x="52" y="2"/>
                    <a:pt x="44" y="1"/>
                  </a:cubicBezTo>
                  <a:cubicBezTo>
                    <a:pt x="37" y="0"/>
                    <a:pt x="35" y="0"/>
                    <a:pt x="29" y="5"/>
                  </a:cubicBezTo>
                  <a:cubicBezTo>
                    <a:pt x="23" y="11"/>
                    <a:pt x="4" y="29"/>
                    <a:pt x="2" y="43"/>
                  </a:cubicBezTo>
                  <a:close/>
                </a:path>
              </a:pathLst>
            </a:custGeom>
            <a:grpFill/>
            <a:ln w="1270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Line 126">
              <a:extLst>
                <a:ext uri="{FF2B5EF4-FFF2-40B4-BE49-F238E27FC236}">
                  <a16:creationId xmlns:a16="http://schemas.microsoft.com/office/drawing/2014/main" id="{69996299-05EB-5BC1-9CF4-4F0B4CDF3F8B}"/>
                </a:ext>
              </a:extLst>
            </p:cNvPr>
            <p:cNvSpPr>
              <a:spLocks noChangeShapeType="1"/>
            </p:cNvSpPr>
            <p:nvPr/>
          </p:nvSpPr>
          <p:spPr bwMode="auto">
            <a:xfrm>
              <a:off x="3169" y="3016"/>
              <a:ext cx="0" cy="17"/>
            </a:xfrm>
            <a:prstGeom prst="line">
              <a:avLst/>
            </a:prstGeom>
            <a:grpFill/>
            <a:ln w="1270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Line 127">
              <a:extLst>
                <a:ext uri="{FF2B5EF4-FFF2-40B4-BE49-F238E27FC236}">
                  <a16:creationId xmlns:a16="http://schemas.microsoft.com/office/drawing/2014/main" id="{C7AB4CCF-AD5F-0794-3E4E-E79A2C0DDD63}"/>
                </a:ext>
              </a:extLst>
            </p:cNvPr>
            <p:cNvSpPr>
              <a:spLocks noChangeShapeType="1"/>
            </p:cNvSpPr>
            <p:nvPr/>
          </p:nvSpPr>
          <p:spPr bwMode="auto">
            <a:xfrm>
              <a:off x="3186" y="3042"/>
              <a:ext cx="0" cy="17"/>
            </a:xfrm>
            <a:prstGeom prst="line">
              <a:avLst/>
            </a:prstGeom>
            <a:grpFill/>
            <a:ln w="1270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Line 128">
              <a:extLst>
                <a:ext uri="{FF2B5EF4-FFF2-40B4-BE49-F238E27FC236}">
                  <a16:creationId xmlns:a16="http://schemas.microsoft.com/office/drawing/2014/main" id="{CB5B30E0-C704-757E-B7A6-40E1119FB739}"/>
                </a:ext>
              </a:extLst>
            </p:cNvPr>
            <p:cNvSpPr>
              <a:spLocks noChangeShapeType="1"/>
            </p:cNvSpPr>
            <p:nvPr/>
          </p:nvSpPr>
          <p:spPr bwMode="auto">
            <a:xfrm>
              <a:off x="3203" y="3067"/>
              <a:ext cx="0" cy="17"/>
            </a:xfrm>
            <a:prstGeom prst="line">
              <a:avLst/>
            </a:prstGeom>
            <a:grpFill/>
            <a:ln w="1270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DFDB5FE9-1290-D28F-8970-76D209866A9D}"/>
              </a:ext>
            </a:extLst>
          </p:cNvPr>
          <p:cNvGrpSpPr>
            <a:grpSpLocks noChangeAspect="1"/>
          </p:cNvGrpSpPr>
          <p:nvPr/>
        </p:nvGrpSpPr>
        <p:grpSpPr bwMode="auto">
          <a:xfrm>
            <a:off x="3446634" y="1925112"/>
            <a:ext cx="417348" cy="396000"/>
            <a:chOff x="5392" y="1185"/>
            <a:chExt cx="567" cy="538"/>
          </a:xfrm>
        </p:grpSpPr>
        <p:sp>
          <p:nvSpPr>
            <p:cNvPr id="26" name="Freeform 86">
              <a:extLst>
                <a:ext uri="{FF2B5EF4-FFF2-40B4-BE49-F238E27FC236}">
                  <a16:creationId xmlns:a16="http://schemas.microsoft.com/office/drawing/2014/main" id="{3F29887B-2B6F-F43E-91EE-FD13F9675820}"/>
                </a:ext>
              </a:extLst>
            </p:cNvPr>
            <p:cNvSpPr>
              <a:spLocks/>
            </p:cNvSpPr>
            <p:nvPr/>
          </p:nvSpPr>
          <p:spPr bwMode="auto">
            <a:xfrm>
              <a:off x="5665" y="1390"/>
              <a:ext cx="294" cy="265"/>
            </a:xfrm>
            <a:custGeom>
              <a:avLst/>
              <a:gdLst>
                <a:gd name="T0" fmla="*/ 269 w 367"/>
                <a:gd name="T1" fmla="*/ 0 h 330"/>
                <a:gd name="T2" fmla="*/ 184 w 367"/>
                <a:gd name="T3" fmla="*/ 49 h 330"/>
                <a:gd name="T4" fmla="*/ 98 w 367"/>
                <a:gd name="T5" fmla="*/ 0 h 330"/>
                <a:gd name="T6" fmla="*/ 0 w 367"/>
                <a:gd name="T7" fmla="*/ 110 h 330"/>
                <a:gd name="T8" fmla="*/ 184 w 367"/>
                <a:gd name="T9" fmla="*/ 330 h 330"/>
                <a:gd name="T10" fmla="*/ 367 w 367"/>
                <a:gd name="T11" fmla="*/ 110 h 330"/>
                <a:gd name="T12" fmla="*/ 269 w 367"/>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67" h="330">
                  <a:moveTo>
                    <a:pt x="269" y="0"/>
                  </a:moveTo>
                  <a:cubicBezTo>
                    <a:pt x="234" y="0"/>
                    <a:pt x="201" y="21"/>
                    <a:pt x="184" y="49"/>
                  </a:cubicBezTo>
                  <a:cubicBezTo>
                    <a:pt x="166" y="21"/>
                    <a:pt x="133" y="0"/>
                    <a:pt x="98" y="0"/>
                  </a:cubicBezTo>
                  <a:cubicBezTo>
                    <a:pt x="43" y="0"/>
                    <a:pt x="0" y="55"/>
                    <a:pt x="0" y="110"/>
                  </a:cubicBezTo>
                  <a:cubicBezTo>
                    <a:pt x="0" y="238"/>
                    <a:pt x="184" y="330"/>
                    <a:pt x="184" y="330"/>
                  </a:cubicBezTo>
                  <a:cubicBezTo>
                    <a:pt x="184" y="330"/>
                    <a:pt x="367" y="238"/>
                    <a:pt x="367" y="110"/>
                  </a:cubicBezTo>
                  <a:cubicBezTo>
                    <a:pt x="367" y="55"/>
                    <a:pt x="324" y="0"/>
                    <a:pt x="269" y="0"/>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Freeform 87">
              <a:extLst>
                <a:ext uri="{FF2B5EF4-FFF2-40B4-BE49-F238E27FC236}">
                  <a16:creationId xmlns:a16="http://schemas.microsoft.com/office/drawing/2014/main" id="{2C4D4E87-A678-B812-C47E-50F98C10B15C}"/>
                </a:ext>
              </a:extLst>
            </p:cNvPr>
            <p:cNvSpPr>
              <a:spLocks/>
            </p:cNvSpPr>
            <p:nvPr/>
          </p:nvSpPr>
          <p:spPr bwMode="auto">
            <a:xfrm>
              <a:off x="5577" y="1185"/>
              <a:ext cx="40" cy="40"/>
            </a:xfrm>
            <a:custGeom>
              <a:avLst/>
              <a:gdLst>
                <a:gd name="T0" fmla="*/ 24 w 50"/>
                <a:gd name="T1" fmla="*/ 49 h 50"/>
                <a:gd name="T2" fmla="*/ 1 w 50"/>
                <a:gd name="T3" fmla="*/ 24 h 50"/>
                <a:gd name="T4" fmla="*/ 26 w 50"/>
                <a:gd name="T5" fmla="*/ 1 h 50"/>
                <a:gd name="T6" fmla="*/ 49 w 50"/>
                <a:gd name="T7" fmla="*/ 26 h 50"/>
                <a:gd name="T8" fmla="*/ 24 w 50"/>
                <a:gd name="T9" fmla="*/ 49 h 50"/>
              </a:gdLst>
              <a:ahLst/>
              <a:cxnLst>
                <a:cxn ang="0">
                  <a:pos x="T0" y="T1"/>
                </a:cxn>
                <a:cxn ang="0">
                  <a:pos x="T2" y="T3"/>
                </a:cxn>
                <a:cxn ang="0">
                  <a:pos x="T4" y="T5"/>
                </a:cxn>
                <a:cxn ang="0">
                  <a:pos x="T6" y="T7"/>
                </a:cxn>
                <a:cxn ang="0">
                  <a:pos x="T8" y="T9"/>
                </a:cxn>
              </a:cxnLst>
              <a:rect l="0" t="0" r="r" b="b"/>
              <a:pathLst>
                <a:path w="50" h="50">
                  <a:moveTo>
                    <a:pt x="24" y="49"/>
                  </a:moveTo>
                  <a:cubicBezTo>
                    <a:pt x="11" y="49"/>
                    <a:pt x="0" y="38"/>
                    <a:pt x="1" y="24"/>
                  </a:cubicBezTo>
                  <a:cubicBezTo>
                    <a:pt x="1" y="11"/>
                    <a:pt x="12" y="0"/>
                    <a:pt x="26" y="1"/>
                  </a:cubicBezTo>
                  <a:cubicBezTo>
                    <a:pt x="39" y="1"/>
                    <a:pt x="50" y="12"/>
                    <a:pt x="49" y="26"/>
                  </a:cubicBezTo>
                  <a:cubicBezTo>
                    <a:pt x="49" y="39"/>
                    <a:pt x="38" y="50"/>
                    <a:pt x="24" y="49"/>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Freeform 88">
              <a:extLst>
                <a:ext uri="{FF2B5EF4-FFF2-40B4-BE49-F238E27FC236}">
                  <a16:creationId xmlns:a16="http://schemas.microsoft.com/office/drawing/2014/main" id="{1D9E0C5A-3D06-B96D-A2B0-4495CE169CA8}"/>
                </a:ext>
              </a:extLst>
            </p:cNvPr>
            <p:cNvSpPr>
              <a:spLocks/>
            </p:cNvSpPr>
            <p:nvPr/>
          </p:nvSpPr>
          <p:spPr bwMode="auto">
            <a:xfrm>
              <a:off x="5440" y="1185"/>
              <a:ext cx="40" cy="40"/>
            </a:xfrm>
            <a:custGeom>
              <a:avLst/>
              <a:gdLst>
                <a:gd name="T0" fmla="*/ 24 w 50"/>
                <a:gd name="T1" fmla="*/ 49 h 50"/>
                <a:gd name="T2" fmla="*/ 1 w 50"/>
                <a:gd name="T3" fmla="*/ 24 h 50"/>
                <a:gd name="T4" fmla="*/ 26 w 50"/>
                <a:gd name="T5" fmla="*/ 1 h 50"/>
                <a:gd name="T6" fmla="*/ 49 w 50"/>
                <a:gd name="T7" fmla="*/ 26 h 50"/>
                <a:gd name="T8" fmla="*/ 24 w 50"/>
                <a:gd name="T9" fmla="*/ 49 h 50"/>
              </a:gdLst>
              <a:ahLst/>
              <a:cxnLst>
                <a:cxn ang="0">
                  <a:pos x="T0" y="T1"/>
                </a:cxn>
                <a:cxn ang="0">
                  <a:pos x="T2" y="T3"/>
                </a:cxn>
                <a:cxn ang="0">
                  <a:pos x="T4" y="T5"/>
                </a:cxn>
                <a:cxn ang="0">
                  <a:pos x="T6" y="T7"/>
                </a:cxn>
                <a:cxn ang="0">
                  <a:pos x="T8" y="T9"/>
                </a:cxn>
              </a:cxnLst>
              <a:rect l="0" t="0" r="r" b="b"/>
              <a:pathLst>
                <a:path w="50" h="50">
                  <a:moveTo>
                    <a:pt x="24" y="49"/>
                  </a:moveTo>
                  <a:cubicBezTo>
                    <a:pt x="11" y="49"/>
                    <a:pt x="0" y="38"/>
                    <a:pt x="1" y="24"/>
                  </a:cubicBezTo>
                  <a:cubicBezTo>
                    <a:pt x="1" y="11"/>
                    <a:pt x="12" y="0"/>
                    <a:pt x="26" y="1"/>
                  </a:cubicBezTo>
                  <a:cubicBezTo>
                    <a:pt x="39" y="1"/>
                    <a:pt x="50" y="12"/>
                    <a:pt x="49" y="26"/>
                  </a:cubicBezTo>
                  <a:cubicBezTo>
                    <a:pt x="49" y="39"/>
                    <a:pt x="38" y="50"/>
                    <a:pt x="24" y="49"/>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Freeform 89">
              <a:extLst>
                <a:ext uri="{FF2B5EF4-FFF2-40B4-BE49-F238E27FC236}">
                  <a16:creationId xmlns:a16="http://schemas.microsoft.com/office/drawing/2014/main" id="{D3B37DB0-EBBB-22FF-D415-B713547D48AD}"/>
                </a:ext>
              </a:extLst>
            </p:cNvPr>
            <p:cNvSpPr>
              <a:spLocks/>
            </p:cNvSpPr>
            <p:nvPr/>
          </p:nvSpPr>
          <p:spPr bwMode="auto">
            <a:xfrm>
              <a:off x="5412" y="1342"/>
              <a:ext cx="234" cy="48"/>
            </a:xfrm>
            <a:custGeom>
              <a:avLst/>
              <a:gdLst>
                <a:gd name="T0" fmla="*/ 293 w 293"/>
                <a:gd name="T1" fmla="*/ 0 h 61"/>
                <a:gd name="T2" fmla="*/ 146 w 293"/>
                <a:gd name="T3" fmla="*/ 61 h 61"/>
                <a:gd name="T4" fmla="*/ 0 w 293"/>
                <a:gd name="T5" fmla="*/ 0 h 61"/>
              </a:gdLst>
              <a:ahLst/>
              <a:cxnLst>
                <a:cxn ang="0">
                  <a:pos x="T0" y="T1"/>
                </a:cxn>
                <a:cxn ang="0">
                  <a:pos x="T2" y="T3"/>
                </a:cxn>
                <a:cxn ang="0">
                  <a:pos x="T4" y="T5"/>
                </a:cxn>
              </a:cxnLst>
              <a:rect l="0" t="0" r="r" b="b"/>
              <a:pathLst>
                <a:path w="293" h="61">
                  <a:moveTo>
                    <a:pt x="293" y="0"/>
                  </a:moveTo>
                  <a:cubicBezTo>
                    <a:pt x="269" y="37"/>
                    <a:pt x="219" y="61"/>
                    <a:pt x="146" y="61"/>
                  </a:cubicBezTo>
                  <a:cubicBezTo>
                    <a:pt x="74" y="61"/>
                    <a:pt x="24" y="49"/>
                    <a:pt x="0" y="0"/>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Freeform 90">
              <a:extLst>
                <a:ext uri="{FF2B5EF4-FFF2-40B4-BE49-F238E27FC236}">
                  <a16:creationId xmlns:a16="http://schemas.microsoft.com/office/drawing/2014/main" id="{5CD6AB05-B99B-4F6E-526B-BC8F90D9A248}"/>
                </a:ext>
              </a:extLst>
            </p:cNvPr>
            <p:cNvSpPr>
              <a:spLocks/>
            </p:cNvSpPr>
            <p:nvPr/>
          </p:nvSpPr>
          <p:spPr bwMode="auto">
            <a:xfrm>
              <a:off x="5392" y="1205"/>
              <a:ext cx="273" cy="234"/>
            </a:xfrm>
            <a:custGeom>
              <a:avLst/>
              <a:gdLst>
                <a:gd name="T0" fmla="*/ 280 w 341"/>
                <a:gd name="T1" fmla="*/ 0 h 293"/>
                <a:gd name="T2" fmla="*/ 341 w 341"/>
                <a:gd name="T3" fmla="*/ 49 h 293"/>
                <a:gd name="T4" fmla="*/ 317 w 341"/>
                <a:gd name="T5" fmla="*/ 171 h 293"/>
                <a:gd name="T6" fmla="*/ 170 w 341"/>
                <a:gd name="T7" fmla="*/ 293 h 293"/>
                <a:gd name="T8" fmla="*/ 24 w 341"/>
                <a:gd name="T9" fmla="*/ 171 h 293"/>
                <a:gd name="T10" fmla="*/ 0 w 341"/>
                <a:gd name="T11" fmla="*/ 49 h 293"/>
                <a:gd name="T12" fmla="*/ 61 w 34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341" h="293">
                  <a:moveTo>
                    <a:pt x="280" y="0"/>
                  </a:moveTo>
                  <a:cubicBezTo>
                    <a:pt x="280" y="0"/>
                    <a:pt x="341" y="12"/>
                    <a:pt x="341" y="49"/>
                  </a:cubicBezTo>
                  <a:cubicBezTo>
                    <a:pt x="341" y="98"/>
                    <a:pt x="329" y="147"/>
                    <a:pt x="317" y="171"/>
                  </a:cubicBezTo>
                  <a:cubicBezTo>
                    <a:pt x="294" y="216"/>
                    <a:pt x="240" y="293"/>
                    <a:pt x="170" y="293"/>
                  </a:cubicBezTo>
                  <a:cubicBezTo>
                    <a:pt x="101" y="293"/>
                    <a:pt x="46" y="216"/>
                    <a:pt x="24" y="171"/>
                  </a:cubicBezTo>
                  <a:cubicBezTo>
                    <a:pt x="12" y="147"/>
                    <a:pt x="0" y="98"/>
                    <a:pt x="0" y="49"/>
                  </a:cubicBezTo>
                  <a:cubicBezTo>
                    <a:pt x="0" y="12"/>
                    <a:pt x="61" y="0"/>
                    <a:pt x="61" y="0"/>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Freeform 91">
              <a:extLst>
                <a:ext uri="{FF2B5EF4-FFF2-40B4-BE49-F238E27FC236}">
                  <a16:creationId xmlns:a16="http://schemas.microsoft.com/office/drawing/2014/main" id="{8797302A-C056-AF89-4793-561FCE9DA84E}"/>
                </a:ext>
              </a:extLst>
            </p:cNvPr>
            <p:cNvSpPr>
              <a:spLocks/>
            </p:cNvSpPr>
            <p:nvPr/>
          </p:nvSpPr>
          <p:spPr bwMode="auto">
            <a:xfrm>
              <a:off x="5412" y="1439"/>
              <a:ext cx="410" cy="284"/>
            </a:xfrm>
            <a:custGeom>
              <a:avLst/>
              <a:gdLst>
                <a:gd name="T0" fmla="*/ 148 w 513"/>
                <a:gd name="T1" fmla="*/ 0 h 354"/>
                <a:gd name="T2" fmla="*/ 140 w 513"/>
                <a:gd name="T3" fmla="*/ 259 h 354"/>
                <a:gd name="T4" fmla="*/ 73 w 513"/>
                <a:gd name="T5" fmla="*/ 305 h 354"/>
                <a:gd name="T6" fmla="*/ 37 w 513"/>
                <a:gd name="T7" fmla="*/ 195 h 354"/>
                <a:gd name="T8" fmla="*/ 146 w 513"/>
                <a:gd name="T9" fmla="*/ 220 h 354"/>
                <a:gd name="T10" fmla="*/ 330 w 513"/>
                <a:gd name="T11" fmla="*/ 354 h 354"/>
                <a:gd name="T12" fmla="*/ 513 w 513"/>
                <a:gd name="T13" fmla="*/ 122 h 354"/>
              </a:gdLst>
              <a:ahLst/>
              <a:cxnLst>
                <a:cxn ang="0">
                  <a:pos x="T0" y="T1"/>
                </a:cxn>
                <a:cxn ang="0">
                  <a:pos x="T2" y="T3"/>
                </a:cxn>
                <a:cxn ang="0">
                  <a:pos x="T4" y="T5"/>
                </a:cxn>
                <a:cxn ang="0">
                  <a:pos x="T6" y="T7"/>
                </a:cxn>
                <a:cxn ang="0">
                  <a:pos x="T8" y="T9"/>
                </a:cxn>
                <a:cxn ang="0">
                  <a:pos x="T10" y="T11"/>
                </a:cxn>
                <a:cxn ang="0">
                  <a:pos x="T12" y="T13"/>
                </a:cxn>
              </a:cxnLst>
              <a:rect l="0" t="0" r="r" b="b"/>
              <a:pathLst>
                <a:path w="513" h="354">
                  <a:moveTo>
                    <a:pt x="148" y="0"/>
                  </a:moveTo>
                  <a:cubicBezTo>
                    <a:pt x="139" y="86"/>
                    <a:pt x="154" y="174"/>
                    <a:pt x="140" y="259"/>
                  </a:cubicBezTo>
                  <a:cubicBezTo>
                    <a:pt x="137" y="275"/>
                    <a:pt x="123" y="304"/>
                    <a:pt x="73" y="305"/>
                  </a:cubicBezTo>
                  <a:cubicBezTo>
                    <a:pt x="25" y="307"/>
                    <a:pt x="0" y="232"/>
                    <a:pt x="37" y="195"/>
                  </a:cubicBezTo>
                  <a:cubicBezTo>
                    <a:pt x="73" y="159"/>
                    <a:pt x="110" y="171"/>
                    <a:pt x="146" y="220"/>
                  </a:cubicBezTo>
                  <a:cubicBezTo>
                    <a:pt x="180" y="267"/>
                    <a:pt x="220" y="354"/>
                    <a:pt x="330" y="354"/>
                  </a:cubicBezTo>
                  <a:cubicBezTo>
                    <a:pt x="440" y="354"/>
                    <a:pt x="513" y="122"/>
                    <a:pt x="513" y="122"/>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Oval 31">
              <a:extLst>
                <a:ext uri="{FF2B5EF4-FFF2-40B4-BE49-F238E27FC236}">
                  <a16:creationId xmlns:a16="http://schemas.microsoft.com/office/drawing/2014/main" id="{A78047F2-A32B-D0EA-7FF2-86180CFB5120}"/>
                </a:ext>
              </a:extLst>
            </p:cNvPr>
            <p:cNvSpPr>
              <a:spLocks noChangeArrowheads="1"/>
            </p:cNvSpPr>
            <p:nvPr/>
          </p:nvSpPr>
          <p:spPr bwMode="auto">
            <a:xfrm>
              <a:off x="5802" y="1488"/>
              <a:ext cx="59" cy="59"/>
            </a:xfrm>
            <a:prstGeom prst="ellipse">
              <a:avLst/>
            </a:pr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DEC6627B-885C-EEB7-CADA-AEA68A96430D}"/>
              </a:ext>
            </a:extLst>
          </p:cNvPr>
          <p:cNvGrpSpPr>
            <a:grpSpLocks noChangeAspect="1"/>
          </p:cNvGrpSpPr>
          <p:nvPr/>
        </p:nvGrpSpPr>
        <p:grpSpPr bwMode="auto">
          <a:xfrm>
            <a:off x="3515828" y="3281735"/>
            <a:ext cx="261466" cy="396000"/>
            <a:chOff x="2147" y="1127"/>
            <a:chExt cx="723" cy="1095"/>
          </a:xfrm>
        </p:grpSpPr>
        <p:sp>
          <p:nvSpPr>
            <p:cNvPr id="34" name="Freeform 114">
              <a:extLst>
                <a:ext uri="{FF2B5EF4-FFF2-40B4-BE49-F238E27FC236}">
                  <a16:creationId xmlns:a16="http://schemas.microsoft.com/office/drawing/2014/main" id="{DB182247-64A3-18DF-0058-CF36455976FF}"/>
                </a:ext>
              </a:extLst>
            </p:cNvPr>
            <p:cNvSpPr>
              <a:spLocks/>
            </p:cNvSpPr>
            <p:nvPr/>
          </p:nvSpPr>
          <p:spPr bwMode="auto">
            <a:xfrm>
              <a:off x="2450" y="1127"/>
              <a:ext cx="117" cy="61"/>
            </a:xfrm>
            <a:custGeom>
              <a:avLst/>
              <a:gdLst>
                <a:gd name="T0" fmla="*/ 55 w 55"/>
                <a:gd name="T1" fmla="*/ 29 h 29"/>
                <a:gd name="T2" fmla="*/ 55 w 55"/>
                <a:gd name="T3" fmla="*/ 28 h 29"/>
                <a:gd name="T4" fmla="*/ 27 w 55"/>
                <a:gd name="T5" fmla="*/ 0 h 29"/>
                <a:gd name="T6" fmla="*/ 27 w 55"/>
                <a:gd name="T7" fmla="*/ 0 h 29"/>
                <a:gd name="T8" fmla="*/ 0 w 55"/>
                <a:gd name="T9" fmla="*/ 28 h 29"/>
                <a:gd name="T10" fmla="*/ 0 w 55"/>
                <a:gd name="T11" fmla="*/ 29 h 29"/>
              </a:gdLst>
              <a:ahLst/>
              <a:cxnLst>
                <a:cxn ang="0">
                  <a:pos x="T0" y="T1"/>
                </a:cxn>
                <a:cxn ang="0">
                  <a:pos x="T2" y="T3"/>
                </a:cxn>
                <a:cxn ang="0">
                  <a:pos x="T4" y="T5"/>
                </a:cxn>
                <a:cxn ang="0">
                  <a:pos x="T6" y="T7"/>
                </a:cxn>
                <a:cxn ang="0">
                  <a:pos x="T8" y="T9"/>
                </a:cxn>
                <a:cxn ang="0">
                  <a:pos x="T10" y="T11"/>
                </a:cxn>
              </a:cxnLst>
              <a:rect l="0" t="0" r="r" b="b"/>
              <a:pathLst>
                <a:path w="55" h="29">
                  <a:moveTo>
                    <a:pt x="55" y="29"/>
                  </a:moveTo>
                  <a:cubicBezTo>
                    <a:pt x="55" y="28"/>
                    <a:pt x="55" y="28"/>
                    <a:pt x="55" y="28"/>
                  </a:cubicBezTo>
                  <a:cubicBezTo>
                    <a:pt x="55" y="12"/>
                    <a:pt x="43" y="0"/>
                    <a:pt x="27" y="0"/>
                  </a:cubicBezTo>
                  <a:cubicBezTo>
                    <a:pt x="27" y="0"/>
                    <a:pt x="27" y="0"/>
                    <a:pt x="27" y="0"/>
                  </a:cubicBezTo>
                  <a:cubicBezTo>
                    <a:pt x="12" y="0"/>
                    <a:pt x="0" y="12"/>
                    <a:pt x="0" y="28"/>
                  </a:cubicBezTo>
                  <a:cubicBezTo>
                    <a:pt x="0" y="29"/>
                    <a:pt x="0" y="29"/>
                    <a:pt x="0" y="29"/>
                  </a:cubicBezTo>
                </a:path>
              </a:pathLst>
            </a:custGeom>
            <a:noFill/>
            <a:ln w="19050" cap="flat">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Freeform 115">
              <a:extLst>
                <a:ext uri="{FF2B5EF4-FFF2-40B4-BE49-F238E27FC236}">
                  <a16:creationId xmlns:a16="http://schemas.microsoft.com/office/drawing/2014/main" id="{4265FE2A-5E3A-1916-35EA-17E73594A373}"/>
                </a:ext>
              </a:extLst>
            </p:cNvPr>
            <p:cNvSpPr>
              <a:spLocks/>
            </p:cNvSpPr>
            <p:nvPr/>
          </p:nvSpPr>
          <p:spPr bwMode="auto">
            <a:xfrm>
              <a:off x="2389" y="1188"/>
              <a:ext cx="239" cy="160"/>
            </a:xfrm>
            <a:custGeom>
              <a:avLst/>
              <a:gdLst>
                <a:gd name="T0" fmla="*/ 0 w 113"/>
                <a:gd name="T1" fmla="*/ 8 h 76"/>
                <a:gd name="T2" fmla="*/ 0 w 113"/>
                <a:gd name="T3" fmla="*/ 66 h 76"/>
                <a:gd name="T4" fmla="*/ 10 w 113"/>
                <a:gd name="T5" fmla="*/ 76 h 76"/>
                <a:gd name="T6" fmla="*/ 14 w 113"/>
                <a:gd name="T7" fmla="*/ 76 h 76"/>
                <a:gd name="T8" fmla="*/ 23 w 113"/>
                <a:gd name="T9" fmla="*/ 68 h 76"/>
                <a:gd name="T10" fmla="*/ 24 w 113"/>
                <a:gd name="T11" fmla="*/ 66 h 76"/>
                <a:gd name="T12" fmla="*/ 58 w 113"/>
                <a:gd name="T13" fmla="*/ 36 h 76"/>
                <a:gd name="T14" fmla="*/ 58 w 113"/>
                <a:gd name="T15" fmla="*/ 36 h 76"/>
                <a:gd name="T16" fmla="*/ 93 w 113"/>
                <a:gd name="T17" fmla="*/ 66 h 76"/>
                <a:gd name="T18" fmla="*/ 93 w 113"/>
                <a:gd name="T19" fmla="*/ 68 h 76"/>
                <a:gd name="T20" fmla="*/ 103 w 113"/>
                <a:gd name="T21" fmla="*/ 76 h 76"/>
                <a:gd name="T22" fmla="*/ 103 w 113"/>
                <a:gd name="T23" fmla="*/ 76 h 76"/>
                <a:gd name="T24" fmla="*/ 113 w 113"/>
                <a:gd name="T25" fmla="*/ 66 h 76"/>
                <a:gd name="T26" fmla="*/ 113 w 113"/>
                <a:gd name="T27" fmla="*/ 8 h 76"/>
                <a:gd name="T28" fmla="*/ 105 w 113"/>
                <a:gd name="T29" fmla="*/ 0 h 76"/>
                <a:gd name="T30" fmla="*/ 7 w 113"/>
                <a:gd name="T31" fmla="*/ 0 h 76"/>
                <a:gd name="T32" fmla="*/ 0 w 113"/>
                <a:gd name="T3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76">
                  <a:moveTo>
                    <a:pt x="0" y="8"/>
                  </a:moveTo>
                  <a:cubicBezTo>
                    <a:pt x="0" y="66"/>
                    <a:pt x="0" y="66"/>
                    <a:pt x="0" y="66"/>
                  </a:cubicBezTo>
                  <a:cubicBezTo>
                    <a:pt x="0" y="72"/>
                    <a:pt x="4" y="76"/>
                    <a:pt x="10" y="76"/>
                  </a:cubicBezTo>
                  <a:cubicBezTo>
                    <a:pt x="14" y="76"/>
                    <a:pt x="14" y="76"/>
                    <a:pt x="14" y="76"/>
                  </a:cubicBezTo>
                  <a:cubicBezTo>
                    <a:pt x="19" y="76"/>
                    <a:pt x="23" y="73"/>
                    <a:pt x="23" y="68"/>
                  </a:cubicBezTo>
                  <a:cubicBezTo>
                    <a:pt x="24" y="66"/>
                    <a:pt x="24" y="66"/>
                    <a:pt x="24" y="66"/>
                  </a:cubicBezTo>
                  <a:cubicBezTo>
                    <a:pt x="26" y="49"/>
                    <a:pt x="41" y="36"/>
                    <a:pt x="58" y="36"/>
                  </a:cubicBezTo>
                  <a:cubicBezTo>
                    <a:pt x="58" y="36"/>
                    <a:pt x="58" y="36"/>
                    <a:pt x="58" y="36"/>
                  </a:cubicBezTo>
                  <a:cubicBezTo>
                    <a:pt x="76" y="36"/>
                    <a:pt x="91" y="49"/>
                    <a:pt x="93" y="66"/>
                  </a:cubicBezTo>
                  <a:cubicBezTo>
                    <a:pt x="93" y="68"/>
                    <a:pt x="93" y="68"/>
                    <a:pt x="93" y="68"/>
                  </a:cubicBezTo>
                  <a:cubicBezTo>
                    <a:pt x="94" y="73"/>
                    <a:pt x="98" y="76"/>
                    <a:pt x="103" y="76"/>
                  </a:cubicBezTo>
                  <a:cubicBezTo>
                    <a:pt x="103" y="76"/>
                    <a:pt x="103" y="76"/>
                    <a:pt x="103" y="76"/>
                  </a:cubicBezTo>
                  <a:cubicBezTo>
                    <a:pt x="109" y="76"/>
                    <a:pt x="113" y="72"/>
                    <a:pt x="113" y="66"/>
                  </a:cubicBezTo>
                  <a:cubicBezTo>
                    <a:pt x="113" y="8"/>
                    <a:pt x="113" y="8"/>
                    <a:pt x="113" y="8"/>
                  </a:cubicBezTo>
                  <a:cubicBezTo>
                    <a:pt x="113" y="4"/>
                    <a:pt x="110" y="0"/>
                    <a:pt x="105" y="0"/>
                  </a:cubicBezTo>
                  <a:cubicBezTo>
                    <a:pt x="7" y="0"/>
                    <a:pt x="7" y="0"/>
                    <a:pt x="7" y="0"/>
                  </a:cubicBezTo>
                  <a:cubicBezTo>
                    <a:pt x="3" y="0"/>
                    <a:pt x="0" y="4"/>
                    <a:pt x="0" y="8"/>
                  </a:cubicBezTo>
                  <a:close/>
                </a:path>
              </a:pathLst>
            </a:custGeom>
            <a:noFill/>
            <a:ln w="19050" cap="flat">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Freeform 116">
              <a:extLst>
                <a:ext uri="{FF2B5EF4-FFF2-40B4-BE49-F238E27FC236}">
                  <a16:creationId xmlns:a16="http://schemas.microsoft.com/office/drawing/2014/main" id="{DDA663DD-97C8-ACE2-9D7B-BF224E576AD4}"/>
                </a:ext>
              </a:extLst>
            </p:cNvPr>
            <p:cNvSpPr>
              <a:spLocks/>
            </p:cNvSpPr>
            <p:nvPr/>
          </p:nvSpPr>
          <p:spPr bwMode="auto">
            <a:xfrm>
              <a:off x="2147" y="1238"/>
              <a:ext cx="723" cy="984"/>
            </a:xfrm>
            <a:custGeom>
              <a:avLst/>
              <a:gdLst>
                <a:gd name="T0" fmla="*/ 83 w 343"/>
                <a:gd name="T1" fmla="*/ 0 h 468"/>
                <a:gd name="T2" fmla="*/ 9 w 343"/>
                <a:gd name="T3" fmla="*/ 0 h 468"/>
                <a:gd name="T4" fmla="*/ 0 w 343"/>
                <a:gd name="T5" fmla="*/ 9 h 468"/>
                <a:gd name="T6" fmla="*/ 0 w 343"/>
                <a:gd name="T7" fmla="*/ 459 h 468"/>
                <a:gd name="T8" fmla="*/ 9 w 343"/>
                <a:gd name="T9" fmla="*/ 468 h 468"/>
                <a:gd name="T10" fmla="*/ 334 w 343"/>
                <a:gd name="T11" fmla="*/ 468 h 468"/>
                <a:gd name="T12" fmla="*/ 343 w 343"/>
                <a:gd name="T13" fmla="*/ 459 h 468"/>
                <a:gd name="T14" fmla="*/ 343 w 343"/>
                <a:gd name="T15" fmla="*/ 9 h 468"/>
                <a:gd name="T16" fmla="*/ 334 w 343"/>
                <a:gd name="T17" fmla="*/ 0 h 468"/>
                <a:gd name="T18" fmla="*/ 255 w 343"/>
                <a:gd name="T1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468">
                  <a:moveTo>
                    <a:pt x="83" y="0"/>
                  </a:moveTo>
                  <a:cubicBezTo>
                    <a:pt x="9" y="0"/>
                    <a:pt x="9" y="0"/>
                    <a:pt x="9" y="0"/>
                  </a:cubicBezTo>
                  <a:cubicBezTo>
                    <a:pt x="4" y="0"/>
                    <a:pt x="0" y="4"/>
                    <a:pt x="0" y="9"/>
                  </a:cubicBezTo>
                  <a:cubicBezTo>
                    <a:pt x="0" y="459"/>
                    <a:pt x="0" y="459"/>
                    <a:pt x="0" y="459"/>
                  </a:cubicBezTo>
                  <a:cubicBezTo>
                    <a:pt x="0" y="464"/>
                    <a:pt x="4" y="468"/>
                    <a:pt x="9" y="468"/>
                  </a:cubicBezTo>
                  <a:cubicBezTo>
                    <a:pt x="334" y="468"/>
                    <a:pt x="334" y="468"/>
                    <a:pt x="334" y="468"/>
                  </a:cubicBezTo>
                  <a:cubicBezTo>
                    <a:pt x="339" y="468"/>
                    <a:pt x="343" y="464"/>
                    <a:pt x="343" y="459"/>
                  </a:cubicBezTo>
                  <a:cubicBezTo>
                    <a:pt x="343" y="9"/>
                    <a:pt x="343" y="9"/>
                    <a:pt x="343" y="9"/>
                  </a:cubicBezTo>
                  <a:cubicBezTo>
                    <a:pt x="343" y="4"/>
                    <a:pt x="339" y="0"/>
                    <a:pt x="334" y="0"/>
                  </a:cubicBezTo>
                  <a:cubicBezTo>
                    <a:pt x="255" y="0"/>
                    <a:pt x="255" y="0"/>
                    <a:pt x="255" y="0"/>
                  </a:cubicBezTo>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Freeform 117">
              <a:extLst>
                <a:ext uri="{FF2B5EF4-FFF2-40B4-BE49-F238E27FC236}">
                  <a16:creationId xmlns:a16="http://schemas.microsoft.com/office/drawing/2014/main" id="{38BDD498-CF30-3D61-5C2A-98BD67D29C8B}"/>
                </a:ext>
              </a:extLst>
            </p:cNvPr>
            <p:cNvSpPr>
              <a:spLocks/>
            </p:cNvSpPr>
            <p:nvPr/>
          </p:nvSpPr>
          <p:spPr bwMode="auto">
            <a:xfrm>
              <a:off x="2423" y="1629"/>
              <a:ext cx="169" cy="51"/>
            </a:xfrm>
            <a:custGeom>
              <a:avLst/>
              <a:gdLst>
                <a:gd name="T0" fmla="*/ 77 w 80"/>
                <a:gd name="T1" fmla="*/ 10 h 24"/>
                <a:gd name="T2" fmla="*/ 71 w 80"/>
                <a:gd name="T3" fmla="*/ 3 h 24"/>
                <a:gd name="T4" fmla="*/ 57 w 80"/>
                <a:gd name="T5" fmla="*/ 0 h 24"/>
                <a:gd name="T6" fmla="*/ 40 w 80"/>
                <a:gd name="T7" fmla="*/ 8 h 24"/>
                <a:gd name="T8" fmla="*/ 24 w 80"/>
                <a:gd name="T9" fmla="*/ 0 h 24"/>
                <a:gd name="T10" fmla="*/ 10 w 80"/>
                <a:gd name="T11" fmla="*/ 3 h 24"/>
                <a:gd name="T12" fmla="*/ 3 w 80"/>
                <a:gd name="T13" fmla="*/ 10 h 24"/>
                <a:gd name="T14" fmla="*/ 0 w 80"/>
                <a:gd name="T15" fmla="*/ 24 h 24"/>
                <a:gd name="T16" fmla="*/ 40 w 80"/>
                <a:gd name="T17" fmla="*/ 24 h 24"/>
                <a:gd name="T18" fmla="*/ 80 w 80"/>
                <a:gd name="T19" fmla="*/ 24 h 24"/>
                <a:gd name="T20" fmla="*/ 77 w 80"/>
                <a:gd name="T2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4">
                  <a:moveTo>
                    <a:pt x="77" y="10"/>
                  </a:moveTo>
                  <a:cubicBezTo>
                    <a:pt x="76" y="6"/>
                    <a:pt x="74" y="3"/>
                    <a:pt x="71" y="3"/>
                  </a:cubicBezTo>
                  <a:cubicBezTo>
                    <a:pt x="57" y="0"/>
                    <a:pt x="57" y="0"/>
                    <a:pt x="57" y="0"/>
                  </a:cubicBezTo>
                  <a:cubicBezTo>
                    <a:pt x="57" y="0"/>
                    <a:pt x="49" y="7"/>
                    <a:pt x="40" y="8"/>
                  </a:cubicBezTo>
                  <a:cubicBezTo>
                    <a:pt x="31" y="7"/>
                    <a:pt x="24" y="0"/>
                    <a:pt x="24" y="0"/>
                  </a:cubicBezTo>
                  <a:cubicBezTo>
                    <a:pt x="10" y="3"/>
                    <a:pt x="10" y="3"/>
                    <a:pt x="10" y="3"/>
                  </a:cubicBezTo>
                  <a:cubicBezTo>
                    <a:pt x="7" y="3"/>
                    <a:pt x="4" y="6"/>
                    <a:pt x="3" y="10"/>
                  </a:cubicBezTo>
                  <a:cubicBezTo>
                    <a:pt x="0" y="24"/>
                    <a:pt x="0" y="24"/>
                    <a:pt x="0" y="24"/>
                  </a:cubicBezTo>
                  <a:cubicBezTo>
                    <a:pt x="40" y="24"/>
                    <a:pt x="40" y="24"/>
                    <a:pt x="40" y="24"/>
                  </a:cubicBezTo>
                  <a:cubicBezTo>
                    <a:pt x="80" y="24"/>
                    <a:pt x="80" y="24"/>
                    <a:pt x="80" y="24"/>
                  </a:cubicBezTo>
                  <a:lnTo>
                    <a:pt x="77" y="10"/>
                  </a:lnTo>
                  <a:close/>
                </a:path>
              </a:pathLst>
            </a:custGeom>
            <a:noFill/>
            <a:ln w="19050">
              <a:solidFill>
                <a:srgbClr val="FFB81C"/>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Oval 37">
              <a:extLst>
                <a:ext uri="{FF2B5EF4-FFF2-40B4-BE49-F238E27FC236}">
                  <a16:creationId xmlns:a16="http://schemas.microsoft.com/office/drawing/2014/main" id="{F3FAB51D-87D6-B688-02EC-7D4E7B598BC8}"/>
                </a:ext>
              </a:extLst>
            </p:cNvPr>
            <p:cNvSpPr>
              <a:spLocks noChangeArrowheads="1"/>
            </p:cNvSpPr>
            <p:nvPr/>
          </p:nvSpPr>
          <p:spPr bwMode="auto">
            <a:xfrm>
              <a:off x="2472" y="1541"/>
              <a:ext cx="73" cy="82"/>
            </a:xfrm>
            <a:prstGeom prst="ellipse">
              <a:avLst/>
            </a:prstGeom>
            <a:noFill/>
            <a:ln w="19050">
              <a:solidFill>
                <a:srgbClr val="FFB81C"/>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B6AB5A48-CC2E-077D-FEE5-1CF7D38E9A0E}"/>
                </a:ext>
              </a:extLst>
            </p:cNvPr>
            <p:cNvSpPr>
              <a:spLocks noChangeArrowheads="1"/>
            </p:cNvSpPr>
            <p:nvPr/>
          </p:nvSpPr>
          <p:spPr bwMode="auto">
            <a:xfrm>
              <a:off x="2394" y="1480"/>
              <a:ext cx="230" cy="229"/>
            </a:xfrm>
            <a:prstGeom prst="rect">
              <a:avLst/>
            </a:prstGeom>
            <a:noFill/>
            <a:ln w="19050" cap="flat">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Line 120">
              <a:extLst>
                <a:ext uri="{FF2B5EF4-FFF2-40B4-BE49-F238E27FC236}">
                  <a16:creationId xmlns:a16="http://schemas.microsoft.com/office/drawing/2014/main" id="{1B065FE2-226E-D920-CE7F-791F2F0F8F45}"/>
                </a:ext>
              </a:extLst>
            </p:cNvPr>
            <p:cNvSpPr>
              <a:spLocks noChangeShapeType="1"/>
            </p:cNvSpPr>
            <p:nvPr/>
          </p:nvSpPr>
          <p:spPr bwMode="auto">
            <a:xfrm>
              <a:off x="2269" y="1867"/>
              <a:ext cx="479" cy="0"/>
            </a:xfrm>
            <a:prstGeom prst="line">
              <a:avLst/>
            </a:prstGeom>
            <a:noFill/>
            <a:ln w="19050" cap="rnd">
              <a:solidFill>
                <a:srgbClr val="FFB8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Line 121">
              <a:extLst>
                <a:ext uri="{FF2B5EF4-FFF2-40B4-BE49-F238E27FC236}">
                  <a16:creationId xmlns:a16="http://schemas.microsoft.com/office/drawing/2014/main" id="{6C50FDEB-5131-E0A7-0A31-4001764A8D32}"/>
                </a:ext>
              </a:extLst>
            </p:cNvPr>
            <p:cNvSpPr>
              <a:spLocks noChangeShapeType="1"/>
            </p:cNvSpPr>
            <p:nvPr/>
          </p:nvSpPr>
          <p:spPr bwMode="auto">
            <a:xfrm>
              <a:off x="2269" y="1974"/>
              <a:ext cx="479" cy="0"/>
            </a:xfrm>
            <a:prstGeom prst="line">
              <a:avLst/>
            </a:prstGeom>
            <a:noFill/>
            <a:ln w="19050" cap="rnd">
              <a:solidFill>
                <a:srgbClr val="FFB8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Line 122">
              <a:extLst>
                <a:ext uri="{FF2B5EF4-FFF2-40B4-BE49-F238E27FC236}">
                  <a16:creationId xmlns:a16="http://schemas.microsoft.com/office/drawing/2014/main" id="{5B18FFEE-8A16-8618-7137-DE61FB499B66}"/>
                </a:ext>
              </a:extLst>
            </p:cNvPr>
            <p:cNvSpPr>
              <a:spLocks noChangeShapeType="1"/>
            </p:cNvSpPr>
            <p:nvPr/>
          </p:nvSpPr>
          <p:spPr bwMode="auto">
            <a:xfrm>
              <a:off x="2269" y="2079"/>
              <a:ext cx="479" cy="0"/>
            </a:xfrm>
            <a:prstGeom prst="line">
              <a:avLst/>
            </a:prstGeom>
            <a:noFill/>
            <a:ln w="19050" cap="rnd">
              <a:solidFill>
                <a:srgbClr val="FFB8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3" name="Group 42">
            <a:extLst>
              <a:ext uri="{FF2B5EF4-FFF2-40B4-BE49-F238E27FC236}">
                <a16:creationId xmlns:a16="http://schemas.microsoft.com/office/drawing/2014/main" id="{312C9B0C-1E1B-66F7-1E4C-6BD473EFAFCC}"/>
              </a:ext>
            </a:extLst>
          </p:cNvPr>
          <p:cNvGrpSpPr>
            <a:grpSpLocks noChangeAspect="1"/>
          </p:cNvGrpSpPr>
          <p:nvPr/>
        </p:nvGrpSpPr>
        <p:grpSpPr bwMode="auto">
          <a:xfrm>
            <a:off x="7330656" y="4638290"/>
            <a:ext cx="180000" cy="463645"/>
            <a:chOff x="5450" y="2082"/>
            <a:chExt cx="165" cy="425"/>
          </a:xfrm>
        </p:grpSpPr>
        <p:sp>
          <p:nvSpPr>
            <p:cNvPr id="44" name="Freeform 64">
              <a:extLst>
                <a:ext uri="{FF2B5EF4-FFF2-40B4-BE49-F238E27FC236}">
                  <a16:creationId xmlns:a16="http://schemas.microsoft.com/office/drawing/2014/main" id="{ABB8FFA2-4E20-3163-4EB4-905932FC515B}"/>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7" name="Freeform 65">
              <a:extLst>
                <a:ext uri="{FF2B5EF4-FFF2-40B4-BE49-F238E27FC236}">
                  <a16:creationId xmlns:a16="http://schemas.microsoft.com/office/drawing/2014/main" id="{BEC5CFA3-2964-8DD1-F6C9-A8F7AA460EFB}"/>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66">
              <a:extLst>
                <a:ext uri="{FF2B5EF4-FFF2-40B4-BE49-F238E27FC236}">
                  <a16:creationId xmlns:a16="http://schemas.microsoft.com/office/drawing/2014/main" id="{A1F8456F-ED2D-5EE9-093E-471A1C85F0D2}"/>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67">
              <a:extLst>
                <a:ext uri="{FF2B5EF4-FFF2-40B4-BE49-F238E27FC236}">
                  <a16:creationId xmlns:a16="http://schemas.microsoft.com/office/drawing/2014/main" id="{0749BB34-6B00-AE23-33F4-9DD888E45739}"/>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68">
              <a:extLst>
                <a:ext uri="{FF2B5EF4-FFF2-40B4-BE49-F238E27FC236}">
                  <a16:creationId xmlns:a16="http://schemas.microsoft.com/office/drawing/2014/main" id="{E6254276-B0E5-AB8A-CB04-69A76960B507}"/>
                </a:ext>
              </a:extLst>
            </p:cNvPr>
            <p:cNvSpPr>
              <a:spLocks/>
            </p:cNvSpPr>
            <p:nvPr/>
          </p:nvSpPr>
          <p:spPr bwMode="auto">
            <a:xfrm>
              <a:off x="5495" y="2104"/>
              <a:ext cx="75" cy="66"/>
            </a:xfrm>
            <a:custGeom>
              <a:avLst/>
              <a:gdLst>
                <a:gd name="T0" fmla="*/ 32 w 40"/>
                <a:gd name="T1" fmla="*/ 0 h 36"/>
                <a:gd name="T2" fmla="*/ 20 w 40"/>
                <a:gd name="T3" fmla="*/ 12 h 36"/>
                <a:gd name="T4" fmla="*/ 8 w 40"/>
                <a:gd name="T5" fmla="*/ 0 h 36"/>
                <a:gd name="T6" fmla="*/ 0 w 40"/>
                <a:gd name="T7" fmla="*/ 16 h 36"/>
                <a:gd name="T8" fmla="*/ 20 w 40"/>
                <a:gd name="T9" fmla="*/ 36 h 36"/>
                <a:gd name="T10" fmla="*/ 40 w 40"/>
                <a:gd name="T11" fmla="*/ 16 h 36"/>
                <a:gd name="T12" fmla="*/ 32 w 4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32" y="0"/>
                  </a:moveTo>
                  <a:cubicBezTo>
                    <a:pt x="32" y="6"/>
                    <a:pt x="27" y="12"/>
                    <a:pt x="20" y="12"/>
                  </a:cubicBezTo>
                  <a:cubicBezTo>
                    <a:pt x="13" y="12"/>
                    <a:pt x="8" y="6"/>
                    <a:pt x="8" y="0"/>
                  </a:cubicBezTo>
                  <a:cubicBezTo>
                    <a:pt x="3" y="3"/>
                    <a:pt x="0" y="9"/>
                    <a:pt x="0" y="16"/>
                  </a:cubicBezTo>
                  <a:cubicBezTo>
                    <a:pt x="0" y="27"/>
                    <a:pt x="9" y="36"/>
                    <a:pt x="20" y="36"/>
                  </a:cubicBezTo>
                  <a:cubicBezTo>
                    <a:pt x="31" y="36"/>
                    <a:pt x="40" y="27"/>
                    <a:pt x="40" y="16"/>
                  </a:cubicBezTo>
                  <a:cubicBezTo>
                    <a:pt x="40" y="9"/>
                    <a:pt x="37" y="3"/>
                    <a:pt x="32" y="0"/>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Freeform 69">
              <a:extLst>
                <a:ext uri="{FF2B5EF4-FFF2-40B4-BE49-F238E27FC236}">
                  <a16:creationId xmlns:a16="http://schemas.microsoft.com/office/drawing/2014/main" id="{A21F9123-07FD-6B96-FC3B-D0CBF95CF71F}"/>
                </a:ext>
              </a:extLst>
            </p:cNvPr>
            <p:cNvSpPr>
              <a:spLocks/>
            </p:cNvSpPr>
            <p:nvPr/>
          </p:nvSpPr>
          <p:spPr bwMode="auto">
            <a:xfrm>
              <a:off x="5510" y="2082"/>
              <a:ext cx="45" cy="44"/>
            </a:xfrm>
            <a:custGeom>
              <a:avLst/>
              <a:gdLst>
                <a:gd name="T0" fmla="*/ 12 w 24"/>
                <a:gd name="T1" fmla="*/ 0 h 24"/>
                <a:gd name="T2" fmla="*/ 0 w 24"/>
                <a:gd name="T3" fmla="*/ 12 h 24"/>
                <a:gd name="T4" fmla="*/ 0 w 24"/>
                <a:gd name="T5" fmla="*/ 12 h 24"/>
                <a:gd name="T6" fmla="*/ 12 w 24"/>
                <a:gd name="T7" fmla="*/ 24 h 24"/>
                <a:gd name="T8" fmla="*/ 24 w 24"/>
                <a:gd name="T9" fmla="*/ 12 h 24"/>
                <a:gd name="T10" fmla="*/ 24 w 24"/>
                <a:gd name="T11" fmla="*/ 12 h 24"/>
                <a:gd name="T12" fmla="*/ 12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2" y="0"/>
                  </a:moveTo>
                  <a:cubicBezTo>
                    <a:pt x="5" y="0"/>
                    <a:pt x="0" y="5"/>
                    <a:pt x="0" y="12"/>
                  </a:cubicBezTo>
                  <a:cubicBezTo>
                    <a:pt x="0" y="12"/>
                    <a:pt x="0" y="12"/>
                    <a:pt x="0" y="12"/>
                  </a:cubicBezTo>
                  <a:cubicBezTo>
                    <a:pt x="0" y="18"/>
                    <a:pt x="5" y="24"/>
                    <a:pt x="12" y="24"/>
                  </a:cubicBezTo>
                  <a:cubicBezTo>
                    <a:pt x="19" y="24"/>
                    <a:pt x="24" y="18"/>
                    <a:pt x="24" y="12"/>
                  </a:cubicBezTo>
                  <a:cubicBezTo>
                    <a:pt x="24" y="12"/>
                    <a:pt x="24" y="12"/>
                    <a:pt x="24" y="12"/>
                  </a:cubicBezTo>
                  <a:cubicBezTo>
                    <a:pt x="24" y="5"/>
                    <a:pt x="19" y="0"/>
                    <a:pt x="12" y="0"/>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Line 70">
              <a:extLst>
                <a:ext uri="{FF2B5EF4-FFF2-40B4-BE49-F238E27FC236}">
                  <a16:creationId xmlns:a16="http://schemas.microsoft.com/office/drawing/2014/main" id="{0E1EEBF7-ACC0-268B-35DD-125444BD646C}"/>
                </a:ext>
              </a:extLst>
            </p:cNvPr>
            <p:cNvSpPr>
              <a:spLocks noChangeShapeType="1"/>
            </p:cNvSpPr>
            <p:nvPr/>
          </p:nvSpPr>
          <p:spPr bwMode="auto">
            <a:xfrm>
              <a:off x="5532" y="2236"/>
              <a:ext cx="0" cy="44"/>
            </a:xfrm>
            <a:prstGeom prst="line">
              <a:avLst/>
            </a:pr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Line 71">
              <a:extLst>
                <a:ext uri="{FF2B5EF4-FFF2-40B4-BE49-F238E27FC236}">
                  <a16:creationId xmlns:a16="http://schemas.microsoft.com/office/drawing/2014/main" id="{E832007B-D3B1-32B6-4452-3F42B32EF64F}"/>
                </a:ext>
              </a:extLst>
            </p:cNvPr>
            <p:cNvSpPr>
              <a:spLocks noChangeShapeType="1"/>
            </p:cNvSpPr>
            <p:nvPr/>
          </p:nvSpPr>
          <p:spPr bwMode="auto">
            <a:xfrm>
              <a:off x="5510" y="2258"/>
              <a:ext cx="45" cy="0"/>
            </a:xfrm>
            <a:prstGeom prst="line">
              <a:avLst/>
            </a:pr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4DF9BD23-3E8F-7A6B-85A5-2E0BCF3AD589}"/>
              </a:ext>
            </a:extLst>
          </p:cNvPr>
          <p:cNvGrpSpPr>
            <a:grpSpLocks noChangeAspect="1"/>
          </p:cNvGrpSpPr>
          <p:nvPr/>
        </p:nvGrpSpPr>
        <p:grpSpPr bwMode="auto">
          <a:xfrm>
            <a:off x="11026830" y="3258055"/>
            <a:ext cx="306904" cy="396000"/>
            <a:chOff x="5518" y="451"/>
            <a:chExt cx="351" cy="379"/>
          </a:xfrm>
        </p:grpSpPr>
        <p:sp>
          <p:nvSpPr>
            <p:cNvPr id="58" name="Line 50">
              <a:extLst>
                <a:ext uri="{FF2B5EF4-FFF2-40B4-BE49-F238E27FC236}">
                  <a16:creationId xmlns:a16="http://schemas.microsoft.com/office/drawing/2014/main" id="{6DA3A2F0-644C-8826-4F53-4C189B5441D4}"/>
                </a:ext>
              </a:extLst>
            </p:cNvPr>
            <p:cNvSpPr>
              <a:spLocks noChangeShapeType="1"/>
            </p:cNvSpPr>
            <p:nvPr/>
          </p:nvSpPr>
          <p:spPr bwMode="auto">
            <a:xfrm>
              <a:off x="5853" y="708"/>
              <a:ext cx="0" cy="0"/>
            </a:xfrm>
            <a:prstGeom prst="line">
              <a:avLst/>
            </a:pr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Freeform 51">
              <a:extLst>
                <a:ext uri="{FF2B5EF4-FFF2-40B4-BE49-F238E27FC236}">
                  <a16:creationId xmlns:a16="http://schemas.microsoft.com/office/drawing/2014/main" id="{77B906FB-B83C-FAF4-0BB1-FA14332ACA2F}"/>
                </a:ext>
              </a:extLst>
            </p:cNvPr>
            <p:cNvSpPr>
              <a:spLocks/>
            </p:cNvSpPr>
            <p:nvPr/>
          </p:nvSpPr>
          <p:spPr bwMode="auto">
            <a:xfrm>
              <a:off x="5632" y="451"/>
              <a:ext cx="208" cy="183"/>
            </a:xfrm>
            <a:custGeom>
              <a:avLst/>
              <a:gdLst>
                <a:gd name="T0" fmla="*/ 0 w 51"/>
                <a:gd name="T1" fmla="*/ 45 h 45"/>
                <a:gd name="T2" fmla="*/ 27 w 51"/>
                <a:gd name="T3" fmla="*/ 6 h 45"/>
                <a:gd name="T4" fmla="*/ 39 w 51"/>
                <a:gd name="T5" fmla="*/ 9 h 45"/>
                <a:gd name="T6" fmla="*/ 34 w 51"/>
                <a:gd name="T7" fmla="*/ 37 h 45"/>
                <a:gd name="T8" fmla="*/ 51 w 51"/>
                <a:gd name="T9" fmla="*/ 37 h 45"/>
              </a:gdLst>
              <a:ahLst/>
              <a:cxnLst>
                <a:cxn ang="0">
                  <a:pos x="T0" y="T1"/>
                </a:cxn>
                <a:cxn ang="0">
                  <a:pos x="T2" y="T3"/>
                </a:cxn>
                <a:cxn ang="0">
                  <a:pos x="T4" y="T5"/>
                </a:cxn>
                <a:cxn ang="0">
                  <a:pos x="T6" y="T7"/>
                </a:cxn>
                <a:cxn ang="0">
                  <a:pos x="T8" y="T9"/>
                </a:cxn>
              </a:cxnLst>
              <a:rect l="0" t="0" r="r" b="b"/>
              <a:pathLst>
                <a:path w="51" h="45">
                  <a:moveTo>
                    <a:pt x="0" y="45"/>
                  </a:moveTo>
                  <a:cubicBezTo>
                    <a:pt x="13" y="42"/>
                    <a:pt x="27" y="25"/>
                    <a:pt x="27" y="6"/>
                  </a:cubicBezTo>
                  <a:cubicBezTo>
                    <a:pt x="27" y="1"/>
                    <a:pt x="37" y="0"/>
                    <a:pt x="39" y="9"/>
                  </a:cubicBezTo>
                  <a:cubicBezTo>
                    <a:pt x="42" y="19"/>
                    <a:pt x="37" y="28"/>
                    <a:pt x="34" y="37"/>
                  </a:cubicBezTo>
                  <a:cubicBezTo>
                    <a:pt x="51" y="37"/>
                    <a:pt x="51" y="37"/>
                    <a:pt x="51" y="37"/>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Freeform 52">
              <a:extLst>
                <a:ext uri="{FF2B5EF4-FFF2-40B4-BE49-F238E27FC236}">
                  <a16:creationId xmlns:a16="http://schemas.microsoft.com/office/drawing/2014/main" id="{AF7D398E-865E-46BD-A54D-627378CC926D}"/>
                </a:ext>
              </a:extLst>
            </p:cNvPr>
            <p:cNvSpPr>
              <a:spLocks/>
            </p:cNvSpPr>
            <p:nvPr/>
          </p:nvSpPr>
          <p:spPr bwMode="auto">
            <a:xfrm>
              <a:off x="5836" y="602"/>
              <a:ext cx="33" cy="57"/>
            </a:xfrm>
            <a:custGeom>
              <a:avLst/>
              <a:gdLst>
                <a:gd name="T0" fmla="*/ 1 w 8"/>
                <a:gd name="T1" fmla="*/ 0 h 14"/>
                <a:gd name="T2" fmla="*/ 8 w 8"/>
                <a:gd name="T3" fmla="*/ 7 h 14"/>
                <a:gd name="T4" fmla="*/ 8 w 8"/>
                <a:gd name="T5" fmla="*/ 7 h 14"/>
                <a:gd name="T6" fmla="*/ 1 w 8"/>
                <a:gd name="T7" fmla="*/ 14 h 14"/>
                <a:gd name="T8" fmla="*/ 0 w 8"/>
                <a:gd name="T9" fmla="*/ 14 h 14"/>
              </a:gdLst>
              <a:ahLst/>
              <a:cxnLst>
                <a:cxn ang="0">
                  <a:pos x="T0" y="T1"/>
                </a:cxn>
                <a:cxn ang="0">
                  <a:pos x="T2" y="T3"/>
                </a:cxn>
                <a:cxn ang="0">
                  <a:pos x="T4" y="T5"/>
                </a:cxn>
                <a:cxn ang="0">
                  <a:pos x="T6" y="T7"/>
                </a:cxn>
                <a:cxn ang="0">
                  <a:pos x="T8" y="T9"/>
                </a:cxn>
              </a:cxnLst>
              <a:rect l="0" t="0" r="r" b="b"/>
              <a:pathLst>
                <a:path w="8" h="14">
                  <a:moveTo>
                    <a:pt x="1" y="0"/>
                  </a:moveTo>
                  <a:cubicBezTo>
                    <a:pt x="5" y="0"/>
                    <a:pt x="8" y="3"/>
                    <a:pt x="8" y="7"/>
                  </a:cubicBezTo>
                  <a:cubicBezTo>
                    <a:pt x="8" y="7"/>
                    <a:pt x="8" y="7"/>
                    <a:pt x="8" y="7"/>
                  </a:cubicBezTo>
                  <a:cubicBezTo>
                    <a:pt x="8" y="11"/>
                    <a:pt x="5" y="14"/>
                    <a:pt x="1" y="14"/>
                  </a:cubicBezTo>
                  <a:cubicBezTo>
                    <a:pt x="0" y="14"/>
                    <a:pt x="0" y="14"/>
                    <a:pt x="0" y="14"/>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Freeform 53">
              <a:extLst>
                <a:ext uri="{FF2B5EF4-FFF2-40B4-BE49-F238E27FC236}">
                  <a16:creationId xmlns:a16="http://schemas.microsoft.com/office/drawing/2014/main" id="{F93F58F1-414E-5477-DFD8-182EA337807B}"/>
                </a:ext>
              </a:extLst>
            </p:cNvPr>
            <p:cNvSpPr>
              <a:spLocks/>
            </p:cNvSpPr>
            <p:nvPr/>
          </p:nvSpPr>
          <p:spPr bwMode="auto">
            <a:xfrm>
              <a:off x="5828" y="659"/>
              <a:ext cx="37" cy="57"/>
            </a:xfrm>
            <a:custGeom>
              <a:avLst/>
              <a:gdLst>
                <a:gd name="T0" fmla="*/ 2 w 9"/>
                <a:gd name="T1" fmla="*/ 0 h 14"/>
                <a:gd name="T2" fmla="*/ 9 w 9"/>
                <a:gd name="T3" fmla="*/ 7 h 14"/>
                <a:gd name="T4" fmla="*/ 9 w 9"/>
                <a:gd name="T5" fmla="*/ 7 h 14"/>
                <a:gd name="T6" fmla="*/ 2 w 9"/>
                <a:gd name="T7" fmla="*/ 14 h 14"/>
                <a:gd name="T8" fmla="*/ 0 w 9"/>
                <a:gd name="T9" fmla="*/ 14 h 14"/>
              </a:gdLst>
              <a:ahLst/>
              <a:cxnLst>
                <a:cxn ang="0">
                  <a:pos x="T0" y="T1"/>
                </a:cxn>
                <a:cxn ang="0">
                  <a:pos x="T2" y="T3"/>
                </a:cxn>
                <a:cxn ang="0">
                  <a:pos x="T4" y="T5"/>
                </a:cxn>
                <a:cxn ang="0">
                  <a:pos x="T6" y="T7"/>
                </a:cxn>
                <a:cxn ang="0">
                  <a:pos x="T8" y="T9"/>
                </a:cxn>
              </a:cxnLst>
              <a:rect l="0" t="0" r="r" b="b"/>
              <a:pathLst>
                <a:path w="9" h="14">
                  <a:moveTo>
                    <a:pt x="2" y="0"/>
                  </a:moveTo>
                  <a:cubicBezTo>
                    <a:pt x="6" y="0"/>
                    <a:pt x="9" y="3"/>
                    <a:pt x="9" y="7"/>
                  </a:cubicBezTo>
                  <a:cubicBezTo>
                    <a:pt x="9" y="7"/>
                    <a:pt x="9" y="7"/>
                    <a:pt x="9" y="7"/>
                  </a:cubicBezTo>
                  <a:cubicBezTo>
                    <a:pt x="9" y="11"/>
                    <a:pt x="6" y="14"/>
                    <a:pt x="2" y="14"/>
                  </a:cubicBezTo>
                  <a:cubicBezTo>
                    <a:pt x="0" y="14"/>
                    <a:pt x="0" y="14"/>
                    <a:pt x="0" y="14"/>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Freeform 54">
              <a:extLst>
                <a:ext uri="{FF2B5EF4-FFF2-40B4-BE49-F238E27FC236}">
                  <a16:creationId xmlns:a16="http://schemas.microsoft.com/office/drawing/2014/main" id="{440A394B-751B-0A3A-D92E-7F4A09D77A09}"/>
                </a:ext>
              </a:extLst>
            </p:cNvPr>
            <p:cNvSpPr>
              <a:spLocks/>
            </p:cNvSpPr>
            <p:nvPr/>
          </p:nvSpPr>
          <p:spPr bwMode="auto">
            <a:xfrm>
              <a:off x="5812" y="716"/>
              <a:ext cx="37" cy="57"/>
            </a:xfrm>
            <a:custGeom>
              <a:avLst/>
              <a:gdLst>
                <a:gd name="T0" fmla="*/ 2 w 9"/>
                <a:gd name="T1" fmla="*/ 0 h 14"/>
                <a:gd name="T2" fmla="*/ 9 w 9"/>
                <a:gd name="T3" fmla="*/ 7 h 14"/>
                <a:gd name="T4" fmla="*/ 9 w 9"/>
                <a:gd name="T5" fmla="*/ 7 h 14"/>
                <a:gd name="T6" fmla="*/ 2 w 9"/>
                <a:gd name="T7" fmla="*/ 14 h 14"/>
                <a:gd name="T8" fmla="*/ 0 w 9"/>
                <a:gd name="T9" fmla="*/ 14 h 14"/>
              </a:gdLst>
              <a:ahLst/>
              <a:cxnLst>
                <a:cxn ang="0">
                  <a:pos x="T0" y="T1"/>
                </a:cxn>
                <a:cxn ang="0">
                  <a:pos x="T2" y="T3"/>
                </a:cxn>
                <a:cxn ang="0">
                  <a:pos x="T4" y="T5"/>
                </a:cxn>
                <a:cxn ang="0">
                  <a:pos x="T6" y="T7"/>
                </a:cxn>
                <a:cxn ang="0">
                  <a:pos x="T8" y="T9"/>
                </a:cxn>
              </a:cxnLst>
              <a:rect l="0" t="0" r="r" b="b"/>
              <a:pathLst>
                <a:path w="9" h="14">
                  <a:moveTo>
                    <a:pt x="2" y="0"/>
                  </a:moveTo>
                  <a:cubicBezTo>
                    <a:pt x="6" y="0"/>
                    <a:pt x="9" y="3"/>
                    <a:pt x="9" y="7"/>
                  </a:cubicBezTo>
                  <a:cubicBezTo>
                    <a:pt x="9" y="7"/>
                    <a:pt x="9" y="7"/>
                    <a:pt x="9" y="7"/>
                  </a:cubicBezTo>
                  <a:cubicBezTo>
                    <a:pt x="9" y="11"/>
                    <a:pt x="6" y="14"/>
                    <a:pt x="2" y="14"/>
                  </a:cubicBezTo>
                  <a:cubicBezTo>
                    <a:pt x="0" y="14"/>
                    <a:pt x="0" y="14"/>
                    <a:pt x="0" y="14"/>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Freeform 55">
              <a:extLst>
                <a:ext uri="{FF2B5EF4-FFF2-40B4-BE49-F238E27FC236}">
                  <a16:creationId xmlns:a16="http://schemas.microsoft.com/office/drawing/2014/main" id="{B1D71BAD-0FFF-FCDA-FA27-CCD5FB3022BB}"/>
                </a:ext>
              </a:extLst>
            </p:cNvPr>
            <p:cNvSpPr>
              <a:spLocks/>
            </p:cNvSpPr>
            <p:nvPr/>
          </p:nvSpPr>
          <p:spPr bwMode="auto">
            <a:xfrm>
              <a:off x="5820" y="659"/>
              <a:ext cx="45" cy="57"/>
            </a:xfrm>
            <a:custGeom>
              <a:avLst/>
              <a:gdLst>
                <a:gd name="T0" fmla="*/ 4 w 11"/>
                <a:gd name="T1" fmla="*/ 0 h 14"/>
                <a:gd name="T2" fmla="*/ 11 w 11"/>
                <a:gd name="T3" fmla="*/ 7 h 14"/>
                <a:gd name="T4" fmla="*/ 11 w 11"/>
                <a:gd name="T5" fmla="*/ 7 h 14"/>
                <a:gd name="T6" fmla="*/ 4 w 11"/>
                <a:gd name="T7" fmla="*/ 14 h 14"/>
                <a:gd name="T8" fmla="*/ 0 w 11"/>
                <a:gd name="T9" fmla="*/ 14 h 14"/>
              </a:gdLst>
              <a:ahLst/>
              <a:cxnLst>
                <a:cxn ang="0">
                  <a:pos x="T0" y="T1"/>
                </a:cxn>
                <a:cxn ang="0">
                  <a:pos x="T2" y="T3"/>
                </a:cxn>
                <a:cxn ang="0">
                  <a:pos x="T4" y="T5"/>
                </a:cxn>
                <a:cxn ang="0">
                  <a:pos x="T6" y="T7"/>
                </a:cxn>
                <a:cxn ang="0">
                  <a:pos x="T8" y="T9"/>
                </a:cxn>
              </a:cxnLst>
              <a:rect l="0" t="0" r="r" b="b"/>
              <a:pathLst>
                <a:path w="11" h="14">
                  <a:moveTo>
                    <a:pt x="4" y="0"/>
                  </a:moveTo>
                  <a:cubicBezTo>
                    <a:pt x="8" y="0"/>
                    <a:pt x="11" y="3"/>
                    <a:pt x="11" y="7"/>
                  </a:cubicBezTo>
                  <a:cubicBezTo>
                    <a:pt x="11" y="7"/>
                    <a:pt x="11" y="7"/>
                    <a:pt x="11" y="7"/>
                  </a:cubicBezTo>
                  <a:cubicBezTo>
                    <a:pt x="11" y="11"/>
                    <a:pt x="8" y="14"/>
                    <a:pt x="4" y="14"/>
                  </a:cubicBezTo>
                  <a:cubicBezTo>
                    <a:pt x="0" y="14"/>
                    <a:pt x="0" y="14"/>
                    <a:pt x="0" y="14"/>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Freeform 56">
              <a:extLst>
                <a:ext uri="{FF2B5EF4-FFF2-40B4-BE49-F238E27FC236}">
                  <a16:creationId xmlns:a16="http://schemas.microsoft.com/office/drawing/2014/main" id="{15894560-C4DA-ACD5-E647-0F08A0B5FF2F}"/>
                </a:ext>
              </a:extLst>
            </p:cNvPr>
            <p:cNvSpPr>
              <a:spLocks/>
            </p:cNvSpPr>
            <p:nvPr/>
          </p:nvSpPr>
          <p:spPr bwMode="auto">
            <a:xfrm>
              <a:off x="5632" y="797"/>
              <a:ext cx="180" cy="25"/>
            </a:xfrm>
            <a:custGeom>
              <a:avLst/>
              <a:gdLst>
                <a:gd name="T0" fmla="*/ 44 w 44"/>
                <a:gd name="T1" fmla="*/ 6 h 6"/>
                <a:gd name="T2" fmla="*/ 25 w 44"/>
                <a:gd name="T3" fmla="*/ 6 h 6"/>
                <a:gd name="T4" fmla="*/ 20 w 44"/>
                <a:gd name="T5" fmla="*/ 6 h 6"/>
                <a:gd name="T6" fmla="*/ 0 w 44"/>
                <a:gd name="T7" fmla="*/ 0 h 6"/>
              </a:gdLst>
              <a:ahLst/>
              <a:cxnLst>
                <a:cxn ang="0">
                  <a:pos x="T0" y="T1"/>
                </a:cxn>
                <a:cxn ang="0">
                  <a:pos x="T2" y="T3"/>
                </a:cxn>
                <a:cxn ang="0">
                  <a:pos x="T4" y="T5"/>
                </a:cxn>
                <a:cxn ang="0">
                  <a:pos x="T6" y="T7"/>
                </a:cxn>
              </a:cxnLst>
              <a:rect l="0" t="0" r="r" b="b"/>
              <a:pathLst>
                <a:path w="44" h="6">
                  <a:moveTo>
                    <a:pt x="44" y="6"/>
                  </a:moveTo>
                  <a:cubicBezTo>
                    <a:pt x="25" y="6"/>
                    <a:pt x="25" y="6"/>
                    <a:pt x="25" y="6"/>
                  </a:cubicBezTo>
                  <a:cubicBezTo>
                    <a:pt x="20" y="6"/>
                    <a:pt x="20" y="6"/>
                    <a:pt x="20" y="6"/>
                  </a:cubicBezTo>
                  <a:cubicBezTo>
                    <a:pt x="13" y="6"/>
                    <a:pt x="0" y="0"/>
                    <a:pt x="0" y="0"/>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57">
              <a:extLst>
                <a:ext uri="{FF2B5EF4-FFF2-40B4-BE49-F238E27FC236}">
                  <a16:creationId xmlns:a16="http://schemas.microsoft.com/office/drawing/2014/main" id="{B0792205-CF26-573B-10E8-164EA2394CAF}"/>
                </a:ext>
              </a:extLst>
            </p:cNvPr>
            <p:cNvSpPr>
              <a:spLocks/>
            </p:cNvSpPr>
            <p:nvPr/>
          </p:nvSpPr>
          <p:spPr bwMode="auto">
            <a:xfrm>
              <a:off x="5800" y="773"/>
              <a:ext cx="36" cy="49"/>
            </a:xfrm>
            <a:custGeom>
              <a:avLst/>
              <a:gdLst>
                <a:gd name="T0" fmla="*/ 2 w 9"/>
                <a:gd name="T1" fmla="*/ 0 h 12"/>
                <a:gd name="T2" fmla="*/ 2 w 9"/>
                <a:gd name="T3" fmla="*/ 0 h 12"/>
                <a:gd name="T4" fmla="*/ 9 w 9"/>
                <a:gd name="T5" fmla="*/ 6 h 12"/>
                <a:gd name="T6" fmla="*/ 9 w 9"/>
                <a:gd name="T7" fmla="*/ 6 h 12"/>
                <a:gd name="T8" fmla="*/ 2 w 9"/>
                <a:gd name="T9" fmla="*/ 12 h 12"/>
                <a:gd name="T10" fmla="*/ 0 w 9"/>
                <a:gd name="T11" fmla="*/ 12 h 12"/>
              </a:gdLst>
              <a:ahLst/>
              <a:cxnLst>
                <a:cxn ang="0">
                  <a:pos x="T0" y="T1"/>
                </a:cxn>
                <a:cxn ang="0">
                  <a:pos x="T2" y="T3"/>
                </a:cxn>
                <a:cxn ang="0">
                  <a:pos x="T4" y="T5"/>
                </a:cxn>
                <a:cxn ang="0">
                  <a:pos x="T6" y="T7"/>
                </a:cxn>
                <a:cxn ang="0">
                  <a:pos x="T8" y="T9"/>
                </a:cxn>
                <a:cxn ang="0">
                  <a:pos x="T10" y="T11"/>
                </a:cxn>
              </a:cxnLst>
              <a:rect l="0" t="0" r="r" b="b"/>
              <a:pathLst>
                <a:path w="9" h="12">
                  <a:moveTo>
                    <a:pt x="2" y="0"/>
                  </a:moveTo>
                  <a:cubicBezTo>
                    <a:pt x="2" y="0"/>
                    <a:pt x="2" y="0"/>
                    <a:pt x="2" y="0"/>
                  </a:cubicBezTo>
                  <a:cubicBezTo>
                    <a:pt x="6" y="0"/>
                    <a:pt x="9" y="3"/>
                    <a:pt x="9" y="6"/>
                  </a:cubicBezTo>
                  <a:cubicBezTo>
                    <a:pt x="9" y="6"/>
                    <a:pt x="9" y="6"/>
                    <a:pt x="9" y="6"/>
                  </a:cubicBezTo>
                  <a:cubicBezTo>
                    <a:pt x="9" y="10"/>
                    <a:pt x="6" y="12"/>
                    <a:pt x="2" y="12"/>
                  </a:cubicBezTo>
                  <a:cubicBezTo>
                    <a:pt x="0" y="12"/>
                    <a:pt x="0" y="12"/>
                    <a:pt x="0" y="12"/>
                  </a:cubicBez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Oval 111">
              <a:extLst>
                <a:ext uri="{FF2B5EF4-FFF2-40B4-BE49-F238E27FC236}">
                  <a16:creationId xmlns:a16="http://schemas.microsoft.com/office/drawing/2014/main" id="{BFD1B732-9F2F-1DB5-20C5-6C34E23FC3B6}"/>
                </a:ext>
              </a:extLst>
            </p:cNvPr>
            <p:cNvSpPr>
              <a:spLocks noChangeArrowheads="1"/>
            </p:cNvSpPr>
            <p:nvPr/>
          </p:nvSpPr>
          <p:spPr bwMode="auto">
            <a:xfrm>
              <a:off x="5591" y="789"/>
              <a:ext cx="17" cy="12"/>
            </a:xfrm>
            <a:prstGeom prst="ellipse">
              <a:avLst/>
            </a:pr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Freeform 59">
              <a:extLst>
                <a:ext uri="{FF2B5EF4-FFF2-40B4-BE49-F238E27FC236}">
                  <a16:creationId xmlns:a16="http://schemas.microsoft.com/office/drawing/2014/main" id="{C7E00E42-ED94-D0EB-19C7-6967563F7EFE}"/>
                </a:ext>
              </a:extLst>
            </p:cNvPr>
            <p:cNvSpPr>
              <a:spLocks/>
            </p:cNvSpPr>
            <p:nvPr/>
          </p:nvSpPr>
          <p:spPr bwMode="auto">
            <a:xfrm>
              <a:off x="5518" y="602"/>
              <a:ext cx="114" cy="228"/>
            </a:xfrm>
            <a:custGeom>
              <a:avLst/>
              <a:gdLst>
                <a:gd name="T0" fmla="*/ 24 w 28"/>
                <a:gd name="T1" fmla="*/ 56 h 56"/>
                <a:gd name="T2" fmla="*/ 4 w 28"/>
                <a:gd name="T3" fmla="*/ 56 h 56"/>
                <a:gd name="T4" fmla="*/ 0 w 28"/>
                <a:gd name="T5" fmla="*/ 52 h 56"/>
                <a:gd name="T6" fmla="*/ 0 w 28"/>
                <a:gd name="T7" fmla="*/ 4 h 56"/>
                <a:gd name="T8" fmla="*/ 4 w 28"/>
                <a:gd name="T9" fmla="*/ 0 h 56"/>
                <a:gd name="T10" fmla="*/ 24 w 28"/>
                <a:gd name="T11" fmla="*/ 0 h 56"/>
                <a:gd name="T12" fmla="*/ 28 w 28"/>
                <a:gd name="T13" fmla="*/ 4 h 56"/>
                <a:gd name="T14" fmla="*/ 28 w 28"/>
                <a:gd name="T15" fmla="*/ 52 h 56"/>
                <a:gd name="T16" fmla="*/ 24 w 2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24" y="56"/>
                  </a:moveTo>
                  <a:cubicBezTo>
                    <a:pt x="4" y="56"/>
                    <a:pt x="4" y="56"/>
                    <a:pt x="4" y="56"/>
                  </a:cubicBezTo>
                  <a:cubicBezTo>
                    <a:pt x="2" y="56"/>
                    <a:pt x="0" y="54"/>
                    <a:pt x="0" y="52"/>
                  </a:cubicBezTo>
                  <a:cubicBezTo>
                    <a:pt x="0" y="4"/>
                    <a:pt x="0" y="4"/>
                    <a:pt x="0" y="4"/>
                  </a:cubicBezTo>
                  <a:cubicBezTo>
                    <a:pt x="0" y="2"/>
                    <a:pt x="2" y="0"/>
                    <a:pt x="4" y="0"/>
                  </a:cubicBezTo>
                  <a:cubicBezTo>
                    <a:pt x="24" y="0"/>
                    <a:pt x="24" y="0"/>
                    <a:pt x="24" y="0"/>
                  </a:cubicBezTo>
                  <a:cubicBezTo>
                    <a:pt x="26" y="0"/>
                    <a:pt x="28" y="2"/>
                    <a:pt x="28" y="4"/>
                  </a:cubicBezTo>
                  <a:cubicBezTo>
                    <a:pt x="28" y="52"/>
                    <a:pt x="28" y="52"/>
                    <a:pt x="28" y="52"/>
                  </a:cubicBezTo>
                  <a:cubicBezTo>
                    <a:pt x="28" y="54"/>
                    <a:pt x="26" y="56"/>
                    <a:pt x="24" y="56"/>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77438560-2EEE-B3A6-2116-BCC83BE26755}"/>
              </a:ext>
            </a:extLst>
          </p:cNvPr>
          <p:cNvGrpSpPr>
            <a:grpSpLocks noChangeAspect="1"/>
          </p:cNvGrpSpPr>
          <p:nvPr/>
        </p:nvGrpSpPr>
        <p:grpSpPr bwMode="auto">
          <a:xfrm>
            <a:off x="10964024" y="1921555"/>
            <a:ext cx="396000" cy="362254"/>
            <a:chOff x="3048" y="1310"/>
            <a:chExt cx="399" cy="365"/>
          </a:xfrm>
        </p:grpSpPr>
        <p:sp>
          <p:nvSpPr>
            <p:cNvPr id="115" name="Freeform 58">
              <a:extLst>
                <a:ext uri="{FF2B5EF4-FFF2-40B4-BE49-F238E27FC236}">
                  <a16:creationId xmlns:a16="http://schemas.microsoft.com/office/drawing/2014/main" id="{6C87A0F9-D333-5EF8-ED1B-7ACF3727015D}"/>
                </a:ext>
              </a:extLst>
            </p:cNvPr>
            <p:cNvSpPr>
              <a:spLocks/>
            </p:cNvSpPr>
            <p:nvPr/>
          </p:nvSpPr>
          <p:spPr bwMode="auto">
            <a:xfrm>
              <a:off x="3371" y="1414"/>
              <a:ext cx="51" cy="74"/>
            </a:xfrm>
            <a:custGeom>
              <a:avLst/>
              <a:gdLst>
                <a:gd name="T0" fmla="*/ 24 w 24"/>
                <a:gd name="T1" fmla="*/ 35 h 35"/>
                <a:gd name="T2" fmla="*/ 24 w 24"/>
                <a:gd name="T3" fmla="*/ 15 h 35"/>
                <a:gd name="T4" fmla="*/ 0 w 24"/>
                <a:gd name="T5" fmla="*/ 0 h 35"/>
              </a:gdLst>
              <a:ahLst/>
              <a:cxnLst>
                <a:cxn ang="0">
                  <a:pos x="T0" y="T1"/>
                </a:cxn>
                <a:cxn ang="0">
                  <a:pos x="T2" y="T3"/>
                </a:cxn>
                <a:cxn ang="0">
                  <a:pos x="T4" y="T5"/>
                </a:cxn>
              </a:cxnLst>
              <a:rect l="0" t="0" r="r" b="b"/>
              <a:pathLst>
                <a:path w="24" h="35">
                  <a:moveTo>
                    <a:pt x="24" y="35"/>
                  </a:moveTo>
                  <a:cubicBezTo>
                    <a:pt x="24" y="15"/>
                    <a:pt x="24" y="15"/>
                    <a:pt x="24" y="15"/>
                  </a:cubicBezTo>
                  <a:cubicBezTo>
                    <a:pt x="24" y="7"/>
                    <a:pt x="11" y="2"/>
                    <a:pt x="0" y="0"/>
                  </a:cubicBezTo>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Freeform 59">
              <a:extLst>
                <a:ext uri="{FF2B5EF4-FFF2-40B4-BE49-F238E27FC236}">
                  <a16:creationId xmlns:a16="http://schemas.microsoft.com/office/drawing/2014/main" id="{8F5F2DDD-1B93-45CF-57F3-E4887D55BCA1}"/>
                </a:ext>
              </a:extLst>
            </p:cNvPr>
            <p:cNvSpPr>
              <a:spLocks/>
            </p:cNvSpPr>
            <p:nvPr/>
          </p:nvSpPr>
          <p:spPr bwMode="auto">
            <a:xfrm>
              <a:off x="3320" y="1310"/>
              <a:ext cx="59" cy="72"/>
            </a:xfrm>
            <a:custGeom>
              <a:avLst/>
              <a:gdLst>
                <a:gd name="T0" fmla="*/ 20 w 28"/>
                <a:gd name="T1" fmla="*/ 34 h 34"/>
                <a:gd name="T2" fmla="*/ 28 w 28"/>
                <a:gd name="T3" fmla="*/ 21 h 34"/>
                <a:gd name="T4" fmla="*/ 28 w 28"/>
                <a:gd name="T5" fmla="*/ 15 h 34"/>
                <a:gd name="T6" fmla="*/ 14 w 28"/>
                <a:gd name="T7" fmla="*/ 0 h 34"/>
                <a:gd name="T8" fmla="*/ 0 w 28"/>
                <a:gd name="T9" fmla="*/ 15 h 34"/>
                <a:gd name="T10" fmla="*/ 0 w 28"/>
                <a:gd name="T11" fmla="*/ 20 h 34"/>
              </a:gdLst>
              <a:ahLst/>
              <a:cxnLst>
                <a:cxn ang="0">
                  <a:pos x="T0" y="T1"/>
                </a:cxn>
                <a:cxn ang="0">
                  <a:pos x="T2" y="T3"/>
                </a:cxn>
                <a:cxn ang="0">
                  <a:pos x="T4" y="T5"/>
                </a:cxn>
                <a:cxn ang="0">
                  <a:pos x="T6" y="T7"/>
                </a:cxn>
                <a:cxn ang="0">
                  <a:pos x="T8" y="T9"/>
                </a:cxn>
                <a:cxn ang="0">
                  <a:pos x="T10" y="T11"/>
                </a:cxn>
              </a:cxnLst>
              <a:rect l="0" t="0" r="r" b="b"/>
              <a:pathLst>
                <a:path w="28" h="34">
                  <a:moveTo>
                    <a:pt x="20" y="34"/>
                  </a:moveTo>
                  <a:cubicBezTo>
                    <a:pt x="25" y="32"/>
                    <a:pt x="28" y="27"/>
                    <a:pt x="28" y="21"/>
                  </a:cubicBezTo>
                  <a:cubicBezTo>
                    <a:pt x="28" y="15"/>
                    <a:pt x="28" y="15"/>
                    <a:pt x="28" y="15"/>
                  </a:cubicBezTo>
                  <a:cubicBezTo>
                    <a:pt x="28" y="7"/>
                    <a:pt x="22" y="0"/>
                    <a:pt x="14" y="0"/>
                  </a:cubicBezTo>
                  <a:cubicBezTo>
                    <a:pt x="6" y="0"/>
                    <a:pt x="0" y="7"/>
                    <a:pt x="0" y="15"/>
                  </a:cubicBezTo>
                  <a:cubicBezTo>
                    <a:pt x="0" y="20"/>
                    <a:pt x="0" y="20"/>
                    <a:pt x="0" y="20"/>
                  </a:cubicBezTo>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Freeform 60">
              <a:extLst>
                <a:ext uri="{FF2B5EF4-FFF2-40B4-BE49-F238E27FC236}">
                  <a16:creationId xmlns:a16="http://schemas.microsoft.com/office/drawing/2014/main" id="{053F8ACC-1EB2-6299-BB5C-B1BDBCAC1098}"/>
                </a:ext>
              </a:extLst>
            </p:cNvPr>
            <p:cNvSpPr>
              <a:spLocks/>
            </p:cNvSpPr>
            <p:nvPr/>
          </p:nvSpPr>
          <p:spPr bwMode="auto">
            <a:xfrm>
              <a:off x="3082" y="1335"/>
              <a:ext cx="59" cy="77"/>
            </a:xfrm>
            <a:custGeom>
              <a:avLst/>
              <a:gdLst>
                <a:gd name="T0" fmla="*/ 14 w 28"/>
                <a:gd name="T1" fmla="*/ 36 h 36"/>
                <a:gd name="T2" fmla="*/ 0 w 28"/>
                <a:gd name="T3" fmla="*/ 20 h 36"/>
                <a:gd name="T4" fmla="*/ 0 w 28"/>
                <a:gd name="T5" fmla="*/ 15 h 36"/>
                <a:gd name="T6" fmla="*/ 14 w 28"/>
                <a:gd name="T7" fmla="*/ 0 h 36"/>
                <a:gd name="T8" fmla="*/ 28 w 28"/>
                <a:gd name="T9" fmla="*/ 15 h 36"/>
                <a:gd name="T10" fmla="*/ 28 w 28"/>
                <a:gd name="T11" fmla="*/ 20 h 36"/>
                <a:gd name="T12" fmla="*/ 14 w 2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8" h="36">
                  <a:moveTo>
                    <a:pt x="14" y="36"/>
                  </a:moveTo>
                  <a:cubicBezTo>
                    <a:pt x="6" y="36"/>
                    <a:pt x="0" y="29"/>
                    <a:pt x="0" y="20"/>
                  </a:cubicBezTo>
                  <a:cubicBezTo>
                    <a:pt x="0" y="15"/>
                    <a:pt x="0" y="15"/>
                    <a:pt x="0" y="15"/>
                  </a:cubicBezTo>
                  <a:cubicBezTo>
                    <a:pt x="0" y="7"/>
                    <a:pt x="6" y="0"/>
                    <a:pt x="14" y="0"/>
                  </a:cubicBezTo>
                  <a:cubicBezTo>
                    <a:pt x="22" y="0"/>
                    <a:pt x="28" y="7"/>
                    <a:pt x="28" y="15"/>
                  </a:cubicBezTo>
                  <a:cubicBezTo>
                    <a:pt x="28" y="20"/>
                    <a:pt x="28" y="20"/>
                    <a:pt x="28" y="20"/>
                  </a:cubicBezTo>
                  <a:cubicBezTo>
                    <a:pt x="28" y="29"/>
                    <a:pt x="22" y="36"/>
                    <a:pt x="14" y="36"/>
                  </a:cubicBezTo>
                  <a:close/>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Freeform 61">
              <a:extLst>
                <a:ext uri="{FF2B5EF4-FFF2-40B4-BE49-F238E27FC236}">
                  <a16:creationId xmlns:a16="http://schemas.microsoft.com/office/drawing/2014/main" id="{47623503-AF15-2490-9A76-4EB8C1852831}"/>
                </a:ext>
              </a:extLst>
            </p:cNvPr>
            <p:cNvSpPr>
              <a:spLocks/>
            </p:cNvSpPr>
            <p:nvPr/>
          </p:nvSpPr>
          <p:spPr bwMode="auto">
            <a:xfrm>
              <a:off x="3048" y="1437"/>
              <a:ext cx="146" cy="238"/>
            </a:xfrm>
            <a:custGeom>
              <a:avLst/>
              <a:gdLst>
                <a:gd name="T0" fmla="*/ 55 w 69"/>
                <a:gd name="T1" fmla="*/ 112 h 112"/>
                <a:gd name="T2" fmla="*/ 43 w 69"/>
                <a:gd name="T3" fmla="*/ 76 h 112"/>
                <a:gd name="T4" fmla="*/ 19 w 69"/>
                <a:gd name="T5" fmla="*/ 76 h 112"/>
                <a:gd name="T6" fmla="*/ 0 w 69"/>
                <a:gd name="T7" fmla="*/ 56 h 112"/>
                <a:gd name="T8" fmla="*/ 0 w 69"/>
                <a:gd name="T9" fmla="*/ 12 h 112"/>
                <a:gd name="T10" fmla="*/ 11 w 69"/>
                <a:gd name="T11" fmla="*/ 0 h 112"/>
                <a:gd name="T12" fmla="*/ 23 w 69"/>
                <a:gd name="T13" fmla="*/ 0 h 112"/>
                <a:gd name="T14" fmla="*/ 43 w 69"/>
                <a:gd name="T15" fmla="*/ 20 h 112"/>
                <a:gd name="T16" fmla="*/ 67 w 69"/>
                <a:gd name="T17" fmla="*/ 20 h 112"/>
                <a:gd name="T18" fmla="*/ 55 w 69"/>
                <a:gd name="T19" fmla="*/ 36 h 112"/>
                <a:gd name="T20" fmla="*/ 31 w 69"/>
                <a:gd name="T21" fmla="*/ 36 h 112"/>
                <a:gd name="T22" fmla="*/ 15 w 69"/>
                <a:gd name="T2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55" y="112"/>
                  </a:moveTo>
                  <a:cubicBezTo>
                    <a:pt x="43" y="76"/>
                    <a:pt x="43" y="76"/>
                    <a:pt x="43" y="76"/>
                  </a:cubicBezTo>
                  <a:cubicBezTo>
                    <a:pt x="19" y="76"/>
                    <a:pt x="19" y="76"/>
                    <a:pt x="19" y="76"/>
                  </a:cubicBezTo>
                  <a:cubicBezTo>
                    <a:pt x="8" y="76"/>
                    <a:pt x="0" y="67"/>
                    <a:pt x="0" y="56"/>
                  </a:cubicBezTo>
                  <a:cubicBezTo>
                    <a:pt x="0" y="12"/>
                    <a:pt x="0" y="12"/>
                    <a:pt x="0" y="12"/>
                  </a:cubicBezTo>
                  <a:cubicBezTo>
                    <a:pt x="0" y="5"/>
                    <a:pt x="4" y="0"/>
                    <a:pt x="11" y="0"/>
                  </a:cubicBezTo>
                  <a:cubicBezTo>
                    <a:pt x="23" y="0"/>
                    <a:pt x="23" y="0"/>
                    <a:pt x="23" y="0"/>
                  </a:cubicBezTo>
                  <a:cubicBezTo>
                    <a:pt x="43" y="20"/>
                    <a:pt x="43" y="20"/>
                    <a:pt x="43" y="20"/>
                  </a:cubicBezTo>
                  <a:cubicBezTo>
                    <a:pt x="67" y="20"/>
                    <a:pt x="67" y="20"/>
                    <a:pt x="67" y="20"/>
                  </a:cubicBezTo>
                  <a:cubicBezTo>
                    <a:pt x="67" y="20"/>
                    <a:pt x="69" y="36"/>
                    <a:pt x="55" y="36"/>
                  </a:cubicBezTo>
                  <a:cubicBezTo>
                    <a:pt x="47" y="36"/>
                    <a:pt x="31" y="36"/>
                    <a:pt x="31" y="36"/>
                  </a:cubicBezTo>
                  <a:cubicBezTo>
                    <a:pt x="15" y="20"/>
                    <a:pt x="15" y="20"/>
                    <a:pt x="15" y="20"/>
                  </a:cubicBezTo>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Freeform 62">
              <a:extLst>
                <a:ext uri="{FF2B5EF4-FFF2-40B4-BE49-F238E27FC236}">
                  <a16:creationId xmlns:a16="http://schemas.microsoft.com/office/drawing/2014/main" id="{0185EC00-9048-4707-BCE2-060DFE42A07A}"/>
                </a:ext>
              </a:extLst>
            </p:cNvPr>
            <p:cNvSpPr>
              <a:spLocks/>
            </p:cNvSpPr>
            <p:nvPr/>
          </p:nvSpPr>
          <p:spPr bwMode="auto">
            <a:xfrm>
              <a:off x="3107" y="1505"/>
              <a:ext cx="100" cy="170"/>
            </a:xfrm>
            <a:custGeom>
              <a:avLst/>
              <a:gdLst>
                <a:gd name="T0" fmla="*/ 0 w 47"/>
                <a:gd name="T1" fmla="*/ 0 h 80"/>
                <a:gd name="T2" fmla="*/ 0 w 47"/>
                <a:gd name="T3" fmla="*/ 20 h 80"/>
                <a:gd name="T4" fmla="*/ 16 w 47"/>
                <a:gd name="T5" fmla="*/ 20 h 80"/>
                <a:gd name="T6" fmla="*/ 31 w 47"/>
                <a:gd name="T7" fmla="*/ 28 h 80"/>
                <a:gd name="T8" fmla="*/ 47 w 47"/>
                <a:gd name="T9" fmla="*/ 80 h 80"/>
              </a:gdLst>
              <a:ahLst/>
              <a:cxnLst>
                <a:cxn ang="0">
                  <a:pos x="T0" y="T1"/>
                </a:cxn>
                <a:cxn ang="0">
                  <a:pos x="T2" y="T3"/>
                </a:cxn>
                <a:cxn ang="0">
                  <a:pos x="T4" y="T5"/>
                </a:cxn>
                <a:cxn ang="0">
                  <a:pos x="T6" y="T7"/>
                </a:cxn>
                <a:cxn ang="0">
                  <a:pos x="T8" y="T9"/>
                </a:cxn>
              </a:cxnLst>
              <a:rect l="0" t="0" r="r" b="b"/>
              <a:pathLst>
                <a:path w="47" h="80">
                  <a:moveTo>
                    <a:pt x="0" y="0"/>
                  </a:moveTo>
                  <a:cubicBezTo>
                    <a:pt x="0" y="20"/>
                    <a:pt x="0" y="20"/>
                    <a:pt x="0" y="20"/>
                  </a:cubicBezTo>
                  <a:cubicBezTo>
                    <a:pt x="16" y="20"/>
                    <a:pt x="16" y="20"/>
                    <a:pt x="16" y="20"/>
                  </a:cubicBezTo>
                  <a:cubicBezTo>
                    <a:pt x="23" y="20"/>
                    <a:pt x="29" y="22"/>
                    <a:pt x="31" y="28"/>
                  </a:cubicBezTo>
                  <a:cubicBezTo>
                    <a:pt x="47" y="80"/>
                    <a:pt x="47" y="80"/>
                    <a:pt x="47" y="80"/>
                  </a:cubicBezTo>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Line 63">
              <a:extLst>
                <a:ext uri="{FF2B5EF4-FFF2-40B4-BE49-F238E27FC236}">
                  <a16:creationId xmlns:a16="http://schemas.microsoft.com/office/drawing/2014/main" id="{222BD437-0FBA-0E2F-F0D8-48348FCDEA69}"/>
                </a:ext>
              </a:extLst>
            </p:cNvPr>
            <p:cNvSpPr>
              <a:spLocks noChangeShapeType="1"/>
            </p:cNvSpPr>
            <p:nvPr/>
          </p:nvSpPr>
          <p:spPr bwMode="auto">
            <a:xfrm>
              <a:off x="3133" y="1514"/>
              <a:ext cx="314" cy="0"/>
            </a:xfrm>
            <a:prstGeom prst="line">
              <a:avLst/>
            </a:pr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Freeform 64">
              <a:extLst>
                <a:ext uri="{FF2B5EF4-FFF2-40B4-BE49-F238E27FC236}">
                  <a16:creationId xmlns:a16="http://schemas.microsoft.com/office/drawing/2014/main" id="{3F3F5146-6650-3226-6636-BC6C94D108F5}"/>
                </a:ext>
              </a:extLst>
            </p:cNvPr>
            <p:cNvSpPr>
              <a:spLocks/>
            </p:cNvSpPr>
            <p:nvPr/>
          </p:nvSpPr>
          <p:spPr bwMode="auto">
            <a:xfrm>
              <a:off x="3182" y="1378"/>
              <a:ext cx="193" cy="102"/>
            </a:xfrm>
            <a:custGeom>
              <a:avLst/>
              <a:gdLst>
                <a:gd name="T0" fmla="*/ 153 w 193"/>
                <a:gd name="T1" fmla="*/ 0 h 102"/>
                <a:gd name="T2" fmla="*/ 0 w 193"/>
                <a:gd name="T3" fmla="*/ 0 h 102"/>
                <a:gd name="T4" fmla="*/ 42 w 193"/>
                <a:gd name="T5" fmla="*/ 102 h 102"/>
                <a:gd name="T6" fmla="*/ 193 w 193"/>
                <a:gd name="T7" fmla="*/ 102 h 102"/>
                <a:gd name="T8" fmla="*/ 153 w 193"/>
                <a:gd name="T9" fmla="*/ 0 h 102"/>
              </a:gdLst>
              <a:ahLst/>
              <a:cxnLst>
                <a:cxn ang="0">
                  <a:pos x="T0" y="T1"/>
                </a:cxn>
                <a:cxn ang="0">
                  <a:pos x="T2" y="T3"/>
                </a:cxn>
                <a:cxn ang="0">
                  <a:pos x="T4" y="T5"/>
                </a:cxn>
                <a:cxn ang="0">
                  <a:pos x="T6" y="T7"/>
                </a:cxn>
                <a:cxn ang="0">
                  <a:pos x="T8" y="T9"/>
                </a:cxn>
              </a:cxnLst>
              <a:rect l="0" t="0" r="r" b="b"/>
              <a:pathLst>
                <a:path w="193" h="102">
                  <a:moveTo>
                    <a:pt x="153" y="0"/>
                  </a:moveTo>
                  <a:lnTo>
                    <a:pt x="0" y="0"/>
                  </a:lnTo>
                  <a:lnTo>
                    <a:pt x="42" y="102"/>
                  </a:lnTo>
                  <a:lnTo>
                    <a:pt x="193" y="102"/>
                  </a:lnTo>
                  <a:lnTo>
                    <a:pt x="153" y="0"/>
                  </a:lnTo>
                  <a:close/>
                </a:path>
              </a:pathLst>
            </a:cu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Oval 121">
              <a:extLst>
                <a:ext uri="{FF2B5EF4-FFF2-40B4-BE49-F238E27FC236}">
                  <a16:creationId xmlns:a16="http://schemas.microsoft.com/office/drawing/2014/main" id="{1EEA0C0C-A062-3A8A-1886-B2AFB90E4AF6}"/>
                </a:ext>
              </a:extLst>
            </p:cNvPr>
            <p:cNvSpPr>
              <a:spLocks noChangeArrowheads="1"/>
            </p:cNvSpPr>
            <p:nvPr/>
          </p:nvSpPr>
          <p:spPr bwMode="auto">
            <a:xfrm>
              <a:off x="3422" y="1514"/>
              <a:ext cx="1" cy="161"/>
            </a:xfrm>
            <a:prstGeom prst="ellipse">
              <a:avLst/>
            </a:prstGeom>
            <a:noFill/>
            <a:ln w="19050" cap="rnd">
              <a:solidFill>
                <a:srgbClr val="FFB8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3" name="Group 122">
            <a:extLst>
              <a:ext uri="{FF2B5EF4-FFF2-40B4-BE49-F238E27FC236}">
                <a16:creationId xmlns:a16="http://schemas.microsoft.com/office/drawing/2014/main" id="{5E1ED1BD-D938-655D-F133-41C33618F45F}"/>
              </a:ext>
            </a:extLst>
          </p:cNvPr>
          <p:cNvGrpSpPr>
            <a:grpSpLocks noChangeAspect="1"/>
          </p:cNvGrpSpPr>
          <p:nvPr/>
        </p:nvGrpSpPr>
        <p:grpSpPr bwMode="auto">
          <a:xfrm>
            <a:off x="11004081" y="4687798"/>
            <a:ext cx="395691" cy="396000"/>
            <a:chOff x="2113" y="3716"/>
            <a:chExt cx="1278" cy="1279"/>
          </a:xfrm>
        </p:grpSpPr>
        <p:sp>
          <p:nvSpPr>
            <p:cNvPr id="124" name="Freeform 43">
              <a:extLst>
                <a:ext uri="{FF2B5EF4-FFF2-40B4-BE49-F238E27FC236}">
                  <a16:creationId xmlns:a16="http://schemas.microsoft.com/office/drawing/2014/main" id="{7EB65F6D-3CEE-C37C-6114-3887EE67F985}"/>
                </a:ext>
              </a:extLst>
            </p:cNvPr>
            <p:cNvSpPr>
              <a:spLocks/>
            </p:cNvSpPr>
            <p:nvPr/>
          </p:nvSpPr>
          <p:spPr bwMode="auto">
            <a:xfrm>
              <a:off x="2113" y="3716"/>
              <a:ext cx="1278" cy="1279"/>
            </a:xfrm>
            <a:custGeom>
              <a:avLst/>
              <a:gdLst>
                <a:gd name="T0" fmla="*/ 1628 w 1717"/>
                <a:gd name="T1" fmla="*/ 562 h 1716"/>
                <a:gd name="T2" fmla="*/ 1155 w 1717"/>
                <a:gd name="T3" fmla="*/ 562 h 1716"/>
                <a:gd name="T4" fmla="*/ 1155 w 1717"/>
                <a:gd name="T5" fmla="*/ 89 h 1716"/>
                <a:gd name="T6" fmla="*/ 1065 w 1717"/>
                <a:gd name="T7" fmla="*/ 0 h 1716"/>
                <a:gd name="T8" fmla="*/ 652 w 1717"/>
                <a:gd name="T9" fmla="*/ 0 h 1716"/>
                <a:gd name="T10" fmla="*/ 563 w 1717"/>
                <a:gd name="T11" fmla="*/ 89 h 1716"/>
                <a:gd name="T12" fmla="*/ 563 w 1717"/>
                <a:gd name="T13" fmla="*/ 562 h 1716"/>
                <a:gd name="T14" fmla="*/ 90 w 1717"/>
                <a:gd name="T15" fmla="*/ 562 h 1716"/>
                <a:gd name="T16" fmla="*/ 0 w 1717"/>
                <a:gd name="T17" fmla="*/ 651 h 1716"/>
                <a:gd name="T18" fmla="*/ 0 w 1717"/>
                <a:gd name="T19" fmla="*/ 1065 h 1716"/>
                <a:gd name="T20" fmla="*/ 90 w 1717"/>
                <a:gd name="T21" fmla="*/ 1154 h 1716"/>
                <a:gd name="T22" fmla="*/ 563 w 1717"/>
                <a:gd name="T23" fmla="*/ 1154 h 1716"/>
                <a:gd name="T24" fmla="*/ 563 w 1717"/>
                <a:gd name="T25" fmla="*/ 1627 h 1716"/>
                <a:gd name="T26" fmla="*/ 652 w 1717"/>
                <a:gd name="T27" fmla="*/ 1716 h 1716"/>
                <a:gd name="T28" fmla="*/ 1065 w 1717"/>
                <a:gd name="T29" fmla="*/ 1716 h 1716"/>
                <a:gd name="T30" fmla="*/ 1155 w 1717"/>
                <a:gd name="T31" fmla="*/ 1627 h 1716"/>
                <a:gd name="T32" fmla="*/ 1155 w 1717"/>
                <a:gd name="T33" fmla="*/ 1154 h 1716"/>
                <a:gd name="T34" fmla="*/ 1628 w 1717"/>
                <a:gd name="T35" fmla="*/ 1154 h 1716"/>
                <a:gd name="T36" fmla="*/ 1717 w 1717"/>
                <a:gd name="T37" fmla="*/ 1065 h 1716"/>
                <a:gd name="T38" fmla="*/ 1717 w 1717"/>
                <a:gd name="T39" fmla="*/ 651 h 1716"/>
                <a:gd name="T40" fmla="*/ 1628 w 1717"/>
                <a:gd name="T41" fmla="*/ 562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7" h="1716">
                  <a:moveTo>
                    <a:pt x="1628" y="562"/>
                  </a:moveTo>
                  <a:cubicBezTo>
                    <a:pt x="1155" y="562"/>
                    <a:pt x="1155" y="562"/>
                    <a:pt x="1155" y="562"/>
                  </a:cubicBezTo>
                  <a:cubicBezTo>
                    <a:pt x="1155" y="89"/>
                    <a:pt x="1155" y="89"/>
                    <a:pt x="1155" y="89"/>
                  </a:cubicBezTo>
                  <a:cubicBezTo>
                    <a:pt x="1155" y="40"/>
                    <a:pt x="1115" y="0"/>
                    <a:pt x="1065" y="0"/>
                  </a:cubicBezTo>
                  <a:cubicBezTo>
                    <a:pt x="652" y="0"/>
                    <a:pt x="652" y="0"/>
                    <a:pt x="652" y="0"/>
                  </a:cubicBezTo>
                  <a:cubicBezTo>
                    <a:pt x="603" y="0"/>
                    <a:pt x="563" y="40"/>
                    <a:pt x="563" y="89"/>
                  </a:cubicBezTo>
                  <a:cubicBezTo>
                    <a:pt x="563" y="562"/>
                    <a:pt x="563" y="562"/>
                    <a:pt x="563" y="562"/>
                  </a:cubicBezTo>
                  <a:cubicBezTo>
                    <a:pt x="90" y="562"/>
                    <a:pt x="90" y="562"/>
                    <a:pt x="90" y="562"/>
                  </a:cubicBezTo>
                  <a:cubicBezTo>
                    <a:pt x="40" y="562"/>
                    <a:pt x="0" y="602"/>
                    <a:pt x="0" y="651"/>
                  </a:cubicBezTo>
                  <a:cubicBezTo>
                    <a:pt x="0" y="1065"/>
                    <a:pt x="0" y="1065"/>
                    <a:pt x="0" y="1065"/>
                  </a:cubicBezTo>
                  <a:cubicBezTo>
                    <a:pt x="0" y="1114"/>
                    <a:pt x="40" y="1154"/>
                    <a:pt x="90" y="1154"/>
                  </a:cubicBezTo>
                  <a:cubicBezTo>
                    <a:pt x="563" y="1154"/>
                    <a:pt x="563" y="1154"/>
                    <a:pt x="563" y="1154"/>
                  </a:cubicBezTo>
                  <a:cubicBezTo>
                    <a:pt x="563" y="1627"/>
                    <a:pt x="563" y="1627"/>
                    <a:pt x="563" y="1627"/>
                  </a:cubicBezTo>
                  <a:cubicBezTo>
                    <a:pt x="563" y="1676"/>
                    <a:pt x="603" y="1716"/>
                    <a:pt x="652" y="1716"/>
                  </a:cubicBezTo>
                  <a:cubicBezTo>
                    <a:pt x="1065" y="1716"/>
                    <a:pt x="1065" y="1716"/>
                    <a:pt x="1065" y="1716"/>
                  </a:cubicBezTo>
                  <a:cubicBezTo>
                    <a:pt x="1115" y="1716"/>
                    <a:pt x="1155" y="1676"/>
                    <a:pt x="1155" y="1627"/>
                  </a:cubicBezTo>
                  <a:cubicBezTo>
                    <a:pt x="1155" y="1154"/>
                    <a:pt x="1155" y="1154"/>
                    <a:pt x="1155" y="1154"/>
                  </a:cubicBezTo>
                  <a:cubicBezTo>
                    <a:pt x="1628" y="1154"/>
                    <a:pt x="1628" y="1154"/>
                    <a:pt x="1628" y="1154"/>
                  </a:cubicBezTo>
                  <a:cubicBezTo>
                    <a:pt x="1677" y="1154"/>
                    <a:pt x="1717" y="1114"/>
                    <a:pt x="1717" y="1065"/>
                  </a:cubicBezTo>
                  <a:cubicBezTo>
                    <a:pt x="1717" y="651"/>
                    <a:pt x="1717" y="651"/>
                    <a:pt x="1717" y="651"/>
                  </a:cubicBezTo>
                  <a:cubicBezTo>
                    <a:pt x="1717" y="602"/>
                    <a:pt x="1677" y="562"/>
                    <a:pt x="1628" y="562"/>
                  </a:cubicBezTo>
                  <a:close/>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eeform 44">
              <a:extLst>
                <a:ext uri="{FF2B5EF4-FFF2-40B4-BE49-F238E27FC236}">
                  <a16:creationId xmlns:a16="http://schemas.microsoft.com/office/drawing/2014/main" id="{E3123A5C-B893-B178-43C2-39A146CA87E0}"/>
                </a:ext>
              </a:extLst>
            </p:cNvPr>
            <p:cNvSpPr>
              <a:spLocks/>
            </p:cNvSpPr>
            <p:nvPr/>
          </p:nvSpPr>
          <p:spPr bwMode="auto">
            <a:xfrm>
              <a:off x="2267" y="4201"/>
              <a:ext cx="970" cy="265"/>
            </a:xfrm>
            <a:custGeom>
              <a:avLst/>
              <a:gdLst>
                <a:gd name="T0" fmla="*/ 970 w 970"/>
                <a:gd name="T1" fmla="*/ 198 h 265"/>
                <a:gd name="T2" fmla="*/ 750 w 970"/>
                <a:gd name="T3" fmla="*/ 198 h 265"/>
                <a:gd name="T4" fmla="*/ 684 w 970"/>
                <a:gd name="T5" fmla="*/ 66 h 265"/>
                <a:gd name="T6" fmla="*/ 596 w 970"/>
                <a:gd name="T7" fmla="*/ 242 h 265"/>
                <a:gd name="T8" fmla="*/ 486 w 970"/>
                <a:gd name="T9" fmla="*/ 0 h 265"/>
                <a:gd name="T10" fmla="*/ 376 w 970"/>
                <a:gd name="T11" fmla="*/ 265 h 265"/>
                <a:gd name="T12" fmla="*/ 309 w 970"/>
                <a:gd name="T13" fmla="*/ 88 h 265"/>
                <a:gd name="T14" fmla="*/ 243 w 970"/>
                <a:gd name="T15" fmla="*/ 198 h 265"/>
                <a:gd name="T16" fmla="*/ 0 w 970"/>
                <a:gd name="T17" fmla="*/ 19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265">
                  <a:moveTo>
                    <a:pt x="970" y="198"/>
                  </a:moveTo>
                  <a:lnTo>
                    <a:pt x="750" y="198"/>
                  </a:lnTo>
                  <a:lnTo>
                    <a:pt x="684" y="66"/>
                  </a:lnTo>
                  <a:lnTo>
                    <a:pt x="596" y="242"/>
                  </a:lnTo>
                  <a:lnTo>
                    <a:pt x="486" y="0"/>
                  </a:lnTo>
                  <a:lnTo>
                    <a:pt x="376" y="265"/>
                  </a:lnTo>
                  <a:lnTo>
                    <a:pt x="309" y="88"/>
                  </a:lnTo>
                  <a:lnTo>
                    <a:pt x="243" y="198"/>
                  </a:lnTo>
                  <a:lnTo>
                    <a:pt x="0" y="198"/>
                  </a:lnTo>
                </a:path>
              </a:pathLst>
            </a:custGeom>
            <a:grpFill/>
            <a:ln w="19050" cap="rnd">
              <a:solidFill>
                <a:srgbClr val="FFB81C"/>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7" name="Group 76">
            <a:extLst>
              <a:ext uri="{FF2B5EF4-FFF2-40B4-BE49-F238E27FC236}">
                <a16:creationId xmlns:a16="http://schemas.microsoft.com/office/drawing/2014/main" id="{823931BC-868E-9974-5EEE-83B988BB2B39}"/>
              </a:ext>
            </a:extLst>
          </p:cNvPr>
          <p:cNvGrpSpPr/>
          <p:nvPr/>
        </p:nvGrpSpPr>
        <p:grpSpPr>
          <a:xfrm>
            <a:off x="7234783" y="3262871"/>
            <a:ext cx="311342" cy="435880"/>
            <a:chOff x="2239374" y="1174907"/>
            <a:chExt cx="450056" cy="672559"/>
          </a:xfrm>
        </p:grpSpPr>
        <p:sp>
          <p:nvSpPr>
            <p:cNvPr id="126" name="Freeform: Shape 125">
              <a:extLst>
                <a:ext uri="{FF2B5EF4-FFF2-40B4-BE49-F238E27FC236}">
                  <a16:creationId xmlns:a16="http://schemas.microsoft.com/office/drawing/2014/main" id="{97F9C3CB-91A1-FB45-9B03-D5BC8A6BAE97}"/>
                </a:ext>
              </a:extLst>
            </p:cNvPr>
            <p:cNvSpPr/>
            <p:nvPr/>
          </p:nvSpPr>
          <p:spPr>
            <a:xfrm>
              <a:off x="2309573" y="1174907"/>
              <a:ext cx="379857" cy="198119"/>
            </a:xfrm>
            <a:custGeom>
              <a:avLst/>
              <a:gdLst>
                <a:gd name="connsiteX0" fmla="*/ 322421 w 379857"/>
                <a:gd name="connsiteY0" fmla="*/ 68961 h 198119"/>
                <a:gd name="connsiteX1" fmla="*/ 258413 w 379857"/>
                <a:gd name="connsiteY1" fmla="*/ 15335 h 198119"/>
                <a:gd name="connsiteX2" fmla="*/ 229457 w 379857"/>
                <a:gd name="connsiteY2" fmla="*/ 22193 h 198119"/>
                <a:gd name="connsiteX3" fmla="*/ 167069 w 379857"/>
                <a:gd name="connsiteY3" fmla="*/ 0 h 198119"/>
                <a:gd name="connsiteX4" fmla="*/ 84296 w 379857"/>
                <a:gd name="connsiteY4" fmla="*/ 44577 h 198119"/>
                <a:gd name="connsiteX5" fmla="*/ 76962 w 379857"/>
                <a:gd name="connsiteY5" fmla="*/ 44196 h 198119"/>
                <a:gd name="connsiteX6" fmla="*/ 0 w 379857"/>
                <a:gd name="connsiteY6" fmla="*/ 121158 h 198119"/>
                <a:gd name="connsiteX7" fmla="*/ 76962 w 379857"/>
                <a:gd name="connsiteY7" fmla="*/ 198120 h 198119"/>
                <a:gd name="connsiteX8" fmla="*/ 315087 w 379857"/>
                <a:gd name="connsiteY8" fmla="*/ 198120 h 198119"/>
                <a:gd name="connsiteX9" fmla="*/ 379857 w 379857"/>
                <a:gd name="connsiteY9" fmla="*/ 133350 h 198119"/>
                <a:gd name="connsiteX10" fmla="*/ 322326 w 379857"/>
                <a:gd name="connsiteY10" fmla="*/ 68961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857" h="198119">
                  <a:moveTo>
                    <a:pt x="322421" y="68961"/>
                  </a:moveTo>
                  <a:cubicBezTo>
                    <a:pt x="316992" y="38481"/>
                    <a:pt x="290417" y="15335"/>
                    <a:pt x="258413" y="15335"/>
                  </a:cubicBezTo>
                  <a:cubicBezTo>
                    <a:pt x="248031" y="15335"/>
                    <a:pt x="238220" y="17812"/>
                    <a:pt x="229457" y="22193"/>
                  </a:cubicBezTo>
                  <a:cubicBezTo>
                    <a:pt x="212408" y="8382"/>
                    <a:pt x="190691" y="0"/>
                    <a:pt x="167069" y="0"/>
                  </a:cubicBezTo>
                  <a:cubicBezTo>
                    <a:pt x="132493" y="0"/>
                    <a:pt x="102108" y="17716"/>
                    <a:pt x="84296" y="44577"/>
                  </a:cubicBezTo>
                  <a:cubicBezTo>
                    <a:pt x="81915" y="44387"/>
                    <a:pt x="79438" y="44196"/>
                    <a:pt x="76962" y="44196"/>
                  </a:cubicBezTo>
                  <a:cubicBezTo>
                    <a:pt x="34481" y="44196"/>
                    <a:pt x="0" y="78677"/>
                    <a:pt x="0" y="121158"/>
                  </a:cubicBezTo>
                  <a:cubicBezTo>
                    <a:pt x="0" y="163640"/>
                    <a:pt x="34481" y="198120"/>
                    <a:pt x="76962" y="198120"/>
                  </a:cubicBezTo>
                  <a:lnTo>
                    <a:pt x="315087" y="198120"/>
                  </a:lnTo>
                  <a:cubicBezTo>
                    <a:pt x="350901" y="198120"/>
                    <a:pt x="379857" y="169069"/>
                    <a:pt x="379857" y="133350"/>
                  </a:cubicBezTo>
                  <a:cubicBezTo>
                    <a:pt x="379857" y="100013"/>
                    <a:pt x="354711" y="72676"/>
                    <a:pt x="322326" y="68961"/>
                  </a:cubicBezTo>
                  <a:close/>
                </a:path>
              </a:pathLst>
            </a:custGeom>
            <a:noFill/>
            <a:ln w="12700" cap="flat">
              <a:solidFill>
                <a:srgbClr val="FFB81C"/>
              </a:solidFill>
              <a:prstDash val="solid"/>
              <a:round/>
            </a:ln>
          </p:spPr>
          <p:txBody>
            <a:bodyPr rtlCol="0" anchor="ctr"/>
            <a:lstStyle/>
            <a:p>
              <a:endParaRPr lang="en-GB"/>
            </a:p>
          </p:txBody>
        </p:sp>
        <p:sp>
          <p:nvSpPr>
            <p:cNvPr id="127" name="Freeform: Shape 126">
              <a:extLst>
                <a:ext uri="{FF2B5EF4-FFF2-40B4-BE49-F238E27FC236}">
                  <a16:creationId xmlns:a16="http://schemas.microsoft.com/office/drawing/2014/main" id="{C51696D1-414D-B2C8-4D8A-75B98E39796D}"/>
                </a:ext>
              </a:extLst>
            </p:cNvPr>
            <p:cNvSpPr/>
            <p:nvPr/>
          </p:nvSpPr>
          <p:spPr>
            <a:xfrm>
              <a:off x="2365675" y="1416841"/>
              <a:ext cx="248793" cy="248793"/>
            </a:xfrm>
            <a:custGeom>
              <a:avLst/>
              <a:gdLst>
                <a:gd name="connsiteX0" fmla="*/ 0 w 248793"/>
                <a:gd name="connsiteY0" fmla="*/ 124396 h 248793"/>
                <a:gd name="connsiteX1" fmla="*/ 124396 w 248793"/>
                <a:gd name="connsiteY1" fmla="*/ 248793 h 248793"/>
                <a:gd name="connsiteX2" fmla="*/ 248793 w 248793"/>
                <a:gd name="connsiteY2" fmla="*/ 124396 h 248793"/>
                <a:gd name="connsiteX3" fmla="*/ 124396 w 248793"/>
                <a:gd name="connsiteY3" fmla="*/ 0 h 248793"/>
                <a:gd name="connsiteX4" fmla="*/ 0 w 248793"/>
                <a:gd name="connsiteY4" fmla="*/ 124396 h 24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3" h="248793">
                  <a:moveTo>
                    <a:pt x="0" y="124396"/>
                  </a:moveTo>
                  <a:cubicBezTo>
                    <a:pt x="0" y="193072"/>
                    <a:pt x="55721" y="248793"/>
                    <a:pt x="124396" y="248793"/>
                  </a:cubicBezTo>
                  <a:cubicBezTo>
                    <a:pt x="193072" y="248793"/>
                    <a:pt x="248793" y="193072"/>
                    <a:pt x="248793" y="124396"/>
                  </a:cubicBezTo>
                  <a:cubicBezTo>
                    <a:pt x="248793" y="55721"/>
                    <a:pt x="193072" y="0"/>
                    <a:pt x="124396" y="0"/>
                  </a:cubicBezTo>
                  <a:cubicBezTo>
                    <a:pt x="55721" y="0"/>
                    <a:pt x="0" y="55721"/>
                    <a:pt x="0" y="124396"/>
                  </a:cubicBezTo>
                  <a:close/>
                </a:path>
              </a:pathLst>
            </a:custGeom>
            <a:noFill/>
            <a:ln w="12700" cap="flat">
              <a:solidFill>
                <a:srgbClr val="FFB81C"/>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343C2AEB-E24D-6118-42E3-F7A71B7B740C}"/>
                </a:ext>
              </a:extLst>
            </p:cNvPr>
            <p:cNvSpPr/>
            <p:nvPr/>
          </p:nvSpPr>
          <p:spPr>
            <a:xfrm>
              <a:off x="2580368" y="1626677"/>
              <a:ext cx="87820" cy="220694"/>
            </a:xfrm>
            <a:custGeom>
              <a:avLst/>
              <a:gdLst>
                <a:gd name="connsiteX0" fmla="*/ 0 w 87820"/>
                <a:gd name="connsiteY0" fmla="*/ 0 h 220694"/>
                <a:gd name="connsiteX1" fmla="*/ 87821 w 87820"/>
                <a:gd name="connsiteY1" fmla="*/ 120301 h 220694"/>
                <a:gd name="connsiteX2" fmla="*/ 87821 w 87820"/>
                <a:gd name="connsiteY2" fmla="*/ 220694 h 220694"/>
              </a:gdLst>
              <a:ahLst/>
              <a:cxnLst>
                <a:cxn ang="0">
                  <a:pos x="connsiteX0" y="connsiteY0"/>
                </a:cxn>
                <a:cxn ang="0">
                  <a:pos x="connsiteX1" y="connsiteY1"/>
                </a:cxn>
                <a:cxn ang="0">
                  <a:pos x="connsiteX2" y="connsiteY2"/>
                </a:cxn>
              </a:cxnLst>
              <a:rect l="l" t="t" r="r" b="b"/>
              <a:pathLst>
                <a:path w="87820" h="220694">
                  <a:moveTo>
                    <a:pt x="0" y="0"/>
                  </a:moveTo>
                  <a:cubicBezTo>
                    <a:pt x="49435" y="19145"/>
                    <a:pt x="87821" y="72485"/>
                    <a:pt x="87821" y="120301"/>
                  </a:cubicBezTo>
                  <a:lnTo>
                    <a:pt x="87821" y="220694"/>
                  </a:lnTo>
                </a:path>
              </a:pathLst>
            </a:custGeom>
            <a:noFill/>
            <a:ln w="12700" cap="flat">
              <a:solidFill>
                <a:srgbClr val="FFB81C"/>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21713CBF-5C4F-30FF-15C7-C889B4A0C253}"/>
                </a:ext>
              </a:extLst>
            </p:cNvPr>
            <p:cNvSpPr/>
            <p:nvPr/>
          </p:nvSpPr>
          <p:spPr>
            <a:xfrm>
              <a:off x="2239374" y="1603817"/>
              <a:ext cx="143160" cy="243649"/>
            </a:xfrm>
            <a:custGeom>
              <a:avLst/>
              <a:gdLst>
                <a:gd name="connsiteX0" fmla="*/ 0 w 143160"/>
                <a:gd name="connsiteY0" fmla="*/ 243650 h 243649"/>
                <a:gd name="connsiteX1" fmla="*/ 0 w 143160"/>
                <a:gd name="connsiteY1" fmla="*/ 143256 h 243649"/>
                <a:gd name="connsiteX2" fmla="*/ 143161 w 143160"/>
                <a:gd name="connsiteY2" fmla="*/ 0 h 243649"/>
              </a:gdLst>
              <a:ahLst/>
              <a:cxnLst>
                <a:cxn ang="0">
                  <a:pos x="connsiteX0" y="connsiteY0"/>
                </a:cxn>
                <a:cxn ang="0">
                  <a:pos x="connsiteX1" y="connsiteY1"/>
                </a:cxn>
                <a:cxn ang="0">
                  <a:pos x="connsiteX2" y="connsiteY2"/>
                </a:cxn>
              </a:cxnLst>
              <a:rect l="l" t="t" r="r" b="b"/>
              <a:pathLst>
                <a:path w="143160" h="243649">
                  <a:moveTo>
                    <a:pt x="0" y="243650"/>
                  </a:moveTo>
                  <a:lnTo>
                    <a:pt x="0" y="143256"/>
                  </a:lnTo>
                  <a:cubicBezTo>
                    <a:pt x="0" y="74867"/>
                    <a:pt x="63722" y="19050"/>
                    <a:pt x="143161" y="0"/>
                  </a:cubicBezTo>
                </a:path>
              </a:pathLst>
            </a:custGeom>
            <a:noFill/>
            <a:ln w="12700" cap="flat">
              <a:solidFill>
                <a:srgbClr val="FFB81C"/>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F4CD7E96-AA85-855B-B411-95D5AED67264}"/>
                </a:ext>
              </a:extLst>
            </p:cNvPr>
            <p:cNvSpPr/>
            <p:nvPr/>
          </p:nvSpPr>
          <p:spPr>
            <a:xfrm>
              <a:off x="2348625" y="1782411"/>
              <a:ext cx="9525" cy="65055"/>
            </a:xfrm>
            <a:custGeom>
              <a:avLst/>
              <a:gdLst>
                <a:gd name="connsiteX0" fmla="*/ 0 w 9525"/>
                <a:gd name="connsiteY0" fmla="*/ 65056 h 65055"/>
                <a:gd name="connsiteX1" fmla="*/ 0 w 9525"/>
                <a:gd name="connsiteY1" fmla="*/ 0 h 65055"/>
              </a:gdLst>
              <a:ahLst/>
              <a:cxnLst>
                <a:cxn ang="0">
                  <a:pos x="connsiteX0" y="connsiteY0"/>
                </a:cxn>
                <a:cxn ang="0">
                  <a:pos x="connsiteX1" y="connsiteY1"/>
                </a:cxn>
              </a:cxnLst>
              <a:rect l="l" t="t" r="r" b="b"/>
              <a:pathLst>
                <a:path w="9525" h="65055">
                  <a:moveTo>
                    <a:pt x="0" y="65056"/>
                  </a:moveTo>
                  <a:lnTo>
                    <a:pt x="0" y="0"/>
                  </a:lnTo>
                </a:path>
              </a:pathLst>
            </a:custGeom>
            <a:ln w="12700" cap="flat">
              <a:solidFill>
                <a:srgbClr val="FFB81C"/>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6BE0680-E5F2-3AC3-427F-B9F1233EB806}"/>
                </a:ext>
              </a:extLst>
            </p:cNvPr>
            <p:cNvSpPr/>
            <p:nvPr/>
          </p:nvSpPr>
          <p:spPr>
            <a:xfrm>
              <a:off x="2559033" y="1782411"/>
              <a:ext cx="9525" cy="65055"/>
            </a:xfrm>
            <a:custGeom>
              <a:avLst/>
              <a:gdLst>
                <a:gd name="connsiteX0" fmla="*/ 0 w 9525"/>
                <a:gd name="connsiteY0" fmla="*/ 65056 h 65055"/>
                <a:gd name="connsiteX1" fmla="*/ 0 w 9525"/>
                <a:gd name="connsiteY1" fmla="*/ 0 h 65055"/>
              </a:gdLst>
              <a:ahLst/>
              <a:cxnLst>
                <a:cxn ang="0">
                  <a:pos x="connsiteX0" y="connsiteY0"/>
                </a:cxn>
                <a:cxn ang="0">
                  <a:pos x="connsiteX1" y="connsiteY1"/>
                </a:cxn>
              </a:cxnLst>
              <a:rect l="l" t="t" r="r" b="b"/>
              <a:pathLst>
                <a:path w="9525" h="65055">
                  <a:moveTo>
                    <a:pt x="0" y="65056"/>
                  </a:moveTo>
                  <a:lnTo>
                    <a:pt x="0" y="0"/>
                  </a:lnTo>
                </a:path>
              </a:pathLst>
            </a:custGeom>
            <a:ln w="12700" cap="flat">
              <a:solidFill>
                <a:srgbClr val="FFB81C"/>
              </a:solidFill>
              <a:prstDash val="solid"/>
              <a:miter/>
            </a:ln>
          </p:spPr>
          <p:txBody>
            <a:bodyPr rtlCol="0" anchor="ctr"/>
            <a:lstStyle/>
            <a:p>
              <a:endParaRPr lang="en-GB"/>
            </a:p>
          </p:txBody>
        </p:sp>
      </p:grpSp>
    </p:spTree>
    <p:extLst>
      <p:ext uri="{BB962C8B-B14F-4D97-AF65-F5344CB8AC3E}">
        <p14:creationId xmlns:p14="http://schemas.microsoft.com/office/powerpoint/2010/main" val="31725173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29E5A-3411-525F-AC9F-7EF3D8309A67}"/>
              </a:ext>
              <a:ext uri="{C183D7F6-B498-43B3-948B-1728B52AA6E4}">
                <adec:decorative xmlns:adec="http://schemas.microsoft.com/office/drawing/2017/decorative" val="1"/>
              </a:ext>
            </a:extLst>
          </p:cNvPr>
          <p:cNvSpPr/>
          <p:nvPr/>
        </p:nvSpPr>
        <p:spPr>
          <a:xfrm>
            <a:off x="5367586" y="2039683"/>
            <a:ext cx="6120000" cy="360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5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A475523-80EC-82F4-1CCF-124B2EDE80DC}"/>
              </a:ext>
            </a:extLst>
          </p:cNvPr>
          <p:cNvSpPr>
            <a:spLocks noGrp="1"/>
          </p:cNvSpPr>
          <p:nvPr>
            <p:ph type="title"/>
          </p:nvPr>
        </p:nvSpPr>
        <p:spPr/>
        <p:txBody>
          <a:bodyPr/>
          <a:lstStyle/>
          <a:p>
            <a:r>
              <a:rPr lang="en-GB" dirty="0"/>
              <a:t>Devices: Reasons for not using a device</a:t>
            </a:r>
          </a:p>
        </p:txBody>
      </p:sp>
      <p:sp>
        <p:nvSpPr>
          <p:cNvPr id="3" name="Rectangle 2">
            <a:extLst>
              <a:ext uri="{FF2B5EF4-FFF2-40B4-BE49-F238E27FC236}">
                <a16:creationId xmlns:a16="http://schemas.microsoft.com/office/drawing/2014/main" id="{D7CA72A9-F047-53BC-231C-EB91FBE1F961}"/>
              </a:ext>
            </a:extLst>
          </p:cNvPr>
          <p:cNvSpPr/>
          <p:nvPr/>
        </p:nvSpPr>
        <p:spPr>
          <a:xfrm>
            <a:off x="457586" y="1398727"/>
            <a:ext cx="685462" cy="34919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1400" b="1" dirty="0">
                <a:solidFill>
                  <a:schemeClr val="bg1"/>
                </a:solidFill>
                <a:latin typeface="Arial"/>
              </a:rPr>
              <a:t>Q40</a:t>
            </a:r>
            <a:endParaRPr kumimoji="0" lang="en-GB"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5AF18084-3E1E-0517-84B2-2E92905655E4}"/>
              </a:ext>
            </a:extLst>
          </p:cNvPr>
          <p:cNvSpPr txBox="1"/>
          <p:nvPr/>
        </p:nvSpPr>
        <p:spPr>
          <a:xfrm>
            <a:off x="1268778" y="1438937"/>
            <a:ext cx="10762912" cy="226665"/>
          </a:xfrm>
          <a:prstGeom prst="rect">
            <a:avLst/>
          </a:prstGeom>
          <a:noFill/>
        </p:spPr>
        <p:txBody>
          <a:bodyPr wrap="square" lIns="0" tIns="0" rIns="0" bIns="0" rtlCol="0">
            <a:spAutoFit/>
          </a:bodyPr>
          <a:lstStyle/>
          <a:p>
            <a:pPr>
              <a:lnSpc>
                <a:spcPct val="115000"/>
              </a:lnSpc>
              <a:spcBef>
                <a:spcPts val="400"/>
              </a:spcBef>
              <a:spcAft>
                <a:spcPts val="400"/>
              </a:spcAft>
              <a:buSzPct val="100000"/>
            </a:pPr>
            <a:r>
              <a:rPr kumimoji="0" lang="en-GB" sz="1400" b="1" i="0" u="none" strike="noStrike" kern="1200" cap="none" spc="0" normalizeH="0" baseline="0" noProof="0" dirty="0">
                <a:ln>
                  <a:noFill/>
                </a:ln>
                <a:solidFill>
                  <a:prstClr val="black"/>
                </a:solidFill>
                <a:effectLst/>
                <a:uLnTx/>
                <a:uFillTx/>
                <a:latin typeface="Arial"/>
                <a:ea typeface="+mn-ea"/>
                <a:cs typeface="+mn-cs"/>
              </a:rPr>
              <a:t>Which of the following reasons explain why you do not use devices to manage your diabetes? </a:t>
            </a:r>
            <a:r>
              <a:rPr lang="en-GB" sz="1400" b="0" dirty="0"/>
              <a:t>(multiple responses allowed)</a:t>
            </a:r>
            <a:endParaRPr lang="en-GB" sz="1400" b="1" dirty="0"/>
          </a:p>
        </p:txBody>
      </p:sp>
      <p:sp>
        <p:nvSpPr>
          <p:cNvPr id="9" name="Rectangle 8">
            <a:extLst>
              <a:ext uri="{FF2B5EF4-FFF2-40B4-BE49-F238E27FC236}">
                <a16:creationId xmlns:a16="http://schemas.microsoft.com/office/drawing/2014/main" id="{41FE92FB-D487-BDB7-835A-0EEC1E16B662}"/>
              </a:ext>
            </a:extLst>
          </p:cNvPr>
          <p:cNvSpPr/>
          <p:nvPr/>
        </p:nvSpPr>
        <p:spPr>
          <a:xfrm>
            <a:off x="423248" y="2039683"/>
            <a:ext cx="4244137" cy="38225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Type 2</a:t>
            </a:r>
          </a:p>
        </p:txBody>
      </p:sp>
      <p:sp>
        <p:nvSpPr>
          <p:cNvPr id="8" name="TextBox 7">
            <a:extLst>
              <a:ext uri="{FF2B5EF4-FFF2-40B4-BE49-F238E27FC236}">
                <a16:creationId xmlns:a16="http://schemas.microsoft.com/office/drawing/2014/main" id="{03A06AD2-F0BD-A35B-CC14-2CB9F0E899CD}"/>
              </a:ext>
            </a:extLst>
          </p:cNvPr>
          <p:cNvSpPr txBox="1"/>
          <p:nvPr/>
        </p:nvSpPr>
        <p:spPr>
          <a:xfrm>
            <a:off x="442913" y="2507493"/>
            <a:ext cx="4225340" cy="2625783"/>
          </a:xfrm>
          <a:prstGeom prst="rect">
            <a:avLst/>
          </a:prstGeom>
          <a:noFill/>
        </p:spPr>
        <p:txBody>
          <a:bodyPr wrap="square" lIns="0" tIns="0" rIns="0" bIns="0" numCol="1" spcCol="36000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Those living with type 2 diabetes who do not use a device are most likely to say this is because they do not need to (47%) or they have not been offered one by a healthcare professional (32%). </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lang="en-GB" sz="1200" dirty="0">
                <a:solidFill>
                  <a:prstClr val="black"/>
                </a:solidFill>
                <a:latin typeface="Arial"/>
              </a:rPr>
              <a:t>One in five (19%) are unsure whether they are eligible for a device.</a:t>
            </a:r>
          </a:p>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A </a:t>
            </a:r>
            <a:r>
              <a:rPr lang="en-GB" sz="1200" dirty="0">
                <a:solidFill>
                  <a:prstClr val="black"/>
                </a:solidFill>
                <a:latin typeface="Arial"/>
              </a:rPr>
              <a:t>minority say that they don’t think devices would benefit them (4%), that they don’t feel confident in using their own device (3%) or that the device they need isn’t available on the NHS (3%). </a:t>
            </a:r>
          </a:p>
          <a:p>
            <a:pPr marL="0" marR="0" lvl="0" indent="0" algn="l" defTabSz="914400" rtl="0" eaLnBrk="1" fontAlgn="auto" latinLnBrk="0" hangingPunct="1">
              <a:lnSpc>
                <a:spcPct val="115000"/>
              </a:lnSpc>
              <a:spcBef>
                <a:spcPts val="400"/>
              </a:spcBef>
              <a:spcAft>
                <a:spcPts val="400"/>
              </a:spcAft>
              <a:buClrTx/>
              <a:buSzPct val="100000"/>
              <a:buFontTx/>
              <a:buNone/>
              <a:tabLst/>
              <a:defRPr/>
            </a:pPr>
            <a:endParaRPr lang="en-GB" sz="1200" dirty="0">
              <a:solidFill>
                <a:prstClr val="black"/>
              </a:solidFill>
              <a:latin typeface="Arial"/>
            </a:endParaRPr>
          </a:p>
        </p:txBody>
      </p:sp>
      <p:graphicFrame>
        <p:nvGraphicFramePr>
          <p:cNvPr id="10" name="D_80213f60675b165d">
            <a:extLst>
              <a:ext uri="{FF2B5EF4-FFF2-40B4-BE49-F238E27FC236}">
                <a16:creationId xmlns:a16="http://schemas.microsoft.com/office/drawing/2014/main" id="{03DBF67E-F9B3-B2C7-6B84-134C7FADDB7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56236630"/>
              </p:ext>
            </p:extLst>
          </p:nvPr>
        </p:nvGraphicFramePr>
        <p:xfrm>
          <a:off x="6429374" y="2171698"/>
          <a:ext cx="5153025" cy="338699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AEBE9D36-22BC-4E19-3865-7529E526A3E1}"/>
              </a:ext>
              <a:ext uri="{C183D7F6-B498-43B3-948B-1728B52AA6E4}">
                <adec:decorative xmlns:adec="http://schemas.microsoft.com/office/drawing/2017/decorative" val="1"/>
              </a:ext>
            </a:extLst>
          </p:cNvPr>
          <p:cNvCxnSpPr/>
          <p:nvPr/>
        </p:nvCxnSpPr>
        <p:spPr>
          <a:xfrm>
            <a:off x="463268" y="5959276"/>
            <a:ext cx="857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 name="D_80213f60675b165d">
            <a:extLst>
              <a:ext uri="{FF2B5EF4-FFF2-40B4-BE49-F238E27FC236}">
                <a16:creationId xmlns:a16="http://schemas.microsoft.com/office/drawing/2014/main" id="{47ADB2CE-3924-C018-A7CD-9E42607010AD}"/>
              </a:ext>
            </a:extLst>
          </p:cNvPr>
          <p:cNvGraphicFramePr>
            <a:graphicFrameLocks/>
          </p:cNvGraphicFramePr>
          <p:nvPr>
            <p:extLst>
              <p:ext uri="{D42A27DB-BD31-4B8C-83A1-F6EECF244321}">
                <p14:modId xmlns:p14="http://schemas.microsoft.com/office/powerpoint/2010/main" val="3638379933"/>
              </p:ext>
            </p:extLst>
          </p:nvPr>
        </p:nvGraphicFramePr>
        <p:xfrm>
          <a:off x="5437120" y="2056732"/>
          <a:ext cx="6050465" cy="3692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803a51473d8193f7_CalcTable">
            <a:extLst>
              <a:ext uri="{FF2B5EF4-FFF2-40B4-BE49-F238E27FC236}">
                <a16:creationId xmlns:a16="http://schemas.microsoft.com/office/drawing/2014/main" id="{394239B0-71C6-D95C-AD5D-EC3D33441ACE}"/>
              </a:ext>
            </a:extLst>
          </p:cNvPr>
          <p:cNvGraphicFramePr>
            <a:graphicFrameLocks noGrp="1"/>
          </p:cNvGraphicFramePr>
          <p:nvPr>
            <p:extLst>
              <p:ext uri="{D42A27DB-BD31-4B8C-83A1-F6EECF244321}">
                <p14:modId xmlns:p14="http://schemas.microsoft.com/office/powerpoint/2010/main" val="589699760"/>
              </p:ext>
            </p:extLst>
          </p:nvPr>
        </p:nvGraphicFramePr>
        <p:xfrm>
          <a:off x="356106" y="6003982"/>
          <a:ext cx="10924512" cy="396240"/>
        </p:xfrm>
        <a:graphic>
          <a:graphicData uri="http://schemas.openxmlformats.org/drawingml/2006/table">
            <a:tbl>
              <a:tblPr firstRow="1" bandRow="1">
                <a:tableStyleId>{5C22544A-7EE6-4342-B048-85BDC9FD1C3A}</a:tableStyleId>
              </a:tblPr>
              <a:tblGrid>
                <a:gridCol w="10924512">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Base: Asked of all respondents who do not use a device/devices to manage their diabetes. </a:t>
                      </a:r>
                    </a:p>
                    <a:p>
                      <a:pPr marL="0" indent="0">
                        <a:buNone/>
                      </a:pPr>
                      <a:r>
                        <a:rPr lang="en-GB" sz="1000" b="0" dirty="0">
                          <a:solidFill>
                            <a:schemeClr val="tx1"/>
                          </a:solidFill>
                          <a:latin typeface="Arial" panose="020B0604020202020204" pitchFamily="34" charset="0"/>
                        </a:rPr>
                        <a:t>(Type 2, National (11,724))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Rectangle: Rounded Corners 25">
            <a:extLst>
              <a:ext uri="{FF2B5EF4-FFF2-40B4-BE49-F238E27FC236}">
                <a16:creationId xmlns:a16="http://schemas.microsoft.com/office/drawing/2014/main" id="{1F1BCB33-F1CC-F56D-531A-52808D98B5D7}"/>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7" name="Rectangle: Rounded Corners 26">
            <a:extLst>
              <a:ext uri="{FF2B5EF4-FFF2-40B4-BE49-F238E27FC236}">
                <a16:creationId xmlns:a16="http://schemas.microsoft.com/office/drawing/2014/main" id="{CF08CD20-46A1-F96D-683F-E600EE240041}"/>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8" name="Rectangle: Rounded Corners 27">
            <a:extLst>
              <a:ext uri="{FF2B5EF4-FFF2-40B4-BE49-F238E27FC236}">
                <a16:creationId xmlns:a16="http://schemas.microsoft.com/office/drawing/2014/main" id="{49D5AEE9-C351-B56C-9DC2-E5EBF97DB805}"/>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3" name="Rectangle: Rounded Corners 22">
            <a:extLst>
              <a:ext uri="{FF2B5EF4-FFF2-40B4-BE49-F238E27FC236}">
                <a16:creationId xmlns:a16="http://schemas.microsoft.com/office/drawing/2014/main" id="{08F94757-3B0E-08D2-8193-48AB1326A5BC}"/>
              </a:ext>
              <a:ext uri="{C183D7F6-B498-43B3-948B-1728B52AA6E4}">
                <adec:decorative xmlns:adec="http://schemas.microsoft.com/office/drawing/2017/decorative" val="1"/>
              </a:ext>
            </a:extLst>
          </p:cNvPr>
          <p:cNvSpPr/>
          <p:nvPr/>
        </p:nvSpPr>
        <p:spPr>
          <a:xfrm>
            <a:off x="3281515"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Using devices to manage diabetes</a:t>
            </a:r>
          </a:p>
        </p:txBody>
      </p:sp>
      <p:sp>
        <p:nvSpPr>
          <p:cNvPr id="24" name="Rectangle: Rounded Corners 23">
            <a:extLst>
              <a:ext uri="{FF2B5EF4-FFF2-40B4-BE49-F238E27FC236}">
                <a16:creationId xmlns:a16="http://schemas.microsoft.com/office/drawing/2014/main" id="{9BC64032-11AC-8B0D-F825-79501CEC2037}"/>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9" name="Rectangle: Rounded Corners 28">
            <a:extLst>
              <a:ext uri="{FF2B5EF4-FFF2-40B4-BE49-F238E27FC236}">
                <a16:creationId xmlns:a16="http://schemas.microsoft.com/office/drawing/2014/main" id="{BA76B43E-CC47-1E02-1A2B-F4EA53B9B95E}"/>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30" name="Rectangle: Rounded Corners 29">
            <a:extLst>
              <a:ext uri="{FF2B5EF4-FFF2-40B4-BE49-F238E27FC236}">
                <a16:creationId xmlns:a16="http://schemas.microsoft.com/office/drawing/2014/main" id="{9CBA565C-D995-673E-FF45-A6E010B175A6}"/>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31" name="Rectangle: Rounded Corners 30">
            <a:extLst>
              <a:ext uri="{FF2B5EF4-FFF2-40B4-BE49-F238E27FC236}">
                <a16:creationId xmlns:a16="http://schemas.microsoft.com/office/drawing/2014/main" id="{CB7A73C8-FF95-8651-E090-47687626DFEF}"/>
              </a:ext>
              <a:ext uri="{C183D7F6-B498-43B3-948B-1728B52AA6E4}">
                <adec:decorative xmlns:adec="http://schemas.microsoft.com/office/drawing/2017/decorative" val="1"/>
              </a:ext>
            </a:extLst>
          </p:cNvPr>
          <p:cNvSpPr/>
          <p:nvPr/>
        </p:nvSpPr>
        <p:spPr>
          <a:xfrm>
            <a:off x="286953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32" name="Rectangle: Rounded Corners 31">
            <a:extLst>
              <a:ext uri="{FF2B5EF4-FFF2-40B4-BE49-F238E27FC236}">
                <a16:creationId xmlns:a16="http://schemas.microsoft.com/office/drawing/2014/main" id="{6F4003D9-84B8-488C-02D6-AF7F4BFFC462}"/>
              </a:ext>
              <a:ext uri="{C183D7F6-B498-43B3-948B-1728B52AA6E4}">
                <adec:decorative xmlns:adec="http://schemas.microsoft.com/office/drawing/2017/decorative" val="1"/>
              </a:ext>
            </a:extLst>
          </p:cNvPr>
          <p:cNvSpPr/>
          <p:nvPr/>
        </p:nvSpPr>
        <p:spPr>
          <a:xfrm>
            <a:off x="6307793"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113253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C3F99F4A-BCB9-814A-8604-4C2E5ED371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DDEF917-9023-1CB8-1071-98969DD38B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B7C7BD88-DF55-6A4F-E915-9F174A8A9012}"/>
              </a:ext>
            </a:extLst>
          </p:cNvPr>
          <p:cNvSpPr txBox="1">
            <a:spLocks noGrp="1"/>
          </p:cNvSpPr>
          <p:nvPr>
            <p:ph type="title" idx="4294967295"/>
          </p:nvPr>
        </p:nvSpPr>
        <p:spPr>
          <a:xfrm>
            <a:off x="304800" y="1773238"/>
            <a:ext cx="11749087" cy="1845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b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0000"/>
              </a:lnSpc>
              <a:spcBef>
                <a:spcPts val="0"/>
              </a:spcBef>
              <a:spcAft>
                <a:spcPts val="0"/>
              </a:spcAft>
              <a:buClrTx/>
              <a:buSzTx/>
              <a:tabLst/>
              <a:defRPr/>
            </a:pPr>
            <a:r>
              <a:rPr kumimoji="0" lang="en-GB"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Find out more</a:t>
            </a:r>
          </a:p>
        </p:txBody>
      </p:sp>
    </p:spTree>
    <p:extLst>
      <p:ext uri="{BB962C8B-B14F-4D97-AF65-F5344CB8AC3E}">
        <p14:creationId xmlns:p14="http://schemas.microsoft.com/office/powerpoint/2010/main" val="3766271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14B38FD-C7BF-3112-D7B8-55122626C32D}"/>
              </a:ext>
            </a:extLst>
          </p:cNvPr>
          <p:cNvSpPr txBox="1">
            <a:spLocks noGrp="1"/>
          </p:cNvSpPr>
          <p:nvPr>
            <p:ph type="title" idx="4294967295"/>
          </p:nvPr>
        </p:nvSpPr>
        <p:spPr>
          <a:xfrm>
            <a:off x="450000" y="701874"/>
            <a:ext cx="11299088" cy="7156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mn-lt"/>
                <a:ea typeface="+mj-ea"/>
                <a:cs typeface="+mj-cs"/>
              </a:rPr>
              <a:t>Find out more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diabetessurvey.co.uk/latest-results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national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a:ln>
                <a:noFill/>
              </a:ln>
              <a:solidFill>
                <a:schemeClr val="bg1"/>
              </a:solidFill>
              <a:effectLst/>
              <a:latin typeface="Arial" charset="0"/>
            </a:endParaRPr>
          </a:p>
        </p:txBody>
      </p:sp>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4">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
        <p:nvSpPr>
          <p:cNvPr id="18" name="Rectangle: Rounded Corners 17">
            <a:extLst>
              <a:ext uri="{FF2B5EF4-FFF2-40B4-BE49-F238E27FC236}">
                <a16:creationId xmlns:a16="http://schemas.microsoft.com/office/drawing/2014/main" id="{0EC35A31-F34B-3BE5-A1DD-6D9522657F94}"/>
              </a:ext>
              <a:ext uri="{C183D7F6-B498-43B3-948B-1728B52AA6E4}">
                <adec:decorative xmlns:adec="http://schemas.microsoft.com/office/drawing/2017/decorative" val="1"/>
              </a:ext>
            </a:extLst>
          </p:cNvPr>
          <p:cNvSpPr/>
          <p:nvPr/>
        </p:nvSpPr>
        <p:spPr>
          <a:xfrm>
            <a:off x="4109566" y="266940"/>
            <a:ext cx="2846489" cy="108000"/>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rtlCol="0" anchor="t"/>
          <a:lstStyle/>
          <a:p>
            <a:pPr algn="l">
              <a:lnSpc>
                <a:spcPct val="115000"/>
              </a:lnSpc>
              <a:spcBef>
                <a:spcPts val="400"/>
              </a:spcBef>
              <a:spcAft>
                <a:spcPts val="400"/>
              </a:spcAft>
            </a:pPr>
            <a:r>
              <a:rPr lang="en-GB" sz="1100" dirty="0">
                <a:solidFill>
                  <a:schemeClr val="bg1">
                    <a:lumMod val="50000"/>
                  </a:schemeClr>
                </a:solidFill>
              </a:rPr>
              <a:t>Find out more </a:t>
            </a:r>
          </a:p>
        </p:txBody>
      </p:sp>
      <p:sp>
        <p:nvSpPr>
          <p:cNvPr id="19" name="Rectangle: Rounded Corners 18">
            <a:extLst>
              <a:ext uri="{FF2B5EF4-FFF2-40B4-BE49-F238E27FC236}">
                <a16:creationId xmlns:a16="http://schemas.microsoft.com/office/drawing/2014/main" id="{B0BA63A4-B30B-F989-12A6-BED4F8D7652D}"/>
              </a:ext>
              <a:ext uri="{C183D7F6-B498-43B3-948B-1728B52AA6E4}">
                <adec:decorative xmlns:adec="http://schemas.microsoft.com/office/drawing/2017/decorative" val="1"/>
              </a:ext>
            </a:extLst>
          </p:cNvPr>
          <p:cNvSpPr/>
          <p:nvPr/>
        </p:nvSpPr>
        <p:spPr>
          <a:xfrm>
            <a:off x="43021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01</a:t>
            </a:r>
          </a:p>
        </p:txBody>
      </p:sp>
      <p:sp>
        <p:nvSpPr>
          <p:cNvPr id="20" name="Rectangle: Rounded Corners 19">
            <a:extLst>
              <a:ext uri="{FF2B5EF4-FFF2-40B4-BE49-F238E27FC236}">
                <a16:creationId xmlns:a16="http://schemas.microsoft.com/office/drawing/2014/main" id="{833030C1-3501-8BD0-55E1-34E4815FF216}"/>
              </a:ext>
              <a:ext uri="{C183D7F6-B498-43B3-948B-1728B52AA6E4}">
                <adec:decorative xmlns:adec="http://schemas.microsoft.com/office/drawing/2017/decorative" val="1"/>
              </a:ext>
            </a:extLst>
          </p:cNvPr>
          <p:cNvSpPr/>
          <p:nvPr/>
        </p:nvSpPr>
        <p:spPr>
          <a:xfrm>
            <a:off x="822094"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02</a:t>
            </a:r>
          </a:p>
        </p:txBody>
      </p:sp>
      <p:sp>
        <p:nvSpPr>
          <p:cNvPr id="21" name="Rectangle: Rounded Corners 20">
            <a:extLst>
              <a:ext uri="{FF2B5EF4-FFF2-40B4-BE49-F238E27FC236}">
                <a16:creationId xmlns:a16="http://schemas.microsoft.com/office/drawing/2014/main" id="{296F9C55-9CCD-834F-A70F-9937D6ACEACD}"/>
              </a:ext>
              <a:ext uri="{C183D7F6-B498-43B3-948B-1728B52AA6E4}">
                <adec:decorative xmlns:adec="http://schemas.microsoft.com/office/drawing/2017/decorative" val="1"/>
              </a:ext>
            </a:extLst>
          </p:cNvPr>
          <p:cNvSpPr/>
          <p:nvPr/>
        </p:nvSpPr>
        <p:spPr>
          <a:xfrm>
            <a:off x="1244121"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03</a:t>
            </a:r>
          </a:p>
        </p:txBody>
      </p:sp>
      <p:sp>
        <p:nvSpPr>
          <p:cNvPr id="22" name="Rectangle: Rounded Corners 21">
            <a:extLst>
              <a:ext uri="{FF2B5EF4-FFF2-40B4-BE49-F238E27FC236}">
                <a16:creationId xmlns:a16="http://schemas.microsoft.com/office/drawing/2014/main" id="{9FBB578F-EBF7-AD17-CC6C-5F902B3906F4}"/>
              </a:ext>
              <a:ext uri="{C183D7F6-B498-43B3-948B-1728B52AA6E4}">
                <adec:decorative xmlns:adec="http://schemas.microsoft.com/office/drawing/2017/decorative" val="1"/>
              </a:ext>
            </a:extLst>
          </p:cNvPr>
          <p:cNvSpPr/>
          <p:nvPr/>
        </p:nvSpPr>
        <p:spPr>
          <a:xfrm>
            <a:off x="1646052"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04</a:t>
            </a:r>
          </a:p>
        </p:txBody>
      </p:sp>
      <p:sp>
        <p:nvSpPr>
          <p:cNvPr id="23" name="Rectangle: Rounded Corners 22">
            <a:extLst>
              <a:ext uri="{FF2B5EF4-FFF2-40B4-BE49-F238E27FC236}">
                <a16:creationId xmlns:a16="http://schemas.microsoft.com/office/drawing/2014/main" id="{33248ADC-6998-5392-D18F-50B73E09F6D3}"/>
              </a:ext>
              <a:ext uri="{C183D7F6-B498-43B3-948B-1728B52AA6E4}">
                <adec:decorative xmlns:adec="http://schemas.microsoft.com/office/drawing/2017/decorative" val="1"/>
              </a:ext>
            </a:extLst>
          </p:cNvPr>
          <p:cNvSpPr/>
          <p:nvPr/>
        </p:nvSpPr>
        <p:spPr>
          <a:xfrm>
            <a:off x="205562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05</a:t>
            </a:r>
          </a:p>
        </p:txBody>
      </p:sp>
      <p:sp>
        <p:nvSpPr>
          <p:cNvPr id="24" name="Rectangle: Rounded Corners 23">
            <a:extLst>
              <a:ext uri="{FF2B5EF4-FFF2-40B4-BE49-F238E27FC236}">
                <a16:creationId xmlns:a16="http://schemas.microsoft.com/office/drawing/2014/main" id="{64FFB795-0229-9FFF-80F3-6686C2DA386C}"/>
              </a:ext>
              <a:ext uri="{C183D7F6-B498-43B3-948B-1728B52AA6E4}">
                <adec:decorative xmlns:adec="http://schemas.microsoft.com/office/drawing/2017/decorative" val="1"/>
              </a:ext>
            </a:extLst>
          </p:cNvPr>
          <p:cNvSpPr/>
          <p:nvPr/>
        </p:nvSpPr>
        <p:spPr>
          <a:xfrm>
            <a:off x="2467606"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06</a:t>
            </a:r>
          </a:p>
        </p:txBody>
      </p:sp>
      <p:sp>
        <p:nvSpPr>
          <p:cNvPr id="25" name="Rectangle: Rounded Corners 24">
            <a:extLst>
              <a:ext uri="{FF2B5EF4-FFF2-40B4-BE49-F238E27FC236}">
                <a16:creationId xmlns:a16="http://schemas.microsoft.com/office/drawing/2014/main" id="{64A18C6B-CF63-C978-2426-A91B5562103B}"/>
              </a:ext>
              <a:ext uri="{C183D7F6-B498-43B3-948B-1728B52AA6E4}">
                <adec:decorative xmlns:adec="http://schemas.microsoft.com/office/drawing/2017/decorative" val="1"/>
              </a:ext>
            </a:extLst>
          </p:cNvPr>
          <p:cNvSpPr/>
          <p:nvPr/>
        </p:nvSpPr>
        <p:spPr>
          <a:xfrm>
            <a:off x="2869537"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07</a:t>
            </a:r>
          </a:p>
        </p:txBody>
      </p:sp>
      <p:sp>
        <p:nvSpPr>
          <p:cNvPr id="26" name="Rectangle: Rounded Corners 25">
            <a:extLst>
              <a:ext uri="{FF2B5EF4-FFF2-40B4-BE49-F238E27FC236}">
                <a16:creationId xmlns:a16="http://schemas.microsoft.com/office/drawing/2014/main" id="{BD6135D2-BEA3-7EC5-CDBB-03C74E4EDABC}"/>
              </a:ext>
              <a:ext uri="{C183D7F6-B498-43B3-948B-1728B52AA6E4}">
                <adec:decorative xmlns:adec="http://schemas.microsoft.com/office/drawing/2017/decorative" val="1"/>
              </a:ext>
            </a:extLst>
          </p:cNvPr>
          <p:cNvSpPr/>
          <p:nvPr/>
        </p:nvSpPr>
        <p:spPr>
          <a:xfrm>
            <a:off x="3281515"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08</a:t>
            </a:r>
          </a:p>
        </p:txBody>
      </p:sp>
      <p:sp>
        <p:nvSpPr>
          <p:cNvPr id="27" name="Rectangle: Rounded Corners 26">
            <a:extLst>
              <a:ext uri="{FF2B5EF4-FFF2-40B4-BE49-F238E27FC236}">
                <a16:creationId xmlns:a16="http://schemas.microsoft.com/office/drawing/2014/main" id="{212BEF94-CD5A-D14F-1F6A-2D6FCAB1CC71}"/>
              </a:ext>
              <a:ext uri="{C183D7F6-B498-43B3-948B-1728B52AA6E4}">
                <adec:decorative xmlns:adec="http://schemas.microsoft.com/office/drawing/2017/decorative" val="1"/>
              </a:ext>
            </a:extLst>
          </p:cNvPr>
          <p:cNvSpPr/>
          <p:nvPr/>
        </p:nvSpPr>
        <p:spPr>
          <a:xfrm>
            <a:off x="3710729" y="266940"/>
            <a:ext cx="277270" cy="54000"/>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16000" rIns="0" bIns="0" rtlCol="0" anchor="t"/>
          <a:lstStyle/>
          <a:p>
            <a:pPr algn="ctr">
              <a:lnSpc>
                <a:spcPct val="115000"/>
              </a:lnSpc>
              <a:spcBef>
                <a:spcPts val="400"/>
              </a:spcBef>
              <a:spcAft>
                <a:spcPts val="400"/>
              </a:spcAft>
            </a:pPr>
            <a:r>
              <a:rPr lang="en-GB" sz="1100" dirty="0">
                <a:solidFill>
                  <a:schemeClr val="bg1">
                    <a:lumMod val="75000"/>
                  </a:schemeClr>
                </a:solidFill>
              </a:rPr>
              <a:t>09</a:t>
            </a: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r>
              <a:rPr lang="en-GB" dirty="0"/>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dirty="0"/>
              <a:t>Who took part in the survey?</a:t>
            </a:r>
          </a:p>
        </p:txBody>
      </p:sp>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dirty="0">
                <a:ln>
                  <a:noFill/>
                </a:ln>
                <a:solidFill>
                  <a:schemeClr val="tx1"/>
                </a:solidFill>
                <a:effectLst/>
                <a:uLnTx/>
                <a:uFillTx/>
                <a:ea typeface="+mn-ea"/>
                <a:cs typeface="+mn-cs"/>
              </a:rPr>
              <a:t>This slide provides information about people living with type 1 or type 2 diabetes who took part in the survey.</a:t>
            </a:r>
            <a:endParaRPr lang="en-GB" b="0" dirty="0">
              <a:solidFill>
                <a:schemeClr val="tx1"/>
              </a:solidFill>
            </a:endParaRPr>
          </a:p>
        </p:txBody>
      </p:sp>
      <p:grpSp>
        <p:nvGrpSpPr>
          <p:cNvPr id="38" name="Group 37">
            <a:extLst>
              <a:ext uri="{FF2B5EF4-FFF2-40B4-BE49-F238E27FC236}">
                <a16:creationId xmlns:a16="http://schemas.microsoft.com/office/drawing/2014/main" id="{7BECC6C1-99FE-64F6-070D-88AE6BDFC903}"/>
              </a:ext>
              <a:ext uri="{C183D7F6-B498-43B3-948B-1728B52AA6E4}">
                <adec:decorative xmlns:adec="http://schemas.microsoft.com/office/drawing/2017/decorative" val="1"/>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grpSp>
      <p:sp>
        <p:nvSpPr>
          <p:cNvPr id="51" name="Rectangle 50">
            <a:extLst>
              <a:ext uri="{FF2B5EF4-FFF2-40B4-BE49-F238E27FC236}">
                <a16:creationId xmlns:a16="http://schemas.microsoft.com/office/drawing/2014/main" id="{01658396-A9F9-5772-B63A-6B632F3B849A}"/>
              </a:ext>
              <a:ext uri="{C183D7F6-B498-43B3-948B-1728B52AA6E4}">
                <adec:decorative xmlns:adec="http://schemas.microsoft.com/office/drawing/2017/decorative" val="1"/>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2" name="Rectangle 31">
            <a:extLst>
              <a:ext uri="{FF2B5EF4-FFF2-40B4-BE49-F238E27FC236}">
                <a16:creationId xmlns:a16="http://schemas.microsoft.com/office/drawing/2014/main" id="{8BA13269-34DD-485E-13D8-58F79487E5E6}"/>
              </a:ext>
              <a:ext uri="{C183D7F6-B498-43B3-948B-1728B52AA6E4}">
                <adec:decorative xmlns:adec="http://schemas.microsoft.com/office/drawing/2017/decorative" val="1"/>
              </a:ext>
            </a:extLst>
          </p:cNvPr>
          <p:cNvSpPr/>
          <p:nvPr/>
        </p:nvSpPr>
        <p:spPr>
          <a:xfrm>
            <a:off x="386369" y="1585274"/>
            <a:ext cx="4524731" cy="225259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dirty="0">
              <a:solidFill>
                <a:srgbClr val="003087"/>
              </a:solidFill>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schemeClr val="tx1"/>
                </a:solidFill>
              </a:rPr>
              <a:t>Response rate</a:t>
            </a:r>
          </a:p>
        </p:txBody>
      </p:sp>
      <p:graphicFrame>
        <p:nvGraphicFramePr>
          <p:cNvPr id="44" name="Table 43">
            <a:extLst>
              <a:ext uri="{FF2B5EF4-FFF2-40B4-BE49-F238E27FC236}">
                <a16:creationId xmlns:a16="http://schemas.microsoft.com/office/drawing/2014/main" id="{A3A01393-FF8A-BB02-6F78-D943F3FD47C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8835280"/>
              </p:ext>
            </p:extLst>
          </p:nvPr>
        </p:nvGraphicFramePr>
        <p:xfrm>
          <a:off x="387711"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1</a:t>
            </a:r>
            <a:endParaRPr kumimoji="0" lang="en-GB" sz="1200" b="0" i="0" u="none" strike="noStrike" kern="1200" cap="none" spc="0" normalizeH="0" baseline="0" noProof="0" dirty="0">
              <a:ln>
                <a:noFill/>
              </a:ln>
              <a:effectLst/>
              <a:uLnTx/>
              <a:uFillTx/>
              <a:latin typeface="Arial"/>
              <a:ea typeface="+mn-ea"/>
              <a:cs typeface="+mn-cs"/>
            </a:endParaRPr>
          </a:p>
        </p:txBody>
      </p:sp>
      <p:sp>
        <p:nvSpPr>
          <p:cNvPr id="50" name="Rectangle 49">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43,067</a:t>
            </a:r>
          </a:p>
        </p:txBody>
      </p:sp>
      <p:sp>
        <p:nvSpPr>
          <p:cNvPr id="45" name="Rectangle 44">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18,051</a:t>
            </a:r>
          </a:p>
        </p:txBody>
      </p:sp>
      <p:sp>
        <p:nvSpPr>
          <p:cNvPr id="49" name="TextBox 48">
            <a:extLst>
              <a:ext uri="{FF2B5EF4-FFF2-40B4-BE49-F238E27FC236}">
                <a16:creationId xmlns:a16="http://schemas.microsoft.com/office/drawing/2014/main" id="{AC9AA857-1A0F-E1EE-1592-C06F08F48732}"/>
              </a:ext>
            </a:extLst>
          </p:cNvPr>
          <p:cNvSpPr txBox="1"/>
          <p:nvPr/>
        </p:nvSpPr>
        <p:spPr>
          <a:xfrm>
            <a:off x="2674034" y="3424865"/>
            <a:ext cx="717847" cy="310919"/>
          </a:xfrm>
          <a:prstGeom prst="rect">
            <a:avLst/>
          </a:prstGeom>
          <a:noFill/>
        </p:spPr>
        <p:txBody>
          <a:bodyPr wrap="square">
            <a:spAutoFit/>
          </a:bodyPr>
          <a:lstStyle/>
          <a:p>
            <a:pPr algn="ctr">
              <a:lnSpc>
                <a:spcPct val="110000"/>
              </a:lnSpc>
            </a:pPr>
            <a:r>
              <a:rPr lang="en-GB" sz="1400" b="1" dirty="0">
                <a:latin typeface="Arial (Body)"/>
              </a:rPr>
              <a:t>42%</a:t>
            </a: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solidFill>
                  <a:prstClr val="white"/>
                </a:solidFill>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2" name="Rectangle 51">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65,828</a:t>
            </a:r>
          </a:p>
        </p:txBody>
      </p:sp>
      <p:sp>
        <p:nvSpPr>
          <p:cNvPr id="47" name="Rectangle 46">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24,451</a:t>
            </a:r>
          </a:p>
        </p:txBody>
      </p:sp>
      <p:sp>
        <p:nvSpPr>
          <p:cNvPr id="48" name="TextBox 47">
            <a:extLst>
              <a:ext uri="{FF2B5EF4-FFF2-40B4-BE49-F238E27FC236}">
                <a16:creationId xmlns:a16="http://schemas.microsoft.com/office/drawing/2014/main" id="{B0E6A962-D4C4-873D-87BA-A6162FF36399}"/>
              </a:ext>
            </a:extLst>
          </p:cNvPr>
          <p:cNvSpPr txBox="1"/>
          <p:nvPr/>
        </p:nvSpPr>
        <p:spPr>
          <a:xfrm>
            <a:off x="4084865" y="3419253"/>
            <a:ext cx="717847" cy="310919"/>
          </a:xfrm>
          <a:prstGeom prst="rect">
            <a:avLst/>
          </a:prstGeom>
          <a:noFill/>
        </p:spPr>
        <p:txBody>
          <a:bodyPr wrap="square">
            <a:spAutoFit/>
          </a:bodyPr>
          <a:lstStyle/>
          <a:p>
            <a:pPr algn="ctr">
              <a:lnSpc>
                <a:spcPct val="110000"/>
              </a:lnSpc>
            </a:pPr>
            <a:r>
              <a:rPr lang="en-GB" sz="1400" b="1" dirty="0">
                <a:solidFill>
                  <a:srgbClr val="292926"/>
                </a:solidFill>
                <a:latin typeface="Arial (Body)"/>
              </a:rPr>
              <a:t>37%</a:t>
            </a:r>
          </a:p>
        </p:txBody>
      </p:sp>
      <p:sp>
        <p:nvSpPr>
          <p:cNvPr id="57" name="Rectangle 56">
            <a:extLst>
              <a:ext uri="{FF2B5EF4-FFF2-40B4-BE49-F238E27FC236}">
                <a16:creationId xmlns:a16="http://schemas.microsoft.com/office/drawing/2014/main" id="{7E8AB261-ECC0-152A-B362-7F28FE46B08F}"/>
              </a:ext>
              <a:ext uri="{C183D7F6-B498-43B3-948B-1728B52AA6E4}">
                <adec:decorative xmlns:adec="http://schemas.microsoft.com/office/drawing/2017/decorative" val="1"/>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dirty="0">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schemeClr val="tx1"/>
                </a:solidFill>
              </a:rPr>
              <a:t>Ethnicity </a:t>
            </a:r>
          </a:p>
        </p:txBody>
      </p:sp>
      <p:graphicFrame>
        <p:nvGraphicFramePr>
          <p:cNvPr id="74" name="Chart 73">
            <a:extLst>
              <a:ext uri="{FF2B5EF4-FFF2-40B4-BE49-F238E27FC236}">
                <a16:creationId xmlns:a16="http://schemas.microsoft.com/office/drawing/2014/main" id="{355C071A-CD18-D70C-6FC9-CF8E28723D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26996"/>
              </p:ext>
            </p:extLst>
          </p:nvPr>
        </p:nvGraphicFramePr>
        <p:xfrm>
          <a:off x="4959220" y="2086448"/>
          <a:ext cx="4527918" cy="1772447"/>
        </p:xfrm>
        <a:graphic>
          <a:graphicData uri="http://schemas.openxmlformats.org/drawingml/2006/chart">
            <c:chart xmlns:c="http://schemas.openxmlformats.org/drawingml/2006/chart" xmlns:r="http://schemas.openxmlformats.org/officeDocument/2006/relationships" r:id="rId3"/>
          </a:graphicData>
        </a:graphic>
      </p:graphicFrame>
      <p:sp>
        <p:nvSpPr>
          <p:cNvPr id="60" name="Rectangle 59">
            <a:extLst>
              <a:ext uri="{FF2B5EF4-FFF2-40B4-BE49-F238E27FC236}">
                <a16:creationId xmlns:a16="http://schemas.microsoft.com/office/drawing/2014/main" id="{0853A4FD-54ED-4F6E-33D2-D8E6A71CC398}"/>
              </a:ext>
              <a:ext uri="{C183D7F6-B498-43B3-948B-1728B52AA6E4}">
                <adec:decorative xmlns:adec="http://schemas.microsoft.com/office/drawing/2017/decorative" val="1"/>
              </a:ext>
            </a:extLst>
          </p:cNvPr>
          <p:cNvSpPr/>
          <p:nvPr/>
        </p:nvSpPr>
        <p:spPr>
          <a:xfrm>
            <a:off x="9553233" y="1585274"/>
            <a:ext cx="2252399" cy="225259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dirty="0">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schemeClr val="tx1"/>
                </a:solidFill>
              </a:rPr>
              <a:t>Age </a:t>
            </a:r>
          </a:p>
        </p:txBody>
      </p:sp>
      <p:graphicFrame>
        <p:nvGraphicFramePr>
          <p:cNvPr id="62" name="Chart 61">
            <a:extLst>
              <a:ext uri="{FF2B5EF4-FFF2-40B4-BE49-F238E27FC236}">
                <a16:creationId xmlns:a16="http://schemas.microsoft.com/office/drawing/2014/main" id="{04F3C87B-4CA1-0C51-E06E-D69E88F6320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364773"/>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 uri="{C183D7F6-B498-43B3-948B-1728B52AA6E4}">
                <adec:decorative xmlns:adec="http://schemas.microsoft.com/office/drawing/2017/decorative" val="1"/>
              </a:ext>
            </a:extLst>
          </p:cNvPr>
          <p:cNvSpPr/>
          <p:nvPr/>
        </p:nvSpPr>
        <p:spPr>
          <a:xfrm>
            <a:off x="383182" y="3880863"/>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dirty="0">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22140"/>
            <a:ext cx="4713212" cy="51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schemeClr val="tx1"/>
                </a:solidFill>
              </a:rPr>
              <a:t>Which of the following best describes you?</a:t>
            </a:r>
          </a:p>
        </p:txBody>
      </p:sp>
      <p:graphicFrame>
        <p:nvGraphicFramePr>
          <p:cNvPr id="65" name="Chart 64">
            <a:extLst>
              <a:ext uri="{FF2B5EF4-FFF2-40B4-BE49-F238E27FC236}">
                <a16:creationId xmlns:a16="http://schemas.microsoft.com/office/drawing/2014/main" id="{507AED47-5D12-D0FC-2662-671BA6F6931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1762505"/>
              </p:ext>
            </p:extLst>
          </p:nvPr>
        </p:nvGraphicFramePr>
        <p:xfrm>
          <a:off x="417300" y="4364538"/>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 uri="{C183D7F6-B498-43B3-948B-1728B52AA6E4}">
                <adec:decorative xmlns:adec="http://schemas.microsoft.com/office/drawing/2017/decorative" val="1"/>
              </a:ext>
            </a:extLst>
          </p:cNvPr>
          <p:cNvSpPr/>
          <p:nvPr/>
        </p:nvSpPr>
        <p:spPr>
          <a:xfrm>
            <a:off x="4966367" y="3880863"/>
            <a:ext cx="3983632" cy="225259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dirty="0">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4966367" y="3880863"/>
            <a:ext cx="3985609" cy="51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1600" b="1" dirty="0">
                <a:solidFill>
                  <a:schemeClr val="tx1"/>
                </a:solidFill>
              </a:rPr>
              <a:t>Is your gender identity the same as the sex you were registered at birth?</a:t>
            </a:r>
          </a:p>
        </p:txBody>
      </p:sp>
      <p:graphicFrame>
        <p:nvGraphicFramePr>
          <p:cNvPr id="68" name="Chart 67">
            <a:extLst>
              <a:ext uri="{FF2B5EF4-FFF2-40B4-BE49-F238E27FC236}">
                <a16:creationId xmlns:a16="http://schemas.microsoft.com/office/drawing/2014/main" id="{07CEB085-5BE7-8B17-8A3C-5439B41BC1F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2284061"/>
              </p:ext>
            </p:extLst>
          </p:nvPr>
        </p:nvGraphicFramePr>
        <p:xfrm>
          <a:off x="5093208" y="4340377"/>
          <a:ext cx="3719715"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 uri="{C183D7F6-B498-43B3-948B-1728B52AA6E4}">
                <adec:decorative xmlns:adec="http://schemas.microsoft.com/office/drawing/2017/decorative" val="1"/>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dirty="0">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08161"/>
            <a:ext cx="2796652" cy="51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schemeClr val="tx1"/>
                </a:solidFill>
                <a:latin typeface="Arial"/>
              </a:rPr>
              <a:t>IMD</a:t>
            </a:r>
            <a:r>
              <a:rPr lang="en-GB" sz="1200" b="1" baseline="70000" dirty="0">
                <a:solidFill>
                  <a:schemeClr val="tx1"/>
                </a:solidFill>
                <a:latin typeface="Arial"/>
              </a:rPr>
              <a:t>2</a:t>
            </a:r>
            <a:r>
              <a:rPr lang="en-GB" sz="1600" b="1" dirty="0">
                <a:solidFill>
                  <a:schemeClr val="tx1"/>
                </a:solidFill>
              </a:rPr>
              <a:t> quintile</a:t>
            </a:r>
          </a:p>
        </p:txBody>
      </p:sp>
      <p:graphicFrame>
        <p:nvGraphicFramePr>
          <p:cNvPr id="72" name="Chart 71">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824018368"/>
              </p:ext>
            </p:extLst>
          </p:nvPr>
        </p:nvGraphicFramePr>
        <p:xfrm>
          <a:off x="9242317" y="4370432"/>
          <a:ext cx="3744000" cy="17724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D_803a51473d8193f7_CalcTable">
            <a:extLst>
              <a:ext uri="{FF2B5EF4-FFF2-40B4-BE49-F238E27FC236}">
                <a16:creationId xmlns:a16="http://schemas.microsoft.com/office/drawing/2014/main" id="{D4593499-85B9-782D-8032-3EA6BC9287E4}"/>
              </a:ext>
            </a:extLst>
          </p:cNvPr>
          <p:cNvGraphicFramePr>
            <a:graphicFrameLocks noGrp="1"/>
          </p:cNvGraphicFramePr>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Chart 2">
            <a:extLst>
              <a:ext uri="{FF2B5EF4-FFF2-40B4-BE49-F238E27FC236}">
                <a16:creationId xmlns:a16="http://schemas.microsoft.com/office/drawing/2014/main" id="{ED50C80D-D606-8D29-ED2B-9B410E6D633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0896260"/>
              </p:ext>
            </p:extLst>
          </p:nvPr>
        </p:nvGraphicFramePr>
        <p:xfrm>
          <a:off x="586637" y="3347363"/>
          <a:ext cx="3719715" cy="5101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Chart 3">
            <a:extLst>
              <a:ext uri="{FF2B5EF4-FFF2-40B4-BE49-F238E27FC236}">
                <a16:creationId xmlns:a16="http://schemas.microsoft.com/office/drawing/2014/main" id="{D5EC5565-2458-2F8F-F160-B9EA7ADD144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8716015"/>
              </p:ext>
            </p:extLst>
          </p:nvPr>
        </p:nvGraphicFramePr>
        <p:xfrm>
          <a:off x="2066647" y="3337298"/>
          <a:ext cx="3719715" cy="510171"/>
        </p:xfrm>
        <a:graphic>
          <a:graphicData uri="http://schemas.openxmlformats.org/drawingml/2006/chart">
            <c:chart xmlns:c="http://schemas.openxmlformats.org/drawingml/2006/chart" xmlns:r="http://schemas.openxmlformats.org/officeDocument/2006/relationships" r:id="rId9"/>
          </a:graphicData>
        </a:graphic>
      </p:graphicFrame>
      <p:sp>
        <p:nvSpPr>
          <p:cNvPr id="8" name="Rectangle 7">
            <a:extLst>
              <a:ext uri="{FF2B5EF4-FFF2-40B4-BE49-F238E27FC236}">
                <a16:creationId xmlns:a16="http://schemas.microsoft.com/office/drawing/2014/main" id="{2BE1BB8E-C2C3-5CA3-CF53-78D790AC7A97}"/>
              </a:ext>
            </a:extLst>
          </p:cNvPr>
          <p:cNvSpPr/>
          <p:nvPr/>
        </p:nvSpPr>
        <p:spPr>
          <a:xfrm>
            <a:off x="753018" y="6172295"/>
            <a:ext cx="10525991" cy="474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lnSpc>
                <a:spcPct val="115000"/>
              </a:lnSpc>
              <a:spcBef>
                <a:spcPts val="400"/>
              </a:spcBef>
              <a:spcAft>
                <a:spcPts val="400"/>
              </a:spcAft>
            </a:pPr>
            <a:r>
              <a:rPr lang="en-GB" sz="1100" dirty="0">
                <a:solidFill>
                  <a:schemeClr val="tx1"/>
                </a:solidFill>
                <a:effectLst/>
              </a:rPr>
              <a:t>Full survey results are available in Excel table format here: </a:t>
            </a:r>
            <a:r>
              <a:rPr lang="en-GB" sz="1100" dirty="0">
                <a:solidFill>
                  <a:schemeClr val="tx1"/>
                </a:solidFill>
                <a:effectLst/>
                <a:hlinkClick r:id="rId10" tooltip="https://diabetessurvey.co.uk/latest-results">
                  <a:extLst>
                    <a:ext uri="{A12FA001-AC4F-418D-AE19-62706E023703}">
                      <ahyp:hlinkClr xmlns:ahyp="http://schemas.microsoft.com/office/drawing/2018/hyperlinkcolor" val="tx"/>
                    </a:ext>
                  </a:extLst>
                </a:hlinkClick>
              </a:rPr>
              <a:t>https://diabetessurvey.co.uk/latest-results</a:t>
            </a:r>
            <a:endParaRPr lang="en-GB" sz="1100" dirty="0">
              <a:solidFill>
                <a:schemeClr val="tx1"/>
              </a:solidFill>
            </a:endParaRPr>
          </a:p>
        </p:txBody>
      </p:sp>
    </p:spTree>
    <p:extLst>
      <p:ext uri="{BB962C8B-B14F-4D97-AF65-F5344CB8AC3E}">
        <p14:creationId xmlns:p14="http://schemas.microsoft.com/office/powerpoint/2010/main" val="2399334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Old_Ipsos">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ipsos_fonts_202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Presentation8" id="{57548A5F-C6F3-40C1-9DBF-897F238064CF}" vid="{73C495CC-DFE9-4904-A17F-B19F8E4A67C3}"/>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3B023AE30C143AC5496967630FDA3" ma:contentTypeVersion="4" ma:contentTypeDescription="Create a new document." ma:contentTypeScope="" ma:versionID="4615d9812682b9c220bfe6627d714ac4">
  <xsd:schema xmlns:xsd="http://www.w3.org/2001/XMLSchema" xmlns:xs="http://www.w3.org/2001/XMLSchema" xmlns:p="http://schemas.microsoft.com/office/2006/metadata/properties" xmlns:ns2="f22a963c-f3d8-4d34-af13-b02101e549d5" targetNamespace="http://schemas.microsoft.com/office/2006/metadata/properties" ma:root="true" ma:fieldsID="161b023f9f4461f8db4b037ae065541e" ns2:_="">
    <xsd:import namespace="f22a963c-f3d8-4d34-af13-b02101e549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a963c-f3d8-4d34-af13-b02101e54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11B16A-6C5B-4329-8FCC-D35C70C7A5CD}">
  <ds:schemaRefs>
    <ds:schemaRef ds:uri="f22a963c-f3d8-4d34-af13-b02101e549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48C548-DF0A-46E6-808E-E014CE85BB6E}">
  <ds:schemaRefs>
    <ds:schemaRef ds:uri="http://schemas.microsoft.com/sharepoint/v3/contenttype/forms"/>
  </ds:schemaRefs>
</ds:datastoreItem>
</file>

<file path=customXml/itemProps3.xml><?xml version="1.0" encoding="utf-8"?>
<ds:datastoreItem xmlns:ds="http://schemas.openxmlformats.org/officeDocument/2006/customXml" ds:itemID="{79DBDAFE-D0DB-449C-BD31-D8231D245AB7}">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f22a963c-f3d8-4d34-af13-b02101e549d5"/>
    <ds:schemaRef ds:uri="http://www.w3.org/XML/1998/namespace"/>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TotalTime>
  <Words>15155</Words>
  <Application>Microsoft Office PowerPoint</Application>
  <PresentationFormat>Widescreen</PresentationFormat>
  <Paragraphs>1676</Paragraphs>
  <Slides>82</Slides>
  <Notes>24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4" baseType="lpstr">
      <vt:lpstr>Aptos</vt:lpstr>
      <vt:lpstr>Arial</vt:lpstr>
      <vt:lpstr>Arial (Body)</vt:lpstr>
      <vt:lpstr>Arial Black</vt:lpstr>
      <vt:lpstr>Barlow</vt:lpstr>
      <vt:lpstr>HelveticaNeueLT Std Lt Cn</vt:lpstr>
      <vt:lpstr>Roboto</vt:lpstr>
      <vt:lpstr>Segoe UI</vt:lpstr>
      <vt:lpstr>Wingdings 2</vt:lpstr>
      <vt:lpstr>Theme1</vt:lpstr>
      <vt:lpstr>1_IPSOS - Classical Template - 16x9</vt:lpstr>
      <vt:lpstr>Diapositive think-cell</vt:lpstr>
      <vt:lpstr>National Diabetes Experience Survey   National report</vt:lpstr>
      <vt:lpstr>Contents </vt:lpstr>
      <vt:lpstr>National Diabetes Experience Survey  1.  Introduction  How to interpret the results </vt:lpstr>
      <vt:lpstr>Introduction</vt:lpstr>
      <vt:lpstr>How to interpret the results </vt:lpstr>
      <vt:lpstr>National Diabetes Experience Survey  2.  Headline findings  Who took part in the survey? </vt:lpstr>
      <vt:lpstr>Headline findings – type 1 diabetes</vt:lpstr>
      <vt:lpstr>Headline findings – type 2 diabetes</vt:lpstr>
      <vt:lpstr>Who took part in the survey?</vt:lpstr>
      <vt:lpstr>National Diabetes Experience Survey  3.  Diagnosis</vt:lpstr>
      <vt:lpstr>Diagnosis: Diabetes type</vt:lpstr>
      <vt:lpstr>Diagnosis: Length of time since diagnosis</vt:lpstr>
      <vt:lpstr>Diagnosis: NHS service</vt:lpstr>
      <vt:lpstr>Diagnosis: How diagnosed </vt:lpstr>
      <vt:lpstr>Diagnosis: How diagnosed </vt:lpstr>
      <vt:lpstr>Diagnosis: Delays </vt:lpstr>
      <vt:lpstr>Diagnosis: Delays </vt:lpstr>
      <vt:lpstr>Diagnosis: Information shared</vt:lpstr>
      <vt:lpstr>Diagnosis: Usefulness of information</vt:lpstr>
      <vt:lpstr>Diagnosis: Had a conversation about next steps </vt:lpstr>
      <vt:lpstr>National Diabetes Experience Survey  4.  Annual review</vt:lpstr>
      <vt:lpstr>Annual review: Ever had an annual review </vt:lpstr>
      <vt:lpstr>Annual review: When last annual review took place</vt:lpstr>
      <vt:lpstr>Annual review: Which NHS service the review was with</vt:lpstr>
      <vt:lpstr>Annual review: Who spoke to </vt:lpstr>
      <vt:lpstr>Annual review: Checks </vt:lpstr>
      <vt:lpstr>Annual review: Checks </vt:lpstr>
      <vt:lpstr>Annual review: Discussing results with a healthcare professional </vt:lpstr>
      <vt:lpstr>Annual review: Involvement in decisions </vt:lpstr>
      <vt:lpstr>Annual review: Consideration of emotional and mental health needs </vt:lpstr>
      <vt:lpstr>Annual review: Being listened to</vt:lpstr>
      <vt:lpstr>Annual review: Sharing information that was easy to understand </vt:lpstr>
      <vt:lpstr>Annual review: Conversation about diabetes care </vt:lpstr>
      <vt:lpstr>Annual review: Conversation about diabetes care </vt:lpstr>
      <vt:lpstr>Annual review: Overall experience </vt:lpstr>
      <vt:lpstr>Annual review: Reasons for not having an annual review </vt:lpstr>
      <vt:lpstr>Annual review: Reasons for not having an annual review </vt:lpstr>
      <vt:lpstr>National Diabetes Experience Survey  5.  Last NHS appointment</vt:lpstr>
      <vt:lpstr>Last NHS appointment: When it took place </vt:lpstr>
      <vt:lpstr>Last NHS appointment: Which service it was with </vt:lpstr>
      <vt:lpstr>Last NHS appointment: Who was spoken to</vt:lpstr>
      <vt:lpstr>Last NHS appointment: Who was spoken to</vt:lpstr>
      <vt:lpstr>Last NHS appointment: Involvement in decisions </vt:lpstr>
      <vt:lpstr>Last NHS appointment: Considering emotional and mental health needs </vt:lpstr>
      <vt:lpstr>Last NHS appointment: Being listened to</vt:lpstr>
      <vt:lpstr>Last NHS appointment: Sharing information that was easy to understand </vt:lpstr>
      <vt:lpstr>Last NHS appointment: Overall experience </vt:lpstr>
      <vt:lpstr>National Diabetes Experience Survey  6.  Diabetes courses</vt:lpstr>
      <vt:lpstr>Diabetes courses: Attendance</vt:lpstr>
      <vt:lpstr>Diabetes courses: Not taken part </vt:lpstr>
      <vt:lpstr>Diabetes courses: Not taken part </vt:lpstr>
      <vt:lpstr>National Diabetes Experience Survey  7.  Living with diabetes</vt:lpstr>
      <vt:lpstr>Living with diabetes: Physical activity </vt:lpstr>
      <vt:lpstr>Living with diabetes: Social life </vt:lpstr>
      <vt:lpstr>Living with diabetes: Level of worry </vt:lpstr>
      <vt:lpstr>Living with diabetes: Financial impact </vt:lpstr>
      <vt:lpstr>Living with diabetes: Level of worry</vt:lpstr>
      <vt:lpstr>Living with diabetes: Level of worry – type 2</vt:lpstr>
      <vt:lpstr>Living with diabetes: Quality of life – type 1</vt:lpstr>
      <vt:lpstr>Living with diabetes: Quality of life </vt:lpstr>
      <vt:lpstr>Living with diabetes: Level of acceptance </vt:lpstr>
      <vt:lpstr>Living with diabetes: Confidence managing day-to-day </vt:lpstr>
      <vt:lpstr>Living with diabetes: Confidence managing day-to-day </vt:lpstr>
      <vt:lpstr>Living with diabetes: Support from others living with diabetes</vt:lpstr>
      <vt:lpstr>Living with diabetes: Support managing blood sugar </vt:lpstr>
      <vt:lpstr>Living with diabetes: Support taking medicine </vt:lpstr>
      <vt:lpstr>Living with diabetes: Support with physical activity </vt:lpstr>
      <vt:lpstr>Living with diabetes: Support eating well </vt:lpstr>
      <vt:lpstr>Living with diabetes: Emotional and mental health support </vt:lpstr>
      <vt:lpstr>Living with diabetes: Information about medicine </vt:lpstr>
      <vt:lpstr>Living with diabetes: Information about medicine </vt:lpstr>
      <vt:lpstr>Living with diabetes: Complications</vt:lpstr>
      <vt:lpstr>Living with diabetes: Managing diabetes</vt:lpstr>
      <vt:lpstr>Living with diabetes: Managing diabetes</vt:lpstr>
      <vt:lpstr>National Diabetes Experience Survey  8.  Using devices to manage diabetes</vt:lpstr>
      <vt:lpstr>Devices: Use of devices</vt:lpstr>
      <vt:lpstr>Devices: Use of devices</vt:lpstr>
      <vt:lpstr>Devices: Confidence in using devices</vt:lpstr>
      <vt:lpstr>Devices: Reasons for not using a device</vt:lpstr>
      <vt:lpstr>Devices: Reasons for not using a device</vt:lpstr>
      <vt:lpstr>National Diabetes Experience Survey  9.  Find out more</vt:lpstr>
      <vt:lpstr>Find out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Katherine Fisher</cp:lastModifiedBy>
  <cp:revision>6</cp:revision>
  <dcterms:modified xsi:type="dcterms:W3CDTF">2024-12-10T15:13:47Z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0x0101005B63B023AE30C143AC5496967630FDA3</vt:lpwstr>
  </property>
</Properties>
</file>